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notesMasterIdLst>
    <p:notesMasterId r:id="rId20"/>
  </p:notesMasterIdLst>
  <p:sldIdLst>
    <p:sldId id="257" r:id="rId3"/>
    <p:sldId id="497" r:id="rId4"/>
    <p:sldId id="500" r:id="rId5"/>
    <p:sldId id="501" r:id="rId6"/>
    <p:sldId id="496" r:id="rId7"/>
    <p:sldId id="498" r:id="rId8"/>
    <p:sldId id="502" r:id="rId9"/>
    <p:sldId id="499" r:id="rId10"/>
    <p:sldId id="503" r:id="rId11"/>
    <p:sldId id="508" r:id="rId12"/>
    <p:sldId id="506" r:id="rId13"/>
    <p:sldId id="505" r:id="rId14"/>
    <p:sldId id="463" r:id="rId15"/>
    <p:sldId id="437" r:id="rId16"/>
    <p:sldId id="442" r:id="rId17"/>
    <p:sldId id="510" r:id="rId18"/>
    <p:sldId id="267" r:id="rId19"/>
  </p:sldIdLst>
  <p:sldSz cx="12192000" cy="6858000"/>
  <p:notesSz cx="6858000" cy="9144000"/>
  <p:embeddedFontLst>
    <p:embeddedFont>
      <p:font typeface="나눔스퀘어" panose="020B0600000101010101" pitchFamily="50" charset="-127"/>
      <p:regular r:id="rId21"/>
    </p:embeddedFont>
    <p:embeddedFont>
      <p:font typeface="나눔스퀘어 Extra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5FF"/>
    <a:srgbClr val="CD4837"/>
    <a:srgbClr val="70AD47"/>
    <a:srgbClr val="FFFFFF"/>
    <a:srgbClr val="002060"/>
    <a:srgbClr val="7082A6"/>
    <a:srgbClr val="DA796C"/>
    <a:srgbClr val="41719C"/>
    <a:srgbClr val="0070C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4" autoAdjust="0"/>
    <p:restoredTop sz="89798" autoAdjust="0"/>
  </p:normalViewPr>
  <p:slideViewPr>
    <p:cSldViewPr snapToGrid="0">
      <p:cViewPr varScale="1">
        <p:scale>
          <a:sx n="114" d="100"/>
          <a:sy n="114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0A58-7990-4732-B7F0-F84881384B25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221C3-0A71-49A1-AB13-C812D6CB0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66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786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447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6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88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71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62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0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56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5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21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8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35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85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22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5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5" y="224142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02443" y="2749827"/>
            <a:ext cx="4387162" cy="6118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b="1" dirty="0" err="1">
                <a:solidFill>
                  <a:srgbClr val="0070C0"/>
                </a:solidFill>
              </a:rPr>
              <a:t>Seegene</a:t>
            </a:r>
            <a:r>
              <a:rPr lang="ko-KR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ko-KR" sz="2800" b="1" dirty="0">
                <a:solidFill>
                  <a:srgbClr val="0070C0"/>
                </a:solidFill>
              </a:rPr>
              <a:t>M Segmentation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306367" y="3870131"/>
            <a:ext cx="157927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20210224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강현정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02BD1-C9A6-46D5-AEED-578C05106821}"/>
              </a:ext>
            </a:extLst>
          </p:cNvPr>
          <p:cNvSpPr txBox="1"/>
          <p:nvPr/>
        </p:nvSpPr>
        <p:spPr>
          <a:xfrm>
            <a:off x="449943" y="629558"/>
            <a:ext cx="7040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Object Detection &amp; Semantic Segmentation in medical field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D7CB2-B7E3-47B4-AA27-8573BEA6E2CE}"/>
              </a:ext>
            </a:extLst>
          </p:cNvPr>
          <p:cNvSpPr txBox="1"/>
          <p:nvPr/>
        </p:nvSpPr>
        <p:spPr>
          <a:xfrm>
            <a:off x="5138139" y="1291796"/>
            <a:ext cx="2439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 : Ground-truth</a:t>
            </a:r>
          </a:p>
          <a:p>
            <a:r>
              <a:rPr lang="en-US" altLang="ko-KR" sz="1600" dirty="0"/>
              <a:t>B,C,D : Detection results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21541F-CC46-4D92-8F98-AFD9A013FA32}"/>
              </a:ext>
            </a:extLst>
          </p:cNvPr>
          <p:cNvSpPr/>
          <p:nvPr/>
        </p:nvSpPr>
        <p:spPr>
          <a:xfrm>
            <a:off x="276626" y="6367593"/>
            <a:ext cx="11195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Jiang, J., Hu, Y. C., Tyagi, N., Zhang, P.,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Rimner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A.,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Mageras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G. S., ... &amp;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Veeraraghavan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H. (2018, September). Tumor-aware, adversarial domain adaptation from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ct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to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mri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for lung cancer segmentation. In International Conference on Medical Image Computing and Computer-Assisted Intervention (pp. 777-785). Springer, Cham.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Chen, W., Wei, H., Peng, S., Sun, J.,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Qiao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X., &amp; Liu, B. (2019). HSN: hybrid segmentation network for small cell lung cancer segmentation. IEEE Access, 7, 75591-75603.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7B090-51CF-4B16-B833-08312F0548CA}"/>
              </a:ext>
            </a:extLst>
          </p:cNvPr>
          <p:cNvSpPr txBox="1"/>
          <p:nvPr/>
        </p:nvSpPr>
        <p:spPr>
          <a:xfrm>
            <a:off x="5138139" y="2704457"/>
            <a:ext cx="712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Task : Lung cancer segmentation in MRI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Method : </a:t>
            </a:r>
            <a:r>
              <a:rPr lang="en-US" altLang="ko-KR" sz="1600" dirty="0" err="1"/>
              <a:t>CycleGAN</a:t>
            </a:r>
            <a:r>
              <a:rPr lang="en-US" altLang="ko-KR" sz="1600" dirty="0"/>
              <a:t> (Segmentation, One-stage)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7D9B4D-176B-471C-BA45-1EC982ED7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06" y="1224072"/>
            <a:ext cx="4058005" cy="22049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358C01-0286-4FBB-B60E-7CE5FCDC7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22" y="3623404"/>
            <a:ext cx="4143618" cy="21214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08E32A-D7DD-43AC-84E3-DAB58059A281}"/>
              </a:ext>
            </a:extLst>
          </p:cNvPr>
          <p:cNvSpPr txBox="1"/>
          <p:nvPr/>
        </p:nvSpPr>
        <p:spPr>
          <a:xfrm>
            <a:off x="5138139" y="5078006"/>
            <a:ext cx="712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Task : Lung cancer segmentation in MRI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Method : 3D CNN Network (Segmentation, One-stage)</a:t>
            </a:r>
          </a:p>
        </p:txBody>
      </p:sp>
    </p:spTree>
    <p:extLst>
      <p:ext uri="{BB962C8B-B14F-4D97-AF65-F5344CB8AC3E}">
        <p14:creationId xmlns:p14="http://schemas.microsoft.com/office/powerpoint/2010/main" val="273121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02BD1-C9A6-46D5-AEED-578C05106821}"/>
              </a:ext>
            </a:extLst>
          </p:cNvPr>
          <p:cNvSpPr txBox="1"/>
          <p:nvPr/>
        </p:nvSpPr>
        <p:spPr>
          <a:xfrm>
            <a:off x="449943" y="629558"/>
            <a:ext cx="445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What is appropriate one in our case?</a:t>
            </a:r>
            <a:endParaRPr lang="ko-KR" altLang="en-US" sz="2000" b="1" dirty="0"/>
          </a:p>
        </p:txBody>
      </p:sp>
      <p:pic>
        <p:nvPicPr>
          <p:cNvPr id="4100" name="Picture 4" descr="blood cell detection 이미지 검색결과">
            <a:extLst>
              <a:ext uri="{FF2B5EF4-FFF2-40B4-BE49-F238E27FC236}">
                <a16:creationId xmlns:a16="http://schemas.microsoft.com/office/drawing/2014/main" id="{3DC872F8-7B3E-412A-91AC-8E0FAFF86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338" y="3956313"/>
            <a:ext cx="3853048" cy="216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umor mri image 이미지 검색결과">
            <a:extLst>
              <a:ext uri="{FF2B5EF4-FFF2-40B4-BE49-F238E27FC236}">
                <a16:creationId xmlns:a16="http://schemas.microsoft.com/office/drawing/2014/main" id="{23A5CDDC-0B29-4C0A-B34C-A5725A4FA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338" y="1135303"/>
            <a:ext cx="1792160" cy="231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B4DFA62-5E05-4780-B77B-18C57ECE914D}"/>
              </a:ext>
            </a:extLst>
          </p:cNvPr>
          <p:cNvGrpSpPr/>
          <p:nvPr/>
        </p:nvGrpSpPr>
        <p:grpSpPr>
          <a:xfrm>
            <a:off x="557231" y="1748386"/>
            <a:ext cx="2592623" cy="2478051"/>
            <a:chOff x="561638" y="1311787"/>
            <a:chExt cx="3244190" cy="3100824"/>
          </a:xfrm>
        </p:grpSpPr>
        <p:pic>
          <p:nvPicPr>
            <p:cNvPr id="4098" name="Picture 2" descr="https://t1.daumcdn.net/cfile/tistory/999074475D8B71292C">
              <a:extLst>
                <a:ext uri="{FF2B5EF4-FFF2-40B4-BE49-F238E27FC236}">
                  <a16:creationId xmlns:a16="http://schemas.microsoft.com/office/drawing/2014/main" id="{C9E31837-4E8D-419C-A70C-DB8F70CD02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34"/>
            <a:stretch/>
          </p:blipFill>
          <p:spPr bwMode="auto">
            <a:xfrm>
              <a:off x="561638" y="1311787"/>
              <a:ext cx="3244190" cy="310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액자 1">
              <a:extLst>
                <a:ext uri="{FF2B5EF4-FFF2-40B4-BE49-F238E27FC236}">
                  <a16:creationId xmlns:a16="http://schemas.microsoft.com/office/drawing/2014/main" id="{C4A06AE5-833D-4732-9F8E-52F0EB78B69B}"/>
                </a:ext>
              </a:extLst>
            </p:cNvPr>
            <p:cNvSpPr/>
            <p:nvPr/>
          </p:nvSpPr>
          <p:spPr>
            <a:xfrm>
              <a:off x="1280827" y="1736520"/>
              <a:ext cx="1720074" cy="1692479"/>
            </a:xfrm>
            <a:prstGeom prst="frame">
              <a:avLst>
                <a:gd name="adj1" fmla="val 1128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E30EBEF-F8BC-40F2-ACD1-D0DA18B4E105}"/>
              </a:ext>
            </a:extLst>
          </p:cNvPr>
          <p:cNvGrpSpPr/>
          <p:nvPr/>
        </p:nvGrpSpPr>
        <p:grpSpPr>
          <a:xfrm>
            <a:off x="3498970" y="1748386"/>
            <a:ext cx="2592623" cy="2478051"/>
            <a:chOff x="561638" y="1311787"/>
            <a:chExt cx="3244190" cy="3100824"/>
          </a:xfrm>
        </p:grpSpPr>
        <p:pic>
          <p:nvPicPr>
            <p:cNvPr id="15" name="Picture 2" descr="https://t1.daumcdn.net/cfile/tistory/999074475D8B71292C">
              <a:extLst>
                <a:ext uri="{FF2B5EF4-FFF2-40B4-BE49-F238E27FC236}">
                  <a16:creationId xmlns:a16="http://schemas.microsoft.com/office/drawing/2014/main" id="{4CEAE4EA-886A-4803-964D-DA48CE85B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34"/>
            <a:stretch/>
          </p:blipFill>
          <p:spPr bwMode="auto">
            <a:xfrm>
              <a:off x="561638" y="1311787"/>
              <a:ext cx="3244190" cy="310082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5"/>
              </a:solidFill>
            </a:ln>
          </p:spPr>
        </p:pic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450437D9-5587-43FF-B38A-63F8C519E215}"/>
                </a:ext>
              </a:extLst>
            </p:cNvPr>
            <p:cNvSpPr/>
            <p:nvPr/>
          </p:nvSpPr>
          <p:spPr>
            <a:xfrm>
              <a:off x="1280825" y="1736520"/>
              <a:ext cx="1764379" cy="652601"/>
            </a:xfrm>
            <a:prstGeom prst="frame">
              <a:avLst>
                <a:gd name="adj1" fmla="val 1128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액자 16">
              <a:extLst>
                <a:ext uri="{FF2B5EF4-FFF2-40B4-BE49-F238E27FC236}">
                  <a16:creationId xmlns:a16="http://schemas.microsoft.com/office/drawing/2014/main" id="{09E0CA2C-A33D-460B-8D1D-572F653E0AF3}"/>
                </a:ext>
              </a:extLst>
            </p:cNvPr>
            <p:cNvSpPr/>
            <p:nvPr/>
          </p:nvSpPr>
          <p:spPr>
            <a:xfrm>
              <a:off x="1280825" y="2221166"/>
              <a:ext cx="1764379" cy="1207834"/>
            </a:xfrm>
            <a:prstGeom prst="frame">
              <a:avLst>
                <a:gd name="adj1" fmla="val 1128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607247-B93A-4608-A529-CCB09BCA8E6F}"/>
              </a:ext>
            </a:extLst>
          </p:cNvPr>
          <p:cNvSpPr txBox="1"/>
          <p:nvPr/>
        </p:nvSpPr>
        <p:spPr>
          <a:xfrm>
            <a:off x="557231" y="1238033"/>
            <a:ext cx="18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General Objects</a:t>
            </a:r>
            <a:endParaRPr lang="ko-KR" altLang="en-US" dirty="0"/>
          </a:p>
        </p:txBody>
      </p:sp>
      <p:pic>
        <p:nvPicPr>
          <p:cNvPr id="4104" name="Picture 8" descr="person png 이미지 검색결과">
            <a:extLst>
              <a:ext uri="{FF2B5EF4-FFF2-40B4-BE49-F238E27FC236}">
                <a16:creationId xmlns:a16="http://schemas.microsoft.com/office/drawing/2014/main" id="{A4A0DE1E-EEA3-4148-83C3-7E3660F7F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73" y="5356570"/>
            <a:ext cx="774082" cy="76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4399D40F-D992-4C7F-9E88-DE442F238D4A}"/>
              </a:ext>
            </a:extLst>
          </p:cNvPr>
          <p:cNvSpPr/>
          <p:nvPr/>
        </p:nvSpPr>
        <p:spPr>
          <a:xfrm>
            <a:off x="557231" y="4369435"/>
            <a:ext cx="2592623" cy="763499"/>
          </a:xfrm>
          <a:prstGeom prst="wedgeRoundRectCallout">
            <a:avLst>
              <a:gd name="adj1" fmla="val 43449"/>
              <a:gd name="adj2" fmla="val 8235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Correct Annotation!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It is hamster!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0605FFF0-0D9E-4EFD-A304-655CF58D9E90}"/>
              </a:ext>
            </a:extLst>
          </p:cNvPr>
          <p:cNvSpPr/>
          <p:nvPr/>
        </p:nvSpPr>
        <p:spPr>
          <a:xfrm>
            <a:off x="3482412" y="4369435"/>
            <a:ext cx="2592623" cy="763499"/>
          </a:xfrm>
          <a:prstGeom prst="wedgeRoundRectCallout">
            <a:avLst>
              <a:gd name="adj1" fmla="val -41974"/>
              <a:gd name="adj2" fmla="val 8674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Hamster’s body? head?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What is that?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2082F-A6A6-493F-8B35-D93B50487CFC}"/>
              </a:ext>
            </a:extLst>
          </p:cNvPr>
          <p:cNvSpPr txBox="1"/>
          <p:nvPr/>
        </p:nvSpPr>
        <p:spPr>
          <a:xfrm>
            <a:off x="6577821" y="675620"/>
            <a:ext cx="451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Medical Images – One object in one image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05F854-AD73-4C97-BD9A-4B42A2631F67}"/>
              </a:ext>
            </a:extLst>
          </p:cNvPr>
          <p:cNvSpPr txBox="1"/>
          <p:nvPr/>
        </p:nvSpPr>
        <p:spPr>
          <a:xfrm>
            <a:off x="6577821" y="3515876"/>
            <a:ext cx="402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Medical Images – Distinct boundaries</a:t>
            </a:r>
            <a:endParaRPr lang="ko-KR" altLang="en-US" dirty="0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C0273385-8DA4-4953-8001-1A5524136EEF}"/>
              </a:ext>
            </a:extLst>
          </p:cNvPr>
          <p:cNvSpPr/>
          <p:nvPr/>
        </p:nvSpPr>
        <p:spPr>
          <a:xfrm>
            <a:off x="7239700" y="2684848"/>
            <a:ext cx="302004" cy="318411"/>
          </a:xfrm>
          <a:prstGeom prst="frame">
            <a:avLst>
              <a:gd name="adj1" fmla="val 6407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6A29CE23-0293-4682-AE0F-8D07B5487634}"/>
              </a:ext>
            </a:extLst>
          </p:cNvPr>
          <p:cNvSpPr/>
          <p:nvPr/>
        </p:nvSpPr>
        <p:spPr>
          <a:xfrm>
            <a:off x="7915815" y="4084008"/>
            <a:ext cx="322173" cy="387323"/>
          </a:xfrm>
          <a:prstGeom prst="frame">
            <a:avLst>
              <a:gd name="adj1" fmla="val 6407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0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B0CFA7-5CBE-49FB-99C8-FFD5AE43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849" y="1507392"/>
            <a:ext cx="3364410" cy="336441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B683B21-B239-4626-81D2-2A295FDE80D0}"/>
              </a:ext>
            </a:extLst>
          </p:cNvPr>
          <p:cNvSpPr/>
          <p:nvPr/>
        </p:nvSpPr>
        <p:spPr>
          <a:xfrm>
            <a:off x="8759414" y="543079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2020S 0151714010101-74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A71A14-D668-4E91-AD5F-21AA3738EC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35" y="1517991"/>
            <a:ext cx="3364410" cy="33644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18BC90-BCB2-404E-A425-E4D0B3C9CFBE}"/>
              </a:ext>
            </a:extLst>
          </p:cNvPr>
          <p:cNvSpPr txBox="1"/>
          <p:nvPr/>
        </p:nvSpPr>
        <p:spPr>
          <a:xfrm>
            <a:off x="449943" y="629558"/>
            <a:ext cx="445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What is appropriate one in our case?</a:t>
            </a:r>
            <a:endParaRPr lang="ko-KR" altLang="en-US" sz="20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4543F75-58C9-44D9-A235-9BFA59A562BD}"/>
              </a:ext>
            </a:extLst>
          </p:cNvPr>
          <p:cNvGrpSpPr/>
          <p:nvPr/>
        </p:nvGrpSpPr>
        <p:grpSpPr>
          <a:xfrm>
            <a:off x="7933804" y="1517991"/>
            <a:ext cx="3718224" cy="3364410"/>
            <a:chOff x="6659807" y="727744"/>
            <a:chExt cx="5302893" cy="530289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F535B2C-0EA8-4A9E-A362-E03ED2148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807" y="727744"/>
              <a:ext cx="5302893" cy="5302893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7BCFB5A-5A18-42D1-B835-BDD68CCC777F}"/>
                </a:ext>
              </a:extLst>
            </p:cNvPr>
            <p:cNvGrpSpPr/>
            <p:nvPr/>
          </p:nvGrpSpPr>
          <p:grpSpPr>
            <a:xfrm>
              <a:off x="7783650" y="2020318"/>
              <a:ext cx="1913513" cy="2607099"/>
              <a:chOff x="7783650" y="2020318"/>
              <a:chExt cx="1913513" cy="2607099"/>
            </a:xfrm>
          </p:grpSpPr>
          <p:sp>
            <p:nvSpPr>
              <p:cNvPr id="23" name="액자 22">
                <a:extLst>
                  <a:ext uri="{FF2B5EF4-FFF2-40B4-BE49-F238E27FC236}">
                    <a16:creationId xmlns:a16="http://schemas.microsoft.com/office/drawing/2014/main" id="{4D11186A-2C07-40DA-91DB-C306CB77E5DC}"/>
                  </a:ext>
                </a:extLst>
              </p:cNvPr>
              <p:cNvSpPr/>
              <p:nvPr/>
            </p:nvSpPr>
            <p:spPr>
              <a:xfrm>
                <a:off x="8030094" y="2020318"/>
                <a:ext cx="105295" cy="219544"/>
              </a:xfrm>
              <a:prstGeom prst="frame">
                <a:avLst>
                  <a:gd name="adj1" fmla="val 9102"/>
                </a:avLst>
              </a:prstGeom>
              <a:solidFill>
                <a:srgbClr val="0915FF"/>
              </a:solidFill>
              <a:ln>
                <a:solidFill>
                  <a:srgbClr val="091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액자 23">
                <a:extLst>
                  <a:ext uri="{FF2B5EF4-FFF2-40B4-BE49-F238E27FC236}">
                    <a16:creationId xmlns:a16="http://schemas.microsoft.com/office/drawing/2014/main" id="{F190FCC9-2107-4F49-B229-17D713D986E1}"/>
                  </a:ext>
                </a:extLst>
              </p:cNvPr>
              <p:cNvSpPr/>
              <p:nvPr/>
            </p:nvSpPr>
            <p:spPr>
              <a:xfrm>
                <a:off x="7783650" y="2635116"/>
                <a:ext cx="606663" cy="856229"/>
              </a:xfrm>
              <a:prstGeom prst="frame">
                <a:avLst>
                  <a:gd name="adj1" fmla="val 1794"/>
                </a:avLst>
              </a:prstGeom>
              <a:solidFill>
                <a:srgbClr val="0915FF"/>
              </a:solidFill>
              <a:ln>
                <a:solidFill>
                  <a:srgbClr val="091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액자 24">
                <a:extLst>
                  <a:ext uri="{FF2B5EF4-FFF2-40B4-BE49-F238E27FC236}">
                    <a16:creationId xmlns:a16="http://schemas.microsoft.com/office/drawing/2014/main" id="{3B4ED908-AF33-4732-A0AE-5646B6BBDB61}"/>
                  </a:ext>
                </a:extLst>
              </p:cNvPr>
              <p:cNvSpPr/>
              <p:nvPr/>
            </p:nvSpPr>
            <p:spPr>
              <a:xfrm>
                <a:off x="7977446" y="2399272"/>
                <a:ext cx="105295" cy="219544"/>
              </a:xfrm>
              <a:prstGeom prst="frame">
                <a:avLst>
                  <a:gd name="adj1" fmla="val 9102"/>
                </a:avLst>
              </a:prstGeom>
              <a:solidFill>
                <a:srgbClr val="0915FF"/>
              </a:solidFill>
              <a:ln>
                <a:solidFill>
                  <a:srgbClr val="091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액자 25">
                <a:extLst>
                  <a:ext uri="{FF2B5EF4-FFF2-40B4-BE49-F238E27FC236}">
                    <a16:creationId xmlns:a16="http://schemas.microsoft.com/office/drawing/2014/main" id="{CDA32FD0-7BDC-4119-ACE8-14CE23958EA5}"/>
                  </a:ext>
                </a:extLst>
              </p:cNvPr>
              <p:cNvSpPr/>
              <p:nvPr/>
            </p:nvSpPr>
            <p:spPr>
              <a:xfrm>
                <a:off x="8470669" y="3429000"/>
                <a:ext cx="900546" cy="908435"/>
              </a:xfrm>
              <a:prstGeom prst="frame">
                <a:avLst>
                  <a:gd name="adj1" fmla="val 2424"/>
                </a:avLst>
              </a:prstGeom>
              <a:solidFill>
                <a:srgbClr val="0915FF"/>
              </a:solidFill>
              <a:ln>
                <a:solidFill>
                  <a:srgbClr val="091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액자 26">
                <a:extLst>
                  <a:ext uri="{FF2B5EF4-FFF2-40B4-BE49-F238E27FC236}">
                    <a16:creationId xmlns:a16="http://schemas.microsoft.com/office/drawing/2014/main" id="{1BC70D3C-8E77-4B37-B9B9-B91ED2726A81}"/>
                  </a:ext>
                </a:extLst>
              </p:cNvPr>
              <p:cNvSpPr/>
              <p:nvPr/>
            </p:nvSpPr>
            <p:spPr>
              <a:xfrm>
                <a:off x="9354588" y="2604942"/>
                <a:ext cx="342575" cy="1029728"/>
              </a:xfrm>
              <a:prstGeom prst="frame">
                <a:avLst>
                  <a:gd name="adj1" fmla="val 5819"/>
                </a:avLst>
              </a:prstGeom>
              <a:solidFill>
                <a:srgbClr val="0915FF"/>
              </a:solidFill>
              <a:ln>
                <a:solidFill>
                  <a:srgbClr val="091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액자 27">
                <a:extLst>
                  <a:ext uri="{FF2B5EF4-FFF2-40B4-BE49-F238E27FC236}">
                    <a16:creationId xmlns:a16="http://schemas.microsoft.com/office/drawing/2014/main" id="{93D2DB95-D377-468C-B912-6A294BB39538}"/>
                  </a:ext>
                </a:extLst>
              </p:cNvPr>
              <p:cNvSpPr/>
              <p:nvPr/>
            </p:nvSpPr>
            <p:spPr>
              <a:xfrm>
                <a:off x="9204960" y="2831869"/>
                <a:ext cx="166255" cy="243412"/>
              </a:xfrm>
              <a:prstGeom prst="frame">
                <a:avLst>
                  <a:gd name="adj1" fmla="val 9102"/>
                </a:avLst>
              </a:prstGeom>
              <a:solidFill>
                <a:srgbClr val="0915FF"/>
              </a:solidFill>
              <a:ln>
                <a:solidFill>
                  <a:srgbClr val="091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액자 28">
                <a:extLst>
                  <a:ext uri="{FF2B5EF4-FFF2-40B4-BE49-F238E27FC236}">
                    <a16:creationId xmlns:a16="http://schemas.microsoft.com/office/drawing/2014/main" id="{4A54E268-8874-4132-BBA9-C83A445CB404}"/>
                  </a:ext>
                </a:extLst>
              </p:cNvPr>
              <p:cNvSpPr/>
              <p:nvPr/>
            </p:nvSpPr>
            <p:spPr>
              <a:xfrm>
                <a:off x="8498545" y="4325690"/>
                <a:ext cx="260869" cy="301727"/>
              </a:xfrm>
              <a:prstGeom prst="frame">
                <a:avLst>
                  <a:gd name="adj1" fmla="val 6977"/>
                </a:avLst>
              </a:prstGeom>
              <a:solidFill>
                <a:srgbClr val="0915FF"/>
              </a:solidFill>
              <a:ln>
                <a:solidFill>
                  <a:srgbClr val="091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49F8C9-6009-4BB5-83F3-235534696903}"/>
              </a:ext>
            </a:extLst>
          </p:cNvPr>
          <p:cNvSpPr/>
          <p:nvPr/>
        </p:nvSpPr>
        <p:spPr>
          <a:xfrm>
            <a:off x="1945709" y="5044236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Image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11C757-B116-4AB9-A4CD-D25B884F4E17}"/>
              </a:ext>
            </a:extLst>
          </p:cNvPr>
          <p:cNvSpPr/>
          <p:nvPr/>
        </p:nvSpPr>
        <p:spPr>
          <a:xfrm>
            <a:off x="5290395" y="5018738"/>
            <a:ext cx="1611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Ground-Truth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CC4331-7AB9-4A3C-9DD1-8E66785FC9CC}"/>
              </a:ext>
            </a:extLst>
          </p:cNvPr>
          <p:cNvSpPr/>
          <p:nvPr/>
        </p:nvSpPr>
        <p:spPr>
          <a:xfrm>
            <a:off x="8850350" y="5018738"/>
            <a:ext cx="1885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Another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28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02BD1-C9A6-46D5-AEED-578C05106821}"/>
              </a:ext>
            </a:extLst>
          </p:cNvPr>
          <p:cNvSpPr txBox="1"/>
          <p:nvPr/>
        </p:nvSpPr>
        <p:spPr>
          <a:xfrm>
            <a:off x="449943" y="629558"/>
            <a:ext cx="155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DeepLab</a:t>
            </a:r>
            <a:r>
              <a:rPr lang="en-US" altLang="ko-KR" sz="2000" b="1" dirty="0"/>
              <a:t> v3</a:t>
            </a:r>
            <a:endParaRPr lang="ko-KR" altLang="en-US" sz="2000" b="1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55ED8666-EA8D-4570-931B-D44F492A1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76" y="1314917"/>
            <a:ext cx="8820532" cy="468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6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02BD1-C9A6-46D5-AEED-578C05106821}"/>
              </a:ext>
            </a:extLst>
          </p:cNvPr>
          <p:cNvSpPr txBox="1"/>
          <p:nvPr/>
        </p:nvSpPr>
        <p:spPr>
          <a:xfrm>
            <a:off x="449943" y="629558"/>
            <a:ext cx="155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DeepLab</a:t>
            </a:r>
            <a:r>
              <a:rPr lang="en-US" altLang="ko-KR" sz="2000" b="1" dirty="0"/>
              <a:t> v3</a:t>
            </a:r>
            <a:endParaRPr lang="ko-KR" altLang="en-US" sz="2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9D3845-CDFC-4C2F-8ABF-5713CD06E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63800"/>
              </p:ext>
            </p:extLst>
          </p:nvPr>
        </p:nvGraphicFramePr>
        <p:xfrm>
          <a:off x="5931017" y="4659750"/>
          <a:ext cx="5771626" cy="1500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0510">
                  <a:extLst>
                    <a:ext uri="{9D8B030D-6E8A-4147-A177-3AD203B41FA5}">
                      <a16:colId xmlns:a16="http://schemas.microsoft.com/office/drawing/2014/main" val="2246924956"/>
                    </a:ext>
                  </a:extLst>
                </a:gridCol>
                <a:gridCol w="2039331">
                  <a:extLst>
                    <a:ext uri="{9D8B030D-6E8A-4147-A177-3AD203B41FA5}">
                      <a16:colId xmlns:a16="http://schemas.microsoft.com/office/drawing/2014/main" val="881477945"/>
                    </a:ext>
                  </a:extLst>
                </a:gridCol>
                <a:gridCol w="1311785">
                  <a:extLst>
                    <a:ext uri="{9D8B030D-6E8A-4147-A177-3AD203B41FA5}">
                      <a16:colId xmlns:a16="http://schemas.microsoft.com/office/drawing/2014/main" val="534667571"/>
                    </a:ext>
                  </a:extLst>
                </a:gridCol>
              </a:tblGrid>
              <a:tr h="44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Confidence Score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53311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frcnn_anchor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(1028)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78.36%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514275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frcnn_resnet_cbam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80.36%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801228"/>
                  </a:ext>
                </a:extLst>
              </a:tr>
              <a:tr h="352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deeplabv3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67.47%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7068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8FA88E0-37B5-41AA-A1A0-439A4CA8FDE5}"/>
              </a:ext>
            </a:extLst>
          </p:cNvPr>
          <p:cNvSpPr txBox="1"/>
          <p:nvPr/>
        </p:nvSpPr>
        <p:spPr>
          <a:xfrm>
            <a:off x="449943" y="1380666"/>
            <a:ext cx="7089105" cy="268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DeepLabv3 - ResNet101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Dataset : 20201028_anchor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Model : DeepLabv3 + ResNet101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Data Augmentation : Resize (512) + Flip + Rotate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Batch Size :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Learning Rate : 0.0001</a:t>
            </a:r>
          </a:p>
        </p:txBody>
      </p:sp>
    </p:spTree>
    <p:extLst>
      <p:ext uri="{BB962C8B-B14F-4D97-AF65-F5344CB8AC3E}">
        <p14:creationId xmlns:p14="http://schemas.microsoft.com/office/powerpoint/2010/main" val="160450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8852-3961-43F8-A38D-F2BA4A2C916B}"/>
              </a:ext>
            </a:extLst>
          </p:cNvPr>
          <p:cNvSpPr txBox="1"/>
          <p:nvPr/>
        </p:nvSpPr>
        <p:spPr>
          <a:xfrm>
            <a:off x="449943" y="629558"/>
            <a:ext cx="155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DeepLab</a:t>
            </a:r>
            <a:r>
              <a:rPr lang="en-US" altLang="ko-KR" sz="2000" b="1" dirty="0"/>
              <a:t> v3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61ABBB-5043-4470-B6BC-ADABEEE15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06" y="1584786"/>
            <a:ext cx="3335902" cy="33359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5746C11-6F7B-4558-A125-321EEC1912CA}"/>
              </a:ext>
            </a:extLst>
          </p:cNvPr>
          <p:cNvSpPr/>
          <p:nvPr/>
        </p:nvSpPr>
        <p:spPr>
          <a:xfrm>
            <a:off x="935768" y="5064018"/>
            <a:ext cx="323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2020S 0002218010101-174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E119FAC-ECD6-4F4D-8A38-CF42E6A87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66" y="1584786"/>
            <a:ext cx="3335902" cy="333590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8DFBE-0DD0-4E83-A692-4924B54E209E}"/>
              </a:ext>
            </a:extLst>
          </p:cNvPr>
          <p:cNvSpPr/>
          <p:nvPr/>
        </p:nvSpPr>
        <p:spPr>
          <a:xfrm>
            <a:off x="4543166" y="5027529"/>
            <a:ext cx="323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2020S 0002218010101-251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21C2FC7-575F-4433-A929-034E8DFDC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726" y="1584786"/>
            <a:ext cx="3335902" cy="333590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59E5BA-526F-413F-87E7-132AF8854CC7}"/>
              </a:ext>
            </a:extLst>
          </p:cNvPr>
          <p:cNvSpPr/>
          <p:nvPr/>
        </p:nvSpPr>
        <p:spPr>
          <a:xfrm>
            <a:off x="8321817" y="5022073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2020S 0002218010101-89</a:t>
            </a:r>
          </a:p>
        </p:txBody>
      </p:sp>
    </p:spTree>
    <p:extLst>
      <p:ext uri="{BB962C8B-B14F-4D97-AF65-F5344CB8AC3E}">
        <p14:creationId xmlns:p14="http://schemas.microsoft.com/office/powerpoint/2010/main" val="261181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8852-3961-43F8-A38D-F2BA4A2C916B}"/>
              </a:ext>
            </a:extLst>
          </p:cNvPr>
          <p:cNvSpPr txBox="1"/>
          <p:nvPr/>
        </p:nvSpPr>
        <p:spPr>
          <a:xfrm>
            <a:off x="449943" y="629558"/>
            <a:ext cx="155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DeepLab</a:t>
            </a:r>
            <a:r>
              <a:rPr lang="en-US" altLang="ko-KR" sz="2000" b="1" dirty="0"/>
              <a:t> v3</a:t>
            </a:r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E9FA2B-B792-4B63-88AA-E1CBBD8F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38" y="1338634"/>
            <a:ext cx="7516960" cy="23753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2" descr="https://kr.mathworks.com/help/vision/ug/fast.png">
            <a:extLst>
              <a:ext uri="{FF2B5EF4-FFF2-40B4-BE49-F238E27FC236}">
                <a16:creationId xmlns:a16="http://schemas.microsoft.com/office/drawing/2014/main" id="{81F1D950-FFF7-498B-820A-954CA3B68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38" y="3838060"/>
            <a:ext cx="8315251" cy="229521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6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4157745" y="2874020"/>
            <a:ext cx="3876510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:-)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399339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02BD1-C9A6-46D5-AEED-578C05106821}"/>
              </a:ext>
            </a:extLst>
          </p:cNvPr>
          <p:cNvSpPr txBox="1"/>
          <p:nvPr/>
        </p:nvSpPr>
        <p:spPr>
          <a:xfrm>
            <a:off x="449943" y="629558"/>
            <a:ext cx="5236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Object Detection &amp; Semantic Segmentation</a:t>
            </a:r>
            <a:endParaRPr lang="ko-KR" altLang="en-US" sz="2000" b="1" dirty="0"/>
          </a:p>
        </p:txBody>
      </p:sp>
      <p:pic>
        <p:nvPicPr>
          <p:cNvPr id="4102" name="Picture 6" descr="object detection 이미지 검색결과">
            <a:extLst>
              <a:ext uri="{FF2B5EF4-FFF2-40B4-BE49-F238E27FC236}">
                <a16:creationId xmlns:a16="http://schemas.microsoft.com/office/drawing/2014/main" id="{FC5C1BA1-7F44-46D3-B8DC-E6046A02B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7" y="2043384"/>
            <a:ext cx="3604057" cy="183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A092151-402E-4A69-B85C-71F083210C4C}"/>
              </a:ext>
            </a:extLst>
          </p:cNvPr>
          <p:cNvSpPr/>
          <p:nvPr/>
        </p:nvSpPr>
        <p:spPr>
          <a:xfrm>
            <a:off x="1623127" y="4150267"/>
            <a:ext cx="1942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Object Detection</a:t>
            </a:r>
            <a:endParaRPr lang="ko-KR" altLang="en-US" dirty="0"/>
          </a:p>
        </p:txBody>
      </p:sp>
      <p:pic>
        <p:nvPicPr>
          <p:cNvPr id="2050" name="Picture 2" descr="Semantic segmentation (left) and Instance segmentation (right) [8]">
            <a:extLst>
              <a:ext uri="{FF2B5EF4-FFF2-40B4-BE49-F238E27FC236}">
                <a16:creationId xmlns:a16="http://schemas.microsoft.com/office/drawing/2014/main" id="{387A53B4-FD9C-426D-A88D-912D95372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7"/>
          <a:stretch/>
        </p:blipFill>
        <p:spPr bwMode="auto">
          <a:xfrm>
            <a:off x="4685165" y="2043384"/>
            <a:ext cx="3119801" cy="183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mantic segmentation (left) and Instance segmentation (right) [8]">
            <a:extLst>
              <a:ext uri="{FF2B5EF4-FFF2-40B4-BE49-F238E27FC236}">
                <a16:creationId xmlns:a16="http://schemas.microsoft.com/office/drawing/2014/main" id="{E8C0C24D-60B6-4C39-A1B7-EF1108020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5"/>
          <a:stretch/>
        </p:blipFill>
        <p:spPr bwMode="auto">
          <a:xfrm>
            <a:off x="8217860" y="2043384"/>
            <a:ext cx="3119801" cy="184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B48314-9AD8-486A-8166-F062DA11D8D1}"/>
              </a:ext>
            </a:extLst>
          </p:cNvPr>
          <p:cNvSpPr/>
          <p:nvPr/>
        </p:nvSpPr>
        <p:spPr>
          <a:xfrm>
            <a:off x="4886937" y="4150267"/>
            <a:ext cx="271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Semantic</a:t>
            </a:r>
            <a:r>
              <a:rPr lang="ko-KR" altLang="en-US" b="1" dirty="0"/>
              <a:t> </a:t>
            </a:r>
            <a:r>
              <a:rPr lang="en-US" altLang="ko-KR" b="1" dirty="0"/>
              <a:t>Segmentation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41EDAB-3E28-4FBB-A191-674DC996A18E}"/>
              </a:ext>
            </a:extLst>
          </p:cNvPr>
          <p:cNvSpPr/>
          <p:nvPr/>
        </p:nvSpPr>
        <p:spPr>
          <a:xfrm>
            <a:off x="8545467" y="4150267"/>
            <a:ext cx="2621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Instance Segmentation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61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02BD1-C9A6-46D5-AEED-578C05106821}"/>
              </a:ext>
            </a:extLst>
          </p:cNvPr>
          <p:cNvSpPr txBox="1"/>
          <p:nvPr/>
        </p:nvSpPr>
        <p:spPr>
          <a:xfrm>
            <a:off x="449943" y="629558"/>
            <a:ext cx="2197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Object Detection</a:t>
            </a:r>
            <a:endParaRPr lang="ko-KR" altLang="en-US" sz="2000" b="1" dirty="0"/>
          </a:p>
        </p:txBody>
      </p:sp>
      <p:pic>
        <p:nvPicPr>
          <p:cNvPr id="1026" name="Picture 2" descr="https://kr.mathworks.com/help/vision/ug/fast.png">
            <a:extLst>
              <a:ext uri="{FF2B5EF4-FFF2-40B4-BE49-F238E27FC236}">
                <a16:creationId xmlns:a16="http://schemas.microsoft.com/office/drawing/2014/main" id="{BE8992EC-28E8-4B69-B865-FB373FA6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38" y="1303658"/>
            <a:ext cx="8315251" cy="229521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000/1*GmJiirxTSuSVrh-r7gtJdA.png">
            <a:extLst>
              <a:ext uri="{FF2B5EF4-FFF2-40B4-BE49-F238E27FC236}">
                <a16:creationId xmlns:a16="http://schemas.microsoft.com/office/drawing/2014/main" id="{7A63D36F-D38B-433E-8D57-29289AAE7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89" y="3727406"/>
            <a:ext cx="8315251" cy="250103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69502B-8259-4380-BCFD-F2E6931CD352}"/>
              </a:ext>
            </a:extLst>
          </p:cNvPr>
          <p:cNvSpPr txBox="1"/>
          <p:nvPr/>
        </p:nvSpPr>
        <p:spPr>
          <a:xfrm>
            <a:off x="8959442" y="3229545"/>
            <a:ext cx="22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Two-stage detector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CDCC0-D930-44CB-ADFD-DF122E767661}"/>
              </a:ext>
            </a:extLst>
          </p:cNvPr>
          <p:cNvSpPr txBox="1"/>
          <p:nvPr/>
        </p:nvSpPr>
        <p:spPr>
          <a:xfrm>
            <a:off x="8959442" y="5859110"/>
            <a:ext cx="223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One-stage detector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74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02BD1-C9A6-46D5-AEED-578C05106821}"/>
              </a:ext>
            </a:extLst>
          </p:cNvPr>
          <p:cNvSpPr txBox="1"/>
          <p:nvPr/>
        </p:nvSpPr>
        <p:spPr>
          <a:xfrm>
            <a:off x="449943" y="629558"/>
            <a:ext cx="2197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Object Detection</a:t>
            </a:r>
            <a:endParaRPr lang="ko-KR" altLang="en-US" sz="2000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682B0C8-F8E7-4B90-89DE-0A8610429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36793"/>
              </p:ext>
            </p:extLst>
          </p:nvPr>
        </p:nvGraphicFramePr>
        <p:xfrm>
          <a:off x="561638" y="1718788"/>
          <a:ext cx="11118474" cy="3754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279">
                  <a:extLst>
                    <a:ext uri="{9D8B030D-6E8A-4147-A177-3AD203B41FA5}">
                      <a16:colId xmlns:a16="http://schemas.microsoft.com/office/drawing/2014/main" val="3181103614"/>
                    </a:ext>
                  </a:extLst>
                </a:gridCol>
                <a:gridCol w="7289741">
                  <a:extLst>
                    <a:ext uri="{9D8B030D-6E8A-4147-A177-3AD203B41FA5}">
                      <a16:colId xmlns:a16="http://schemas.microsoft.com/office/drawing/2014/main" val="1385939413"/>
                    </a:ext>
                  </a:extLst>
                </a:gridCol>
                <a:gridCol w="2041454">
                  <a:extLst>
                    <a:ext uri="{9D8B030D-6E8A-4147-A177-3AD203B41FA5}">
                      <a16:colId xmlns:a16="http://schemas.microsoft.com/office/drawing/2014/main" val="383305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mAP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Faster R-CNN</a:t>
                      </a:r>
                      <a:endParaRPr lang="ko-KR" altLang="en-US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Two-stage detector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Accurate but slow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5.41%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51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YOLO</a:t>
                      </a:r>
                      <a:endParaRPr lang="ko-KR" altLang="en-US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One-stage detector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Fast model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Recently, boosted accuracy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1.01%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34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SSD</a:t>
                      </a:r>
                      <a:endParaRPr lang="ko-KR" altLang="en-US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One-stage detector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SOTA detector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Mostly used in mobile networks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25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EfficientDet</a:t>
                      </a:r>
                      <a:endParaRPr lang="ko-KR" altLang="en-US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One-stage detector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2020 SOTA detector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Based </a:t>
                      </a:r>
                      <a:r>
                        <a:rPr lang="en-US" altLang="ko-KR" dirty="0" err="1"/>
                        <a:t>EfficientNet</a:t>
                      </a:r>
                      <a:r>
                        <a:rPr lang="en-US" altLang="ko-KR" dirty="0"/>
                        <a:t> (2020 SOTA object classification model) 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8761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2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02BD1-C9A6-46D5-AEED-578C05106821}"/>
              </a:ext>
            </a:extLst>
          </p:cNvPr>
          <p:cNvSpPr txBox="1"/>
          <p:nvPr/>
        </p:nvSpPr>
        <p:spPr>
          <a:xfrm>
            <a:off x="449943" y="629558"/>
            <a:ext cx="5517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Semantic Segmentation – Two-stage detector</a:t>
            </a:r>
            <a:endParaRPr lang="ko-KR" altLang="en-US" sz="2000" b="1" dirty="0"/>
          </a:p>
        </p:txBody>
      </p:sp>
      <p:pic>
        <p:nvPicPr>
          <p:cNvPr id="3074" name="Picture 2" descr="mask r-cnn 이미지 검색결과">
            <a:extLst>
              <a:ext uri="{FF2B5EF4-FFF2-40B4-BE49-F238E27FC236}">
                <a16:creationId xmlns:a16="http://schemas.microsoft.com/office/drawing/2014/main" id="{64A1E744-72E1-40DF-8411-EAC77D8B4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38" y="1332825"/>
            <a:ext cx="8441996" cy="462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EDA4B567-322B-47A8-893B-2012E472B2BA}"/>
              </a:ext>
            </a:extLst>
          </p:cNvPr>
          <p:cNvSpPr/>
          <p:nvPr/>
        </p:nvSpPr>
        <p:spPr>
          <a:xfrm>
            <a:off x="6642931" y="2521009"/>
            <a:ext cx="2603619" cy="1427148"/>
          </a:xfrm>
          <a:prstGeom prst="frame">
            <a:avLst>
              <a:gd name="adj1" fmla="val 267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B1AE32-0E09-47ED-B7E1-24DF544B74FA}"/>
              </a:ext>
            </a:extLst>
          </p:cNvPr>
          <p:cNvSpPr/>
          <p:nvPr/>
        </p:nvSpPr>
        <p:spPr>
          <a:xfrm>
            <a:off x="9246550" y="3578825"/>
            <a:ext cx="1641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Added branch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77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02BD1-C9A6-46D5-AEED-578C05106821}"/>
              </a:ext>
            </a:extLst>
          </p:cNvPr>
          <p:cNvSpPr txBox="1"/>
          <p:nvPr/>
        </p:nvSpPr>
        <p:spPr>
          <a:xfrm>
            <a:off x="449943" y="629558"/>
            <a:ext cx="858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Semantic Segmentation – One-stage detector (Encoder-Decoder Model)</a:t>
            </a:r>
            <a:endParaRPr lang="ko-KR" altLang="en-US" sz="2000" b="1" dirty="0"/>
          </a:p>
        </p:txBody>
      </p:sp>
      <p:pic>
        <p:nvPicPr>
          <p:cNvPr id="5122" name="Picture 2" descr="fcn 이미지 검색결과">
            <a:extLst>
              <a:ext uri="{FF2B5EF4-FFF2-40B4-BE49-F238E27FC236}">
                <a16:creationId xmlns:a16="http://schemas.microsoft.com/office/drawing/2014/main" id="{03F0EF99-E64A-417F-81C4-5ECBEF831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38" y="1701392"/>
            <a:ext cx="80962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66A9B4C-0CE4-4BF4-9FAE-A7FC695918B0}"/>
              </a:ext>
            </a:extLst>
          </p:cNvPr>
          <p:cNvSpPr/>
          <p:nvPr/>
        </p:nvSpPr>
        <p:spPr>
          <a:xfrm>
            <a:off x="956606" y="4988828"/>
            <a:ext cx="3724451" cy="86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063736-6D5E-4DF4-823C-CDDB75CDBEB9}"/>
              </a:ext>
            </a:extLst>
          </p:cNvPr>
          <p:cNvSpPr/>
          <p:nvPr/>
        </p:nvSpPr>
        <p:spPr>
          <a:xfrm>
            <a:off x="4798763" y="4988828"/>
            <a:ext cx="3615395" cy="865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ACADC-6857-4827-A1FE-078E7A0BEA22}"/>
              </a:ext>
            </a:extLst>
          </p:cNvPr>
          <p:cNvSpPr txBox="1"/>
          <p:nvPr/>
        </p:nvSpPr>
        <p:spPr>
          <a:xfrm>
            <a:off x="2295065" y="5156608"/>
            <a:ext cx="10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832A0-AA01-4C25-ACB3-06B285ADFA7E}"/>
              </a:ext>
            </a:extLst>
          </p:cNvPr>
          <p:cNvSpPr txBox="1"/>
          <p:nvPr/>
        </p:nvSpPr>
        <p:spPr>
          <a:xfrm>
            <a:off x="6096000" y="5156608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Decoder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48CCF2-F735-4438-AD31-4C5792F87997}"/>
              </a:ext>
            </a:extLst>
          </p:cNvPr>
          <p:cNvCxnSpPr>
            <a:cxnSpLocks/>
          </p:cNvCxnSpPr>
          <p:nvPr/>
        </p:nvCxnSpPr>
        <p:spPr>
          <a:xfrm flipH="1">
            <a:off x="4237969" y="4379053"/>
            <a:ext cx="37160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A05D9E-355A-4606-8C37-D035C35DFF1B}"/>
              </a:ext>
            </a:extLst>
          </p:cNvPr>
          <p:cNvSpPr txBox="1"/>
          <p:nvPr/>
        </p:nvSpPr>
        <p:spPr>
          <a:xfrm>
            <a:off x="8032603" y="3981316"/>
            <a:ext cx="3250249" cy="795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How to protect information loss?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How to get detailed boundary?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388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02BD1-C9A6-46D5-AEED-578C05106821}"/>
              </a:ext>
            </a:extLst>
          </p:cNvPr>
          <p:cNvSpPr txBox="1"/>
          <p:nvPr/>
        </p:nvSpPr>
        <p:spPr>
          <a:xfrm>
            <a:off x="449943" y="629558"/>
            <a:ext cx="858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Semantic Segmentation – One-stage detector (Encoder-Decoder Model)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54F58-260F-4C96-9DCB-752A3C6FD4BE}"/>
              </a:ext>
            </a:extLst>
          </p:cNvPr>
          <p:cNvSpPr txBox="1"/>
          <p:nvPr/>
        </p:nvSpPr>
        <p:spPr>
          <a:xfrm>
            <a:off x="449943" y="1291906"/>
            <a:ext cx="616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Fully Convolutional Networks </a:t>
            </a:r>
            <a:r>
              <a:rPr lang="en-US" altLang="ko-KR"/>
              <a:t>for Semantic</a:t>
            </a:r>
            <a:r>
              <a:rPr lang="ko-KR" altLang="en-US" dirty="0"/>
              <a:t> </a:t>
            </a:r>
            <a:r>
              <a:rPr lang="en-US" altLang="ko-KR" dirty="0"/>
              <a:t>Segmentation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EDBC94-32EC-4F03-A8F3-1A5CB110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8" y="1923476"/>
            <a:ext cx="9193722" cy="22850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C4CC984-A83C-4CB1-A241-E116019B2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38" y="4244027"/>
            <a:ext cx="4095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1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02BD1-C9A6-46D5-AEED-578C05106821}"/>
              </a:ext>
            </a:extLst>
          </p:cNvPr>
          <p:cNvSpPr txBox="1"/>
          <p:nvPr/>
        </p:nvSpPr>
        <p:spPr>
          <a:xfrm>
            <a:off x="449943" y="629558"/>
            <a:ext cx="5236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Object Detection &amp; Semantic Segmentation</a:t>
            </a:r>
            <a:endParaRPr lang="ko-KR" altLang="en-US" sz="20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5908738-72A7-4B59-84D3-FC089AC2E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2115"/>
              </p:ext>
            </p:extLst>
          </p:nvPr>
        </p:nvGraphicFramePr>
        <p:xfrm>
          <a:off x="536763" y="1727177"/>
          <a:ext cx="11118474" cy="3754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279">
                  <a:extLst>
                    <a:ext uri="{9D8B030D-6E8A-4147-A177-3AD203B41FA5}">
                      <a16:colId xmlns:a16="http://schemas.microsoft.com/office/drawing/2014/main" val="3181103614"/>
                    </a:ext>
                  </a:extLst>
                </a:gridCol>
                <a:gridCol w="4832059">
                  <a:extLst>
                    <a:ext uri="{9D8B030D-6E8A-4147-A177-3AD203B41FA5}">
                      <a16:colId xmlns:a16="http://schemas.microsoft.com/office/drawing/2014/main" val="1385939413"/>
                    </a:ext>
                  </a:extLst>
                </a:gridCol>
                <a:gridCol w="4499136">
                  <a:extLst>
                    <a:ext uri="{9D8B030D-6E8A-4147-A177-3AD203B41FA5}">
                      <a16:colId xmlns:a16="http://schemas.microsoft.com/office/drawing/2014/main" val="383305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Object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Semantic Segmentation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training/test time</a:t>
                      </a:r>
                      <a:endParaRPr lang="ko-KR" altLang="en-US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short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good for mobile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long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good for autonomous driving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51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cost </a:t>
                      </a:r>
                      <a:endParaRPr lang="ko-KR" altLang="en-US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bounding boxes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longer than recognition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pixel segmentation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longer than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34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recent study</a:t>
                      </a:r>
                      <a:endParaRPr lang="ko-KR" altLang="en-US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concentrated on one-stage networks (fast but inaccurate)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boost performance of one-stage models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concentrated on encoder-decoder networks (accurate but slow)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detailed boundaries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shorten test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01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application</a:t>
                      </a:r>
                      <a:endParaRPr lang="ko-KR" altLang="en-US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models for mobile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real-time detection models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autonomous driving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pedestrian detection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medical detection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8761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57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02BD1-C9A6-46D5-AEED-578C05106821}"/>
              </a:ext>
            </a:extLst>
          </p:cNvPr>
          <p:cNvSpPr txBox="1"/>
          <p:nvPr/>
        </p:nvSpPr>
        <p:spPr>
          <a:xfrm>
            <a:off x="449943" y="629558"/>
            <a:ext cx="7040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Object Detection &amp; Semantic Segmentation in medical field</a:t>
            </a:r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87C45B-FEFC-4D97-AE9E-CF967C07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75" y="1188034"/>
            <a:ext cx="3869310" cy="1535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0D7CB2-B7E3-47B4-AA27-8573BEA6E2CE}"/>
              </a:ext>
            </a:extLst>
          </p:cNvPr>
          <p:cNvSpPr txBox="1"/>
          <p:nvPr/>
        </p:nvSpPr>
        <p:spPr>
          <a:xfrm>
            <a:off x="5138139" y="1291796"/>
            <a:ext cx="22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 : Mitosis (</a:t>
            </a:r>
            <a:r>
              <a:rPr lang="ko-KR" altLang="en-US" sz="1600" dirty="0"/>
              <a:t>체세포분열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B : Non-mitosis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21541F-CC46-4D92-8F98-AFD9A013FA32}"/>
              </a:ext>
            </a:extLst>
          </p:cNvPr>
          <p:cNvSpPr/>
          <p:nvPr/>
        </p:nvSpPr>
        <p:spPr>
          <a:xfrm>
            <a:off x="296082" y="6425959"/>
            <a:ext cx="1119524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Sohail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A., Mukhtar, M. A., Khan, A., Zafar, M. M.,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Zameer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A., &amp; Khan, S. (2020). Deep Object Detection based Mitosis Analysis in Breast Cancer Histopathological Images. </a:t>
            </a:r>
            <a:r>
              <a:rPr lang="en-US" altLang="ko-KR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arXiv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preprint arXiv:2003.08803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Li, H., Weng, J., Shi, Y., Gu, W., Mao, Y., Wang, Y., ... &amp; Zhang, J. (2018). An improved deep learning approach for detection of thyroid papillary cancer in ultrasound images. Scientific reports, 8(1), 1-12.</a:t>
            </a:r>
          </a:p>
          <a:p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B6DA74-C850-43A5-B6A2-49A1DEB6A3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958" b="33547"/>
          <a:stretch/>
        </p:blipFill>
        <p:spPr>
          <a:xfrm>
            <a:off x="723122" y="2890267"/>
            <a:ext cx="4415017" cy="33156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57B090-51CF-4B16-B833-08312F0548CA}"/>
              </a:ext>
            </a:extLst>
          </p:cNvPr>
          <p:cNvSpPr txBox="1"/>
          <p:nvPr/>
        </p:nvSpPr>
        <p:spPr>
          <a:xfrm>
            <a:off x="5138139" y="1892477"/>
            <a:ext cx="712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Task : Mitotic nuclei (</a:t>
            </a:r>
            <a:r>
              <a:rPr lang="ko-KR" altLang="en-US" sz="1600" dirty="0"/>
              <a:t>유사분열기핵</a:t>
            </a:r>
            <a:r>
              <a:rPr lang="en-US" altLang="ko-KR" sz="1600" dirty="0"/>
              <a:t>)detection in breast cancer</a:t>
            </a:r>
          </a:p>
          <a:p>
            <a:r>
              <a:rPr lang="en-US" altLang="ko-KR" sz="1600" dirty="0"/>
              <a:t>                 histopathological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Method : Mask R-CNN (Segmentation, Two-stage)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FD77-088E-45E5-9829-A8734154EDCF}"/>
              </a:ext>
            </a:extLst>
          </p:cNvPr>
          <p:cNvSpPr txBox="1"/>
          <p:nvPr/>
        </p:nvSpPr>
        <p:spPr>
          <a:xfrm>
            <a:off x="5138139" y="5286668"/>
            <a:ext cx="712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Task : Thyroid papillary cancer (</a:t>
            </a:r>
            <a:r>
              <a:rPr lang="ko-KR" altLang="en-US" sz="1600" dirty="0" err="1"/>
              <a:t>갑상생유두암</a:t>
            </a:r>
            <a:r>
              <a:rPr lang="en-US" altLang="ko-KR" sz="1600" dirty="0"/>
              <a:t>) in ultrasound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Method : Faster R-CNN(Detection, Two-stage)</a:t>
            </a:r>
          </a:p>
        </p:txBody>
      </p:sp>
    </p:spTree>
    <p:extLst>
      <p:ext uri="{BB962C8B-B14F-4D97-AF65-F5344CB8AC3E}">
        <p14:creationId xmlns:p14="http://schemas.microsoft.com/office/powerpoint/2010/main" val="79154438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9994</TotalTime>
  <Words>727</Words>
  <Application>Microsoft Office PowerPoint</Application>
  <PresentationFormat>와이드스크린</PresentationFormat>
  <Paragraphs>154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나눔스퀘어 ExtraBold</vt:lpstr>
      <vt:lpstr>나눔스퀘어</vt:lpstr>
      <vt:lpstr>맑은 고딕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357</cp:revision>
  <dcterms:created xsi:type="dcterms:W3CDTF">2017-11-24T11:22:27Z</dcterms:created>
  <dcterms:modified xsi:type="dcterms:W3CDTF">2021-02-24T02:21:54Z</dcterms:modified>
</cp:coreProperties>
</file>