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541" r:id="rId3"/>
    <p:sldId id="542" r:id="rId4"/>
    <p:sldId id="642" r:id="rId5"/>
    <p:sldId id="660" r:id="rId6"/>
    <p:sldId id="651" r:id="rId7"/>
    <p:sldId id="662" r:id="rId8"/>
    <p:sldId id="663" r:id="rId9"/>
    <p:sldId id="664" r:id="rId10"/>
    <p:sldId id="661" r:id="rId11"/>
    <p:sldId id="657" r:id="rId12"/>
    <p:sldId id="646" r:id="rId13"/>
    <p:sldId id="666" r:id="rId14"/>
    <p:sldId id="641" r:id="rId15"/>
    <p:sldId id="637" r:id="rId16"/>
    <p:sldId id="638" r:id="rId17"/>
    <p:sldId id="639" r:id="rId18"/>
    <p:sldId id="640" r:id="rId19"/>
  </p:sldIdLst>
  <p:sldSz cx="9144000" cy="6858000" type="screen4x3"/>
  <p:notesSz cx="6788150" cy="9923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83935" autoAdjust="0"/>
  </p:normalViewPr>
  <p:slideViewPr>
    <p:cSldViewPr>
      <p:cViewPr varScale="1">
        <p:scale>
          <a:sx n="79" d="100"/>
          <a:sy n="79" d="100"/>
        </p:scale>
        <p:origin x="96" y="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5047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219A2-D648-45EB-8CC0-48D6ADF91C47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5047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C8C4C-6B31-4EBB-B2E4-4C8DDC4E3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65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047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BAD79-90D2-4CB9-9D05-122D51A9908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1239838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815" y="4775666"/>
            <a:ext cx="5430520" cy="39073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047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E61B7-985D-49AB-8529-58FB89DAA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52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E61B7-985D-49AB-8529-58FB89DAA2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073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E61B7-985D-49AB-8529-58FB89DAA2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50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E61B7-985D-49AB-8529-58FB89DAA2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533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E61B7-985D-49AB-8529-58FB89DAA2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024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E61B7-985D-49AB-8529-58FB89DAA2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559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E61B7-985D-49AB-8529-58FB89DAA2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55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E61B7-985D-49AB-8529-58FB89DAA2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886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E61B7-985D-49AB-8529-58FB89DAA2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6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E61B7-985D-49AB-8529-58FB89DAA2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70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E61B7-985D-49AB-8529-58FB89DAA2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10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E61B7-985D-49AB-8529-58FB89DAA2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600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E61B7-985D-49AB-8529-58FB89DAA2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88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E61B7-985D-49AB-8529-58FB89DAA2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5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8048-B4F1-4861-9414-9DC345B4BEC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318-2AE4-4D1A-82F8-F91354915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4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8048-B4F1-4861-9414-9DC345B4BEC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318-2AE4-4D1A-82F8-F91354915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3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8048-B4F1-4861-9414-9DC345B4BEC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318-2AE4-4D1A-82F8-F91354915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8048-B4F1-4861-9414-9DC345B4BEC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318-2AE4-4D1A-82F8-F91354915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64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8048-B4F1-4861-9414-9DC345B4BEC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318-2AE4-4D1A-82F8-F91354915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46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8048-B4F1-4861-9414-9DC345B4BEC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318-2AE4-4D1A-82F8-F91354915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6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8048-B4F1-4861-9414-9DC345B4BEC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318-2AE4-4D1A-82F8-F91354915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18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8048-B4F1-4861-9414-9DC345B4BEC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318-2AE4-4D1A-82F8-F91354915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74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8048-B4F1-4861-9414-9DC345B4BEC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318-2AE4-4D1A-82F8-F91354915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4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8048-B4F1-4861-9414-9DC345B4BEC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318-2AE4-4D1A-82F8-F91354915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8048-B4F1-4861-9414-9DC345B4BEC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318-2AE4-4D1A-82F8-F91354915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2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48048-B4F1-4861-9414-9DC345B4BEC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318-2AE4-4D1A-82F8-F91354915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6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microsoft.com/office/2007/relationships/hdphoto" Target="../media/hdphoto1.wdp"/><Relationship Id="rId5" Type="http://schemas.openxmlformats.org/officeDocument/2006/relationships/image" Target="../media/image18.emf"/><Relationship Id="rId1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12" Type="http://schemas.microsoft.com/office/2007/relationships/hdphoto" Target="../media/hdphoto1.wdp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emf"/><Relationship Id="rId15" Type="http://schemas.openxmlformats.org/officeDocument/2006/relationships/image" Target="../media/image24.png"/><Relationship Id="rId10" Type="http://schemas.openxmlformats.org/officeDocument/2006/relationships/image" Target="../media/image22.png"/><Relationship Id="rId4" Type="http://schemas.openxmlformats.org/officeDocument/2006/relationships/image" Target="../media/image17.jpeg"/><Relationship Id="rId9" Type="http://schemas.openxmlformats.org/officeDocument/2006/relationships/image" Target="../media/image30.pn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emf"/><Relationship Id="rId15" Type="http://schemas.microsoft.com/office/2007/relationships/hdphoto" Target="../media/hdphoto1.wdp"/><Relationship Id="rId10" Type="http://schemas.openxmlformats.org/officeDocument/2006/relationships/image" Target="../media/image25.jpeg"/><Relationship Id="rId4" Type="http://schemas.openxmlformats.org/officeDocument/2006/relationships/image" Target="../media/image17.jpeg"/><Relationship Id="rId9" Type="http://schemas.openxmlformats.org/officeDocument/2006/relationships/image" Target="../media/image24.png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jpeg"/><Relationship Id="rId18" Type="http://schemas.openxmlformats.org/officeDocument/2006/relationships/image" Target="../media/image32.pn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microsoft.com/office/2007/relationships/hdphoto" Target="../media/hdphoto1.wdp"/><Relationship Id="rId5" Type="http://schemas.openxmlformats.org/officeDocument/2006/relationships/image" Target="../media/image18.emf"/><Relationship Id="rId1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28384" y="-99392"/>
            <a:ext cx="792088" cy="1224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36780" y="380804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2020310</a:t>
            </a:r>
          </a:p>
          <a:p>
            <a:pPr algn="ctr"/>
            <a:endParaRPr lang="en-US" altLang="ko-KR" sz="1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9904" y="2979694"/>
            <a:ext cx="8560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차세대 의료 </a:t>
            </a:r>
            <a:r>
              <a:rPr lang="en-US" altLang="ko-KR" sz="3600" b="1" dirty="0"/>
              <a:t>AI </a:t>
            </a:r>
            <a:r>
              <a:rPr lang="ko-KR" altLang="en-US" sz="3600" b="1" dirty="0"/>
              <a:t>프로젝트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629753" y="3717032"/>
            <a:ext cx="5750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638499" y="404664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1</a:t>
            </a:r>
            <a:r>
              <a:rPr lang="ko-KR" altLang="en-US" sz="1600" b="1" dirty="0" smtClean="0"/>
              <a:t>차년도 </a:t>
            </a:r>
            <a:r>
              <a:rPr lang="en-US" altLang="ko-KR" sz="1600" b="1" dirty="0"/>
              <a:t>(</a:t>
            </a:r>
            <a:r>
              <a:rPr lang="en-US" altLang="ko-KR" sz="1600" b="1" dirty="0" smtClean="0"/>
              <a:t>2021.3~2022.2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2" name="직사각형 1"/>
          <p:cNvSpPr/>
          <p:nvPr/>
        </p:nvSpPr>
        <p:spPr>
          <a:xfrm>
            <a:off x="1331640" y="2378204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정기 미팅</a:t>
            </a:r>
          </a:p>
        </p:txBody>
      </p:sp>
    </p:spTree>
    <p:extLst>
      <p:ext uri="{BB962C8B-B14F-4D97-AF65-F5344CB8AC3E}">
        <p14:creationId xmlns:p14="http://schemas.microsoft.com/office/powerpoint/2010/main" val="23979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28384" y="-99392"/>
            <a:ext cx="792088" cy="1224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19064" y="583432"/>
            <a:ext cx="5750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2637" y="90590"/>
            <a:ext cx="596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Data zoom level issue (</a:t>
            </a:r>
            <a:r>
              <a:rPr lang="ko-KR" altLang="en-US" sz="2000" b="1" dirty="0" smtClean="0"/>
              <a:t>지난주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439505" y="3841235"/>
            <a:ext cx="29599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두 건의 슬라이드만</a:t>
            </a:r>
            <a:r>
              <a:rPr lang="en-US" altLang="ko-KR" sz="1100" dirty="0" smtClean="0"/>
              <a:t>, M</a:t>
            </a:r>
            <a:r>
              <a:rPr lang="ko-KR" altLang="en-US" sz="1100" dirty="0" smtClean="0"/>
              <a:t>으로 판단</a:t>
            </a:r>
            <a:r>
              <a:rPr lang="en-US" altLang="ko-KR" sz="1100" dirty="0" smtClean="0"/>
              <a:t>,</a:t>
            </a:r>
          </a:p>
          <a:p>
            <a:r>
              <a:rPr lang="ko-KR" altLang="en-US" sz="1100" dirty="0" smtClean="0"/>
              <a:t>2020S </a:t>
            </a:r>
            <a:r>
              <a:rPr lang="ko-KR" altLang="en-US" sz="1100" dirty="0"/>
              <a:t>0371634010102</a:t>
            </a:r>
          </a:p>
          <a:p>
            <a:r>
              <a:rPr lang="ko-KR" altLang="en-US" sz="1100" dirty="0"/>
              <a:t>2020S 0371689010103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68" y="4684686"/>
            <a:ext cx="3600400" cy="160711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8" y="1428091"/>
            <a:ext cx="3022714" cy="121714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678188"/>
              </p:ext>
            </p:extLst>
          </p:nvPr>
        </p:nvGraphicFramePr>
        <p:xfrm>
          <a:off x="4200821" y="4797152"/>
          <a:ext cx="410445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3931447860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867901954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786473894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80707249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651352508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4128437100"/>
                    </a:ext>
                  </a:extLst>
                </a:gridCol>
              </a:tblGrid>
              <a:tr h="19572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U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합계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233415"/>
                  </a:ext>
                </a:extLst>
              </a:tr>
              <a:tr h="19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69807"/>
                  </a:ext>
                </a:extLst>
              </a:tr>
              <a:tr h="19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69434"/>
                  </a:ext>
                </a:extLst>
              </a:tr>
              <a:tr h="19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U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10117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119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16264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합계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124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126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3261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41181" y="629180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Acc</a:t>
            </a:r>
            <a:r>
              <a:rPr lang="en-US" altLang="ko-KR" dirty="0" smtClean="0"/>
              <a:t>: 94.4444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00821" y="4530797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Stomach </a:t>
            </a:r>
            <a:r>
              <a:rPr lang="en-US" altLang="ko-KR" sz="1400" dirty="0" err="1" smtClean="0"/>
              <a:t>grapCNN</a:t>
            </a:r>
            <a:r>
              <a:rPr lang="en-US" altLang="ko-KR" sz="1400" dirty="0" smtClean="0"/>
              <a:t> 20210105 data</a:t>
            </a:r>
            <a:endParaRPr lang="ko-KR" altLang="en-US" sz="1400" dirty="0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460568" y="4449094"/>
            <a:ext cx="7056784" cy="81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529583"/>
              </p:ext>
            </p:extLst>
          </p:nvPr>
        </p:nvGraphicFramePr>
        <p:xfrm>
          <a:off x="4463707" y="1388964"/>
          <a:ext cx="342038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3931447860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867901954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786473894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80707249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4128437100"/>
                    </a:ext>
                  </a:extLst>
                </a:gridCol>
              </a:tblGrid>
              <a:tr h="19572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합계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233415"/>
                  </a:ext>
                </a:extLst>
              </a:tr>
              <a:tr h="19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69807"/>
                  </a:ext>
                </a:extLst>
              </a:tr>
              <a:tr h="19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69434"/>
                  </a:ext>
                </a:extLst>
              </a:tr>
              <a:tr h="19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10117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94.66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32619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>
            <a:stCxn id="3" idx="3"/>
            <a:endCxn id="16" idx="1"/>
          </p:cNvCxnSpPr>
          <p:nvPr/>
        </p:nvCxnSpPr>
        <p:spPr>
          <a:xfrm>
            <a:off x="3657762" y="2036664"/>
            <a:ext cx="805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8943" y="623121"/>
            <a:ext cx="45720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b="1" dirty="0"/>
              <a:t>Quality factor: 80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Slide </a:t>
            </a:r>
            <a:r>
              <a:rPr lang="en-US" altLang="ko-KR" sz="1050" dirty="0"/>
              <a:t>dimension : </a:t>
            </a:r>
            <a:r>
              <a:rPr lang="ko-KR" altLang="en-US" sz="1050" dirty="0"/>
              <a:t>((90036, 202456</a:t>
            </a:r>
            <a:r>
              <a:rPr lang="ko-KR" altLang="en-US" sz="1050" dirty="0">
                <a:solidFill>
                  <a:srgbClr val="FF0000"/>
                </a:solidFill>
              </a:rPr>
              <a:t>)</a:t>
            </a:r>
            <a:endParaRPr lang="en-US" altLang="ko-KR" sz="105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rgbClr val="FF0000"/>
                </a:solidFill>
              </a:rPr>
              <a:t>Zoom lv: 19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55976" y="10434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graphCNN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2637" y="10895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Feature-cube</a:t>
            </a:r>
            <a:endParaRPr lang="ko-KR" altLang="en-US" dirty="0"/>
          </a:p>
        </p:txBody>
      </p:sp>
      <p:sp>
        <p:nvSpPr>
          <p:cNvPr id="20" name="아래쪽 화살표 19"/>
          <p:cNvSpPr/>
          <p:nvPr/>
        </p:nvSpPr>
        <p:spPr>
          <a:xfrm>
            <a:off x="3707904" y="3327170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5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28384" y="-99392"/>
            <a:ext cx="792088" cy="1224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19064" y="583432"/>
            <a:ext cx="5750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2637" y="90590"/>
            <a:ext cx="596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Data zoom level issue</a:t>
            </a:r>
            <a:endParaRPr lang="en-US" altLang="ko-KR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520201" y="3353697"/>
            <a:ext cx="29599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두 건의 슬라이드만</a:t>
            </a:r>
            <a:r>
              <a:rPr lang="en-US" altLang="ko-KR" sz="1100" dirty="0" smtClean="0"/>
              <a:t>, M</a:t>
            </a:r>
            <a:r>
              <a:rPr lang="ko-KR" altLang="en-US" sz="1100" dirty="0" smtClean="0"/>
              <a:t>으로 판단</a:t>
            </a:r>
            <a:r>
              <a:rPr lang="en-US" altLang="ko-KR" sz="1100" dirty="0" smtClean="0"/>
              <a:t>,</a:t>
            </a:r>
          </a:p>
          <a:p>
            <a:r>
              <a:rPr lang="ko-KR" altLang="en-US" sz="1100" dirty="0" smtClean="0"/>
              <a:t>2020S </a:t>
            </a:r>
            <a:r>
              <a:rPr lang="ko-KR" altLang="en-US" sz="1100" dirty="0"/>
              <a:t>0371634010102</a:t>
            </a:r>
          </a:p>
          <a:p>
            <a:r>
              <a:rPr lang="ko-KR" altLang="en-US" sz="1100" dirty="0"/>
              <a:t>2020S 0371689010103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05" y="744070"/>
            <a:ext cx="3600400" cy="160711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05" y="2432457"/>
            <a:ext cx="2287848" cy="92124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2937057" y="2470842"/>
            <a:ext cx="16587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자체 평가</a:t>
            </a:r>
            <a:endParaRPr lang="ko-KR" altLang="en-US" sz="11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62544"/>
              </p:ext>
            </p:extLst>
          </p:nvPr>
        </p:nvGraphicFramePr>
        <p:xfrm>
          <a:off x="4324958" y="856536"/>
          <a:ext cx="410445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3931447860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867901954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786473894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80707249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651352508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4128437100"/>
                    </a:ext>
                  </a:extLst>
                </a:gridCol>
              </a:tblGrid>
              <a:tr h="19572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U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합계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233415"/>
                  </a:ext>
                </a:extLst>
              </a:tr>
              <a:tr h="19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69807"/>
                  </a:ext>
                </a:extLst>
              </a:tr>
              <a:tr h="19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69434"/>
                  </a:ext>
                </a:extLst>
              </a:tr>
              <a:tr h="195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U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10117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119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16264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합계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124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126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3261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09441" y="253632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Acc</a:t>
            </a:r>
            <a:r>
              <a:rPr lang="en-US" altLang="ko-KR" dirty="0" smtClean="0"/>
              <a:t>: 94.4444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324958" y="2497237"/>
            <a:ext cx="4572000" cy="12234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/>
              <a:t>2020S 0371634010102 (</a:t>
            </a:r>
            <a:r>
              <a:rPr lang="ko-KR" altLang="en-US" sz="1050" dirty="0" err="1"/>
              <a:t>D</a:t>
            </a:r>
            <a:r>
              <a:rPr lang="ko-KR" altLang="en-US" sz="1050" dirty="0"/>
              <a:t> : </a:t>
            </a:r>
            <a:r>
              <a:rPr lang="ko-KR" altLang="en-US" sz="1050" dirty="0" err="1"/>
              <a:t>M</a:t>
            </a:r>
            <a:r>
              <a:rPr lang="ko-KR" altLang="en-US" sz="1050" dirty="0"/>
              <a:t>) ['3', '27', '151']</a:t>
            </a:r>
          </a:p>
          <a:p>
            <a:r>
              <a:rPr lang="ko-KR" altLang="en-US" sz="1050" dirty="0"/>
              <a:t>2020S 0371653010101 (</a:t>
            </a:r>
            <a:r>
              <a:rPr lang="ko-KR" altLang="en-US" sz="1050" dirty="0" err="1"/>
              <a:t>N</a:t>
            </a:r>
            <a:r>
              <a:rPr lang="ko-KR" altLang="en-US" sz="1050" dirty="0"/>
              <a:t> : </a:t>
            </a:r>
            <a:r>
              <a:rPr lang="ko-KR" altLang="en-US" sz="1050" dirty="0" err="1"/>
              <a:t>M</a:t>
            </a:r>
            <a:r>
              <a:rPr lang="ko-KR" altLang="en-US" sz="1050" dirty="0"/>
              <a:t>) ['45', '42', '113']</a:t>
            </a:r>
          </a:p>
          <a:p>
            <a:r>
              <a:rPr lang="ko-KR" altLang="en-US" sz="1050" dirty="0"/>
              <a:t>2020S 0371670010101 (</a:t>
            </a:r>
            <a:r>
              <a:rPr lang="ko-KR" altLang="en-US" sz="1050" dirty="0" err="1"/>
              <a:t>N</a:t>
            </a:r>
            <a:r>
              <a:rPr lang="ko-KR" altLang="en-US" sz="1050" dirty="0"/>
              <a:t> : </a:t>
            </a:r>
            <a:r>
              <a:rPr lang="ko-KR" altLang="en-US" sz="1050" dirty="0" err="1"/>
              <a:t>M</a:t>
            </a:r>
            <a:r>
              <a:rPr lang="ko-KR" altLang="en-US" sz="1050" dirty="0"/>
              <a:t>) ['10', '0', '83']</a:t>
            </a:r>
          </a:p>
          <a:p>
            <a:r>
              <a:rPr lang="ko-KR" altLang="en-US" sz="1050" dirty="0"/>
              <a:t>2020S 0371689010103 (</a:t>
            </a:r>
            <a:r>
              <a:rPr lang="ko-KR" altLang="en-US" sz="1050" dirty="0" err="1"/>
              <a:t>D</a:t>
            </a:r>
            <a:r>
              <a:rPr lang="ko-KR" altLang="en-US" sz="1050" dirty="0"/>
              <a:t> : </a:t>
            </a:r>
            <a:r>
              <a:rPr lang="ko-KR" altLang="en-US" sz="1050" dirty="0" err="1"/>
              <a:t>M</a:t>
            </a:r>
            <a:r>
              <a:rPr lang="ko-KR" altLang="en-US" sz="1050" dirty="0"/>
              <a:t>) ['16', '35', '302']</a:t>
            </a:r>
          </a:p>
          <a:p>
            <a:r>
              <a:rPr lang="ko-KR" altLang="en-US" sz="1050" dirty="0"/>
              <a:t>2020S 0371735010101 (</a:t>
            </a:r>
            <a:r>
              <a:rPr lang="ko-KR" altLang="en-US" sz="1050" dirty="0" err="1"/>
              <a:t>N</a:t>
            </a:r>
            <a:r>
              <a:rPr lang="ko-KR" altLang="en-US" sz="1050" dirty="0"/>
              <a:t> : </a:t>
            </a:r>
            <a:r>
              <a:rPr lang="ko-KR" altLang="en-US" sz="1050" dirty="0" err="1"/>
              <a:t>M</a:t>
            </a:r>
            <a:r>
              <a:rPr lang="ko-KR" altLang="en-US" sz="1050" dirty="0"/>
              <a:t>) ['15', '1', '161']</a:t>
            </a:r>
          </a:p>
          <a:p>
            <a:r>
              <a:rPr lang="ko-KR" altLang="en-US" sz="1050" dirty="0"/>
              <a:t>2020S 0371761010101 (</a:t>
            </a:r>
            <a:r>
              <a:rPr lang="ko-KR" altLang="en-US" sz="1050" dirty="0" err="1"/>
              <a:t>N</a:t>
            </a:r>
            <a:r>
              <a:rPr lang="ko-KR" altLang="en-US" sz="1050" dirty="0"/>
              <a:t> : </a:t>
            </a:r>
            <a:r>
              <a:rPr lang="ko-KR" altLang="en-US" sz="1050" dirty="0" err="1"/>
              <a:t>M</a:t>
            </a:r>
            <a:r>
              <a:rPr lang="ko-KR" altLang="en-US" sz="1050" dirty="0"/>
              <a:t>) ['11', '1', '117']</a:t>
            </a:r>
          </a:p>
          <a:p>
            <a:r>
              <a:rPr lang="ko-KR" altLang="en-US" sz="1050" dirty="0"/>
              <a:t>2020S 0371809010101 (</a:t>
            </a:r>
            <a:r>
              <a:rPr lang="ko-KR" altLang="en-US" sz="1050" dirty="0" err="1"/>
              <a:t>N</a:t>
            </a:r>
            <a:r>
              <a:rPr lang="ko-KR" altLang="en-US" sz="1050" dirty="0"/>
              <a:t> : </a:t>
            </a:r>
            <a:r>
              <a:rPr lang="ko-KR" altLang="en-US" sz="1050" dirty="0" err="1"/>
              <a:t>M</a:t>
            </a:r>
            <a:r>
              <a:rPr lang="ko-KR" altLang="en-US" sz="1050" dirty="0"/>
              <a:t>) ['3', '3', '45']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24958" y="590181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Stomach </a:t>
            </a:r>
            <a:r>
              <a:rPr lang="en-US" altLang="ko-KR" sz="1400" dirty="0" err="1" smtClean="0"/>
              <a:t>grapCNN</a:t>
            </a:r>
            <a:r>
              <a:rPr lang="en-US" altLang="ko-KR" sz="1400" dirty="0" smtClean="0"/>
              <a:t> 20210105 data</a:t>
            </a:r>
            <a:endParaRPr lang="ko-KR" altLang="en-US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64" y="4516862"/>
            <a:ext cx="8587528" cy="229651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6523043" y="4665849"/>
            <a:ext cx="1372796" cy="2147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54249" y="4073037"/>
            <a:ext cx="506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모두 </a:t>
            </a:r>
            <a:r>
              <a:rPr lang="en-US" altLang="ko-KR" dirty="0" smtClean="0"/>
              <a:t>: (91200, 212640) =&gt; (</a:t>
            </a:r>
            <a:r>
              <a:rPr lang="ko-KR" altLang="en-US" dirty="0" smtClean="0"/>
              <a:t>학습은 </a:t>
            </a:r>
            <a:r>
              <a:rPr lang="en-US" altLang="ko-KR" dirty="0" smtClean="0"/>
              <a:t>: 90036)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28384" y="-99392"/>
            <a:ext cx="792088" cy="1224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19064" y="583432"/>
            <a:ext cx="5750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2637" y="90590"/>
            <a:ext cx="596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모델 평가</a:t>
            </a:r>
            <a:endParaRPr lang="en-US" altLang="ko-KR" sz="2000" b="1" dirty="0"/>
          </a:p>
        </p:txBody>
      </p:sp>
      <p:sp>
        <p:nvSpPr>
          <p:cNvPr id="15" name="직사각형 14"/>
          <p:cNvSpPr/>
          <p:nvPr/>
        </p:nvSpPr>
        <p:spPr>
          <a:xfrm>
            <a:off x="755576" y="764704"/>
            <a:ext cx="69860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모델 </a:t>
            </a:r>
            <a:r>
              <a:rPr lang="en-US" altLang="ko-KR" sz="1200" b="1" dirty="0"/>
              <a:t>-feature Cube ('</a:t>
            </a:r>
            <a:r>
              <a:rPr lang="ko-KR" altLang="en-US" sz="1200" b="1" dirty="0"/>
              <a:t>박영진</a:t>
            </a:r>
            <a:r>
              <a:rPr lang="en-US" altLang="ko-KR" sz="1200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최근 위장에서 </a:t>
            </a:r>
            <a:r>
              <a:rPr lang="en-US" altLang="ko-KR" sz="1200" dirty="0"/>
              <a:t>d/m </a:t>
            </a:r>
            <a:r>
              <a:rPr lang="ko-KR" altLang="en-US" sz="1200" dirty="0"/>
              <a:t>그룹이 많이 발생하는 </a:t>
            </a:r>
            <a:r>
              <a:rPr lang="ko-KR" altLang="en-US" sz="1200" dirty="0" err="1"/>
              <a:t>데이터셋</a:t>
            </a:r>
            <a:r>
              <a:rPr lang="ko-KR" altLang="en-US" sz="1200" dirty="0"/>
              <a:t> 선별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2/3,2/10</a:t>
            </a:r>
            <a:r>
              <a:rPr lang="ko-KR" altLang="en-US" sz="1200" dirty="0"/>
              <a:t>데이터 선택 및 테스트 진행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각각 </a:t>
            </a:r>
            <a:r>
              <a:rPr lang="en-US" altLang="ko-KR" sz="1200" dirty="0"/>
              <a:t>90%, 89%</a:t>
            </a:r>
            <a:r>
              <a:rPr lang="ko-KR" altLang="en-US" sz="1200" dirty="0"/>
              <a:t>의 정확도를 보이며</a:t>
            </a:r>
            <a:r>
              <a:rPr lang="en-US" altLang="ko-KR" sz="1200" dirty="0"/>
              <a:t>, </a:t>
            </a:r>
            <a:r>
              <a:rPr lang="ko-KR" altLang="en-US" sz="1200" dirty="0"/>
              <a:t>정확도의 안정성을 보임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또한</a:t>
            </a:r>
            <a:r>
              <a:rPr lang="en-US" altLang="ko-KR" sz="1200" dirty="0"/>
              <a:t>, D </a:t>
            </a:r>
            <a:r>
              <a:rPr lang="ko-KR" altLang="en-US" sz="1200" dirty="0"/>
              <a:t>그룹 데이터를 정확하게 잡아내는 것으로 보아 이전에 고려되었던 </a:t>
            </a:r>
            <a:r>
              <a:rPr lang="en-US" altLang="ko-KR" sz="1200" dirty="0"/>
              <a:t>'</a:t>
            </a:r>
            <a:r>
              <a:rPr lang="ko-KR" altLang="en-US" sz="1200" dirty="0"/>
              <a:t>안전한</a:t>
            </a:r>
            <a:r>
              <a:rPr lang="en-US" altLang="ko-KR" sz="1200" dirty="0"/>
              <a:t>' </a:t>
            </a:r>
            <a:r>
              <a:rPr lang="ko-KR" altLang="en-US" sz="1200" dirty="0"/>
              <a:t>판독을 잘하는 것으로 보임</a:t>
            </a:r>
            <a:endParaRPr lang="en-US" altLang="ko-KR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420888"/>
            <a:ext cx="4680520" cy="194004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4515061"/>
            <a:ext cx="4339305" cy="17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28384" y="-99392"/>
            <a:ext cx="792088" cy="1224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19064" y="583432"/>
            <a:ext cx="5750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2637" y="90590"/>
            <a:ext cx="596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모델 평가</a:t>
            </a:r>
            <a:endParaRPr lang="en-US" altLang="ko-KR" sz="2000" b="1" dirty="0"/>
          </a:p>
        </p:txBody>
      </p:sp>
      <p:sp>
        <p:nvSpPr>
          <p:cNvPr id="15" name="직사각형 14"/>
          <p:cNvSpPr/>
          <p:nvPr/>
        </p:nvSpPr>
        <p:spPr>
          <a:xfrm>
            <a:off x="755576" y="764704"/>
            <a:ext cx="69860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추가 테스트</a:t>
            </a:r>
            <a:r>
              <a:rPr lang="en-US" altLang="ko-KR" sz="1200" b="1" dirty="0"/>
              <a:t>(3/8</a:t>
            </a:r>
            <a:r>
              <a:rPr lang="ko-KR" altLang="en-US" sz="1200" b="1" dirty="0"/>
              <a:t>일자에 테스트 진행</a:t>
            </a:r>
            <a:r>
              <a:rPr lang="en-US" altLang="ko-KR" sz="1200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 90% </a:t>
            </a:r>
            <a:r>
              <a:rPr lang="ko-KR" altLang="en-US" sz="1200" dirty="0"/>
              <a:t>근처에서 일관된 테스트 결과를 보임</a:t>
            </a:r>
            <a:r>
              <a:rPr lang="en-US" altLang="ko-KR" sz="1200" dirty="0"/>
              <a:t>- </a:t>
            </a:r>
            <a:r>
              <a:rPr lang="ko-KR" altLang="en-US" sz="1200" dirty="0"/>
              <a:t>현재 문제 요인들을 컨트롤 </a:t>
            </a:r>
            <a:r>
              <a:rPr lang="ko-KR" altLang="en-US" sz="1200" dirty="0" err="1"/>
              <a:t>할수</a:t>
            </a:r>
            <a:r>
              <a:rPr lang="ko-KR" altLang="en-US" sz="1200" dirty="0"/>
              <a:t> 있는 것으로 보임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 </a:t>
            </a:r>
            <a:r>
              <a:rPr lang="ko-KR" altLang="en-US" sz="1200" dirty="0" err="1"/>
              <a:t>이슈되는</a:t>
            </a:r>
            <a:r>
              <a:rPr lang="ko-KR" altLang="en-US" sz="1200" dirty="0"/>
              <a:t> 슬라이드 프로파일 리스트를 정리하고</a:t>
            </a:r>
            <a:r>
              <a:rPr lang="en-US" altLang="ko-KR" sz="1200" dirty="0"/>
              <a:t>, </a:t>
            </a:r>
            <a:r>
              <a:rPr lang="ko-KR" altLang="en-US" sz="1200" dirty="0"/>
              <a:t>해당 리스트를 제외한 모든 데이터 학습 계획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32856"/>
            <a:ext cx="8815227" cy="344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28384" y="-99392"/>
            <a:ext cx="792088" cy="1224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904" y="2979694"/>
            <a:ext cx="8560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참고 슬라이드</a:t>
            </a:r>
            <a:endParaRPr lang="ko-KR" altLang="en-US" sz="36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629753" y="3717032"/>
            <a:ext cx="5750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9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오른쪽 화살표 158"/>
          <p:cNvSpPr/>
          <p:nvPr/>
        </p:nvSpPr>
        <p:spPr>
          <a:xfrm>
            <a:off x="3020043" y="5843974"/>
            <a:ext cx="959194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오른쪽 화살표 127"/>
          <p:cNvSpPr/>
          <p:nvPr/>
        </p:nvSpPr>
        <p:spPr>
          <a:xfrm>
            <a:off x="2870801" y="3819698"/>
            <a:ext cx="1395317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1619230" y="1978111"/>
            <a:ext cx="2953485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028384" y="-99392"/>
            <a:ext cx="792088" cy="1224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19064" y="583432"/>
            <a:ext cx="5750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2637" y="90590"/>
            <a:ext cx="596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ko-KR" altLang="en-US" sz="2000" b="1" dirty="0" smtClean="0"/>
              <a:t>시스템 </a:t>
            </a:r>
            <a:r>
              <a:rPr lang="ko-KR" altLang="en-US" sz="2000" spc="-35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아키텍쳐</a:t>
            </a:r>
            <a:r>
              <a:rPr lang="ko-KR" altLang="en-US" sz="20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 </a:t>
            </a:r>
            <a:r>
              <a:rPr lang="en-US" altLang="ko-KR" sz="20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– </a:t>
            </a:r>
            <a:r>
              <a:rPr lang="ko-KR" altLang="en-US" sz="20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기본 구조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537" y="1365105"/>
            <a:ext cx="5087389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95537" y="3256420"/>
            <a:ext cx="5087389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5157192"/>
            <a:ext cx="5087389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1268" y="1038763"/>
            <a:ext cx="250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1. Preprocessing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407" y="2950232"/>
            <a:ext cx="26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2. Patch classification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717" y="4871317"/>
            <a:ext cx="406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3. Whole slide classification (WSC)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95952" y="3690236"/>
            <a:ext cx="404747" cy="573934"/>
            <a:chOff x="5450408" y="3255368"/>
            <a:chExt cx="489744" cy="694460"/>
          </a:xfrm>
        </p:grpSpPr>
        <p:sp>
          <p:nvSpPr>
            <p:cNvPr id="14" name="원통 1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원통 15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통 16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041" y="1439697"/>
            <a:ext cx="458233" cy="113030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763172" y="2579845"/>
            <a:ext cx="2063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Pathology slides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159" y="1497151"/>
            <a:ext cx="458233" cy="113030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680" y="1537825"/>
            <a:ext cx="458233" cy="1130308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4578060" y="1768999"/>
            <a:ext cx="655209" cy="641250"/>
            <a:chOff x="5813733" y="2418100"/>
            <a:chExt cx="1028944" cy="998571"/>
          </a:xfrm>
        </p:grpSpPr>
        <p:sp>
          <p:nvSpPr>
            <p:cNvPr id="40" name="타원 39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42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3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4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5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sp>
        <p:nvSpPr>
          <p:cNvPr id="49" name="TextBox 48"/>
          <p:cNvSpPr txBox="1"/>
          <p:nvPr/>
        </p:nvSpPr>
        <p:spPr>
          <a:xfrm>
            <a:off x="4220113" y="1516795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256* patches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2690" y="4048676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atch classifier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4182571" y="3535279"/>
            <a:ext cx="1059277" cy="1091666"/>
            <a:chOff x="7329147" y="1556828"/>
            <a:chExt cx="1572501" cy="1715615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29147" y="1556828"/>
              <a:ext cx="1572501" cy="136390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7579445" y="1844953"/>
              <a:ext cx="413798" cy="580892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7967647" y="1844953"/>
              <a:ext cx="413798" cy="580892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7755690" y="2861308"/>
              <a:ext cx="897160" cy="411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C1177F3-150A-4EBB-890B-30F9FE69F0EC}"/>
              </a:ext>
            </a:extLst>
          </p:cNvPr>
          <p:cNvSpPr txBox="1"/>
          <p:nvPr/>
        </p:nvSpPr>
        <p:spPr>
          <a:xfrm>
            <a:off x="821440" y="2433782"/>
            <a:ext cx="1027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 Scanner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Picture 2" descr="Pannoramic 250 Flash III - 3DHISTECH Ltd.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3001" r="24361" b="3952"/>
          <a:stretch/>
        </p:blipFill>
        <p:spPr bwMode="auto">
          <a:xfrm>
            <a:off x="943599" y="1803272"/>
            <a:ext cx="642258" cy="60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644" y="1505137"/>
            <a:ext cx="1056632" cy="233845"/>
          </a:xfrm>
          <a:prstGeom prst="rect">
            <a:avLst/>
          </a:prstGeom>
        </p:spPr>
      </p:pic>
      <p:cxnSp>
        <p:nvCxnSpPr>
          <p:cNvPr id="5" name="꺾인 연결선 4"/>
          <p:cNvCxnSpPr>
            <a:stCxn id="40" idx="4"/>
            <a:endCxn id="51" idx="0"/>
          </p:cNvCxnSpPr>
          <p:nvPr/>
        </p:nvCxnSpPr>
        <p:spPr>
          <a:xfrm rot="5400000">
            <a:off x="2568357" y="1082049"/>
            <a:ext cx="1009109" cy="3665509"/>
          </a:xfrm>
          <a:prstGeom prst="bentConnector3">
            <a:avLst>
              <a:gd name="adj1" fmla="val 84598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892894" y="4280987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꺾인 연결선 145"/>
          <p:cNvCxnSpPr>
            <a:stCxn id="127" idx="2"/>
            <a:endCxn id="131" idx="0"/>
          </p:cNvCxnSpPr>
          <p:nvPr/>
        </p:nvCxnSpPr>
        <p:spPr>
          <a:xfrm rot="5400000">
            <a:off x="1918122" y="3816033"/>
            <a:ext cx="876947" cy="2330074"/>
          </a:xfrm>
          <a:prstGeom prst="bentConnector3">
            <a:avLst>
              <a:gd name="adj1" fmla="val 79869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1346739" y="5566441"/>
            <a:ext cx="2117508" cy="914948"/>
          </a:xfrm>
          <a:prstGeom prst="rect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427946" y="6054471"/>
            <a:ext cx="9716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Whole slide </a:t>
            </a:r>
          </a:p>
          <a:p>
            <a:pPr algn="r"/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3916469" y="5484730"/>
            <a:ext cx="1388808" cy="962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74044" y="5585031"/>
            <a:ext cx="284526" cy="701832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58270" y="5585031"/>
            <a:ext cx="284526" cy="70183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44857" y="5585031"/>
            <a:ext cx="284526" cy="701832"/>
          </a:xfrm>
          <a:prstGeom prst="rect">
            <a:avLst/>
          </a:prstGeom>
        </p:spPr>
      </p:pic>
      <p:pic>
        <p:nvPicPr>
          <p:cNvPr id="151" name="그림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624" y="5584899"/>
            <a:ext cx="284526" cy="701832"/>
          </a:xfrm>
          <a:prstGeom prst="rect">
            <a:avLst/>
          </a:prstGeom>
        </p:spPr>
      </p:pic>
      <p:cxnSp>
        <p:nvCxnSpPr>
          <p:cNvPr id="162" name="꺾인 연결선 161"/>
          <p:cNvCxnSpPr>
            <a:stCxn id="160" idx="0"/>
            <a:endCxn id="127" idx="2"/>
          </p:cNvCxnSpPr>
          <p:nvPr/>
        </p:nvCxnSpPr>
        <p:spPr>
          <a:xfrm rot="16200000" flipV="1">
            <a:off x="3595187" y="4469043"/>
            <a:ext cx="942133" cy="10892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60131" y="6212129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341299" y="621830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017846" y="621830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963436" y="621830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863953" y="5419544"/>
            <a:ext cx="655209" cy="641250"/>
            <a:chOff x="1066780" y="5164014"/>
            <a:chExt cx="655209" cy="641250"/>
          </a:xfrm>
        </p:grpSpPr>
        <p:sp>
          <p:nvSpPr>
            <p:cNvPr id="131" name="타원 130"/>
            <p:cNvSpPr/>
            <p:nvPr/>
          </p:nvSpPr>
          <p:spPr>
            <a:xfrm>
              <a:off x="1066780" y="5164014"/>
              <a:ext cx="655209" cy="6412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54626" y="5306444"/>
              <a:ext cx="132733" cy="327409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535" y="5366834"/>
              <a:ext cx="132733" cy="327409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2472" y="5406823"/>
              <a:ext cx="132733" cy="327409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0921" y="5459979"/>
              <a:ext cx="132733" cy="327409"/>
            </a:xfrm>
            <a:prstGeom prst="rect">
              <a:avLst/>
            </a:prstGeom>
          </p:spPr>
        </p:pic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59174" y="5234947"/>
              <a:ext cx="278937" cy="2745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9901" y="5223310"/>
              <a:ext cx="162752" cy="103183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1459506" y="5538182"/>
              <a:ext cx="162752" cy="103183"/>
            </a:xfrm>
            <a:prstGeom prst="rect">
              <a:avLst/>
            </a:prstGeom>
          </p:spPr>
        </p:pic>
      </p:grpSp>
      <p:sp>
        <p:nvSpPr>
          <p:cNvPr id="196" name="TextBox 195"/>
          <p:cNvSpPr txBox="1"/>
          <p:nvPr/>
        </p:nvSpPr>
        <p:spPr>
          <a:xfrm>
            <a:off x="4149522" y="6403735"/>
            <a:ext cx="2020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WSC result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1487461" y="3552703"/>
            <a:ext cx="1246434" cy="109472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Picture 35" descr="File:Icons8 flat folder.svg - Wikimedia Commons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47" y="4301869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0" name="Picture 35" descr="File:Icons8 flat folder.svg - Wikimedia Commons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55" y="3796822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1" name="Picture 35" descr="File:Icons8 flat folder.svg - Wikimedia Commons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47" y="4051251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4" name="직사각형 83"/>
          <p:cNvSpPr/>
          <p:nvPr/>
        </p:nvSpPr>
        <p:spPr>
          <a:xfrm>
            <a:off x="1877926" y="3871798"/>
            <a:ext cx="91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874270" y="4110243"/>
            <a:ext cx="7152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Dysplasia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865000" y="4376372"/>
            <a:ext cx="7224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Malignant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8" name="Picture 35" descr="File:Icons8 flat folder.svg - Wikimedia Commons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84" y="3534190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8" name="꺾인 연결선 107"/>
          <p:cNvCxnSpPr>
            <a:stCxn id="51" idx="6"/>
            <a:endCxn id="78" idx="1"/>
          </p:cNvCxnSpPr>
          <p:nvPr/>
        </p:nvCxnSpPr>
        <p:spPr>
          <a:xfrm flipV="1">
            <a:off x="1567760" y="3700418"/>
            <a:ext cx="311824" cy="3956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/>
          <p:nvPr/>
        </p:nvCxnSpPr>
        <p:spPr>
          <a:xfrm>
            <a:off x="1568739" y="3725337"/>
            <a:ext cx="328283" cy="150101"/>
          </a:xfrm>
          <a:prstGeom prst="bentConnector3">
            <a:avLst>
              <a:gd name="adj1" fmla="val 4613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51" idx="6"/>
            <a:endCxn id="81" idx="1"/>
          </p:cNvCxnSpPr>
          <p:nvPr/>
        </p:nvCxnSpPr>
        <p:spPr>
          <a:xfrm>
            <a:off x="1567760" y="3739983"/>
            <a:ext cx="309187" cy="47749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51" idx="6"/>
            <a:endCxn id="79" idx="1"/>
          </p:cNvCxnSpPr>
          <p:nvPr/>
        </p:nvCxnSpPr>
        <p:spPr>
          <a:xfrm>
            <a:off x="1567760" y="3739983"/>
            <a:ext cx="309187" cy="72811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1886867" y="3619332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912551" y="3419358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1132523" y="3587079"/>
            <a:ext cx="344764" cy="347681"/>
            <a:chOff x="572642" y="3447654"/>
            <a:chExt cx="1905000" cy="1904997"/>
          </a:xfrm>
          <a:effectLst/>
        </p:grpSpPr>
        <p:pic>
          <p:nvPicPr>
            <p:cNvPr id="53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4" name="Picture 8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5" name="Picture 8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6" name="Picture 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919" y="3505584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sp>
        <p:nvSpPr>
          <p:cNvPr id="215" name="타원 214"/>
          <p:cNvSpPr/>
          <p:nvPr/>
        </p:nvSpPr>
        <p:spPr>
          <a:xfrm>
            <a:off x="3360361" y="1765739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0" name="그림 2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81183" y="1852303"/>
            <a:ext cx="436355" cy="467249"/>
          </a:xfrm>
          <a:prstGeom prst="rect">
            <a:avLst/>
          </a:prstGeom>
        </p:spPr>
      </p:pic>
      <p:sp>
        <p:nvSpPr>
          <p:cNvPr id="221" name="TextBox 220"/>
          <p:cNvSpPr txBox="1"/>
          <p:nvPr/>
        </p:nvSpPr>
        <p:spPr>
          <a:xfrm>
            <a:off x="2994374" y="2385759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Patch-maker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5377556" y="4615561"/>
            <a:ext cx="379731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시스템 아키텍처는 두 모델 모두 </a:t>
            </a:r>
            <a:r>
              <a:rPr lang="ko-KR" altLang="en-US" sz="1300" dirty="0" smtClean="0"/>
              <a:t>동일</a:t>
            </a:r>
            <a:endParaRPr lang="en-US" altLang="ko-KR" sz="13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/>
              <a:t>두개의 </a:t>
            </a:r>
            <a:r>
              <a:rPr lang="en-US" altLang="ko-KR" sz="1300" dirty="0" smtClean="0"/>
              <a:t>approach</a:t>
            </a:r>
            <a:r>
              <a:rPr lang="ko-KR" altLang="en-US" sz="1300" dirty="0" smtClean="0"/>
              <a:t>를 선택적으로 사용 </a:t>
            </a:r>
            <a:r>
              <a:rPr lang="en-US" altLang="ko-KR" sz="1300" dirty="0" smtClean="0"/>
              <a:t>(</a:t>
            </a:r>
            <a:r>
              <a:rPr lang="ko-KR" altLang="en-US" sz="1300" dirty="0" smtClean="0">
                <a:solidFill>
                  <a:srgbClr val="FF0000"/>
                </a:solidFill>
              </a:rPr>
              <a:t>붉은 표시 파트</a:t>
            </a:r>
            <a:r>
              <a:rPr lang="en-US" altLang="ko-KR" sz="1300" dirty="0" smtClean="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smtClean="0"/>
              <a:t>1) Feature-cube CNN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smtClean="0"/>
              <a:t>2) Graph CNN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smtClean="0"/>
              <a:t>Step 3</a:t>
            </a:r>
            <a:r>
              <a:rPr lang="ko-KR" altLang="en-US" sz="1300" dirty="0" smtClean="0"/>
              <a:t>에서 서로 다른 접근법을 사용</a:t>
            </a:r>
            <a:endParaRPr lang="en-US" altLang="ko-KR" sz="1300" dirty="0" smtClean="0"/>
          </a:p>
        </p:txBody>
      </p:sp>
      <p:pic>
        <p:nvPicPr>
          <p:cNvPr id="224" name="그림 2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31864" y="5622364"/>
            <a:ext cx="786495" cy="773167"/>
          </a:xfrm>
          <a:prstGeom prst="rect">
            <a:avLst/>
          </a:prstGeom>
        </p:spPr>
      </p:pic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B3027ACF-BBFE-4B73-9120-70BC6340405A}"/>
              </a:ext>
            </a:extLst>
          </p:cNvPr>
          <p:cNvGrpSpPr/>
          <p:nvPr/>
        </p:nvGrpSpPr>
        <p:grpSpPr>
          <a:xfrm>
            <a:off x="2444788" y="5660192"/>
            <a:ext cx="852025" cy="700174"/>
            <a:chOff x="5943796" y="2779089"/>
            <a:chExt cx="2735123" cy="2359603"/>
          </a:xfrm>
        </p:grpSpPr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91D8F467-5985-48FB-B13A-7AB74E0A8034}"/>
                </a:ext>
              </a:extLst>
            </p:cNvPr>
            <p:cNvGrpSpPr/>
            <p:nvPr/>
          </p:nvGrpSpPr>
          <p:grpSpPr>
            <a:xfrm>
              <a:off x="5943796" y="2779089"/>
              <a:ext cx="2735123" cy="2359603"/>
              <a:chOff x="4841029" y="4267225"/>
              <a:chExt cx="1985396" cy="1372191"/>
            </a:xfrm>
          </p:grpSpPr>
          <p:pic>
            <p:nvPicPr>
              <p:cNvPr id="228" name="그림 227">
                <a:extLst>
                  <a:ext uri="{FF2B5EF4-FFF2-40B4-BE49-F238E27FC236}">
                    <a16:creationId xmlns:a16="http://schemas.microsoft.com/office/drawing/2014/main" id="{27B6194F-1B9E-48A5-B7C9-9BE34F719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68778" y="4267225"/>
                <a:ext cx="1657647" cy="1372191"/>
              </a:xfrm>
              <a:prstGeom prst="rect">
                <a:avLst/>
              </a:prstGeom>
            </p:spPr>
          </p:pic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EA3AE661-3B82-438B-BDC6-08A2D6BD7151}"/>
                  </a:ext>
                </a:extLst>
              </p:cNvPr>
              <p:cNvSpPr txBox="1"/>
              <p:nvPr/>
            </p:nvSpPr>
            <p:spPr>
              <a:xfrm rot="19244874">
                <a:off x="4841029" y="4309252"/>
                <a:ext cx="1100583" cy="243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dirty="0"/>
                  <a:t>3</a:t>
                </a:r>
              </a:p>
            </p:txBody>
          </p:sp>
        </p:grpSp>
        <p:pic>
          <p:nvPicPr>
            <p:cNvPr id="227" name="그림 226">
              <a:extLst>
                <a:ext uri="{FF2B5EF4-FFF2-40B4-BE49-F238E27FC236}">
                  <a16:creationId xmlns:a16="http://schemas.microsoft.com/office/drawing/2014/main" id="{CD67BB01-268D-4824-8253-3BE68C8C3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3809" t="1990" r="2760"/>
            <a:stretch/>
          </p:blipFill>
          <p:spPr>
            <a:xfrm>
              <a:off x="6583732" y="3433763"/>
              <a:ext cx="1435134" cy="1621119"/>
            </a:xfrm>
            <a:prstGeom prst="rect">
              <a:avLst/>
            </a:prstGeom>
          </p:spPr>
        </p:pic>
      </p:grpSp>
      <p:sp>
        <p:nvSpPr>
          <p:cNvPr id="230" name="TextBox 229"/>
          <p:cNvSpPr txBox="1"/>
          <p:nvPr/>
        </p:nvSpPr>
        <p:spPr>
          <a:xfrm>
            <a:off x="2140017" y="5885612"/>
            <a:ext cx="93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1" name="직선 화살표 연결선 230"/>
          <p:cNvCxnSpPr>
            <a:endCxn id="152" idx="0"/>
          </p:cNvCxnSpPr>
          <p:nvPr/>
        </p:nvCxnSpPr>
        <p:spPr>
          <a:xfrm flipH="1">
            <a:off x="2405493" y="5101023"/>
            <a:ext cx="3483305" cy="465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14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오른쪽 화살표 158"/>
          <p:cNvSpPr/>
          <p:nvPr/>
        </p:nvSpPr>
        <p:spPr>
          <a:xfrm>
            <a:off x="3222870" y="5588444"/>
            <a:ext cx="959194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오른쪽 화살표 127"/>
          <p:cNvSpPr/>
          <p:nvPr/>
        </p:nvSpPr>
        <p:spPr>
          <a:xfrm>
            <a:off x="3073628" y="3564168"/>
            <a:ext cx="1395317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1822057" y="1722581"/>
            <a:ext cx="2953485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028384" y="-99392"/>
            <a:ext cx="792088" cy="1224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19064" y="583432"/>
            <a:ext cx="5750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2637" y="90590"/>
            <a:ext cx="596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ko-KR" altLang="en-US" sz="2000" b="1" dirty="0" smtClean="0"/>
              <a:t>시스템 </a:t>
            </a:r>
            <a:r>
              <a:rPr lang="ko-KR" altLang="en-US" sz="2000" spc="-35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아키텍쳐</a:t>
            </a:r>
            <a:r>
              <a:rPr lang="ko-KR" altLang="en-US" sz="20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 </a:t>
            </a:r>
            <a:r>
              <a:rPr lang="en-US" altLang="ko-KR" sz="20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– </a:t>
            </a:r>
            <a:r>
              <a:rPr lang="en-US" altLang="ko-KR" sz="2000" spc="-35" dirty="0" smtClean="0">
                <a:latin typeface="Times New Roman" panose="02020603050405020304" pitchFamily="18" charset="0"/>
                <a:ea typeface="현대하모니 M" panose="02020603020101020101" pitchFamily="18" charset="-127"/>
                <a:cs typeface="Times New Roman" panose="02020603050405020304" pitchFamily="18" charset="0"/>
              </a:rPr>
              <a:t>Feature-cube CNN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8364" y="1109575"/>
            <a:ext cx="5087389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98364" y="3000890"/>
            <a:ext cx="5087389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98363" y="4901662"/>
            <a:ext cx="5087389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4095" y="783233"/>
            <a:ext cx="250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1. Preprocessing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34" y="2694702"/>
            <a:ext cx="26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2. Patch classification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4615787"/>
            <a:ext cx="406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3. Whole slide classification (WSC)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498779" y="3434706"/>
            <a:ext cx="404747" cy="573934"/>
            <a:chOff x="5450408" y="3255368"/>
            <a:chExt cx="489744" cy="694460"/>
          </a:xfrm>
        </p:grpSpPr>
        <p:sp>
          <p:nvSpPr>
            <p:cNvPr id="14" name="원통 1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원통 15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통 16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68" y="1184167"/>
            <a:ext cx="458233" cy="113030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65999" y="2324315"/>
            <a:ext cx="2063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Pathology slides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86" y="1241621"/>
            <a:ext cx="458233" cy="113030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507" y="1282295"/>
            <a:ext cx="458233" cy="1130308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4780887" y="1513469"/>
            <a:ext cx="655209" cy="641250"/>
            <a:chOff x="5813733" y="2418100"/>
            <a:chExt cx="1028944" cy="998571"/>
          </a:xfrm>
        </p:grpSpPr>
        <p:sp>
          <p:nvSpPr>
            <p:cNvPr id="40" name="타원 39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42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3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4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5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sp>
        <p:nvSpPr>
          <p:cNvPr id="49" name="TextBox 48"/>
          <p:cNvSpPr txBox="1"/>
          <p:nvPr/>
        </p:nvSpPr>
        <p:spPr>
          <a:xfrm>
            <a:off x="4422940" y="1261265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256* patches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5517" y="3793146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atch classifier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4385398" y="3279749"/>
            <a:ext cx="1059277" cy="1091666"/>
            <a:chOff x="7329147" y="1556828"/>
            <a:chExt cx="1572501" cy="1715615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29147" y="1556828"/>
              <a:ext cx="1572501" cy="136390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7579445" y="1844953"/>
              <a:ext cx="413798" cy="580892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7967647" y="1844953"/>
              <a:ext cx="413798" cy="580892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7755690" y="2861308"/>
              <a:ext cx="897160" cy="411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C1177F3-150A-4EBB-890B-30F9FE69F0EC}"/>
              </a:ext>
            </a:extLst>
          </p:cNvPr>
          <p:cNvSpPr txBox="1"/>
          <p:nvPr/>
        </p:nvSpPr>
        <p:spPr>
          <a:xfrm>
            <a:off x="1024267" y="2178252"/>
            <a:ext cx="1027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 Scanner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Picture 2" descr="Pannoramic 250 Flash III - 3DHISTECH Ltd.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3001" r="24361" b="3952"/>
          <a:stretch/>
        </p:blipFill>
        <p:spPr bwMode="auto">
          <a:xfrm>
            <a:off x="1146426" y="1547742"/>
            <a:ext cx="642258" cy="60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4471" y="1249607"/>
            <a:ext cx="1056632" cy="233845"/>
          </a:xfrm>
          <a:prstGeom prst="rect">
            <a:avLst/>
          </a:prstGeom>
        </p:spPr>
      </p:pic>
      <p:cxnSp>
        <p:nvCxnSpPr>
          <p:cNvPr id="5" name="꺾인 연결선 4"/>
          <p:cNvCxnSpPr>
            <a:stCxn id="40" idx="4"/>
            <a:endCxn id="51" idx="0"/>
          </p:cNvCxnSpPr>
          <p:nvPr/>
        </p:nvCxnSpPr>
        <p:spPr>
          <a:xfrm rot="5400000">
            <a:off x="2771184" y="826519"/>
            <a:ext cx="1009109" cy="3665509"/>
          </a:xfrm>
          <a:prstGeom prst="bentConnector3">
            <a:avLst>
              <a:gd name="adj1" fmla="val 84598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095721" y="4025457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꺾인 연결선 145"/>
          <p:cNvCxnSpPr>
            <a:stCxn id="127" idx="2"/>
            <a:endCxn id="131" idx="0"/>
          </p:cNvCxnSpPr>
          <p:nvPr/>
        </p:nvCxnSpPr>
        <p:spPr>
          <a:xfrm rot="5400000">
            <a:off x="2120949" y="3560503"/>
            <a:ext cx="876947" cy="2330074"/>
          </a:xfrm>
          <a:prstGeom prst="bentConnector3">
            <a:avLst>
              <a:gd name="adj1" fmla="val 79869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1549566" y="5310911"/>
            <a:ext cx="2117508" cy="914948"/>
          </a:xfrm>
          <a:prstGeom prst="rect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630773" y="5798941"/>
            <a:ext cx="9716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Whole slide </a:t>
            </a:r>
          </a:p>
          <a:p>
            <a:pPr algn="r"/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035874" y="6013417"/>
            <a:ext cx="1257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Feature-cube CNN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4119296" y="5229200"/>
            <a:ext cx="1388808" cy="962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6871" y="5329501"/>
            <a:ext cx="284526" cy="701832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61097" y="5329501"/>
            <a:ext cx="284526" cy="70183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47684" y="5329501"/>
            <a:ext cx="284526" cy="701832"/>
          </a:xfrm>
          <a:prstGeom prst="rect">
            <a:avLst/>
          </a:prstGeom>
        </p:spPr>
      </p:pic>
      <p:pic>
        <p:nvPicPr>
          <p:cNvPr id="151" name="그림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51" y="5329369"/>
            <a:ext cx="284526" cy="701832"/>
          </a:xfrm>
          <a:prstGeom prst="rect">
            <a:avLst/>
          </a:prstGeom>
        </p:spPr>
      </p:pic>
      <p:cxnSp>
        <p:nvCxnSpPr>
          <p:cNvPr id="162" name="꺾인 연결선 161"/>
          <p:cNvCxnSpPr>
            <a:stCxn id="160" idx="0"/>
            <a:endCxn id="127" idx="2"/>
          </p:cNvCxnSpPr>
          <p:nvPr/>
        </p:nvCxnSpPr>
        <p:spPr>
          <a:xfrm rot="16200000" flipV="1">
            <a:off x="3798014" y="4213513"/>
            <a:ext cx="942133" cy="10892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862958" y="5956599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544126" y="596277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220673" y="596277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166263" y="596277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9972" y="5460708"/>
            <a:ext cx="1342056" cy="615353"/>
          </a:xfrm>
          <a:prstGeom prst="rect">
            <a:avLst/>
          </a:prstGeom>
        </p:spPr>
      </p:pic>
      <p:grpSp>
        <p:nvGrpSpPr>
          <p:cNvPr id="153" name="그룹 152"/>
          <p:cNvGrpSpPr/>
          <p:nvPr/>
        </p:nvGrpSpPr>
        <p:grpSpPr>
          <a:xfrm>
            <a:off x="1066780" y="5164014"/>
            <a:ext cx="655209" cy="641250"/>
            <a:chOff x="1066780" y="5164014"/>
            <a:chExt cx="655209" cy="641250"/>
          </a:xfrm>
        </p:grpSpPr>
        <p:sp>
          <p:nvSpPr>
            <p:cNvPr id="131" name="타원 130"/>
            <p:cNvSpPr/>
            <p:nvPr/>
          </p:nvSpPr>
          <p:spPr>
            <a:xfrm>
              <a:off x="1066780" y="5164014"/>
              <a:ext cx="655209" cy="6412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54626" y="5306444"/>
              <a:ext cx="132733" cy="327409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535" y="5366834"/>
              <a:ext cx="132733" cy="327409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2472" y="5406823"/>
              <a:ext cx="132733" cy="327409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0921" y="5459979"/>
              <a:ext cx="132733" cy="327409"/>
            </a:xfrm>
            <a:prstGeom prst="rect">
              <a:avLst/>
            </a:prstGeom>
          </p:spPr>
        </p:pic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59174" y="5234947"/>
              <a:ext cx="278937" cy="2745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9901" y="5223310"/>
              <a:ext cx="162752" cy="103183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1459506" y="5538182"/>
              <a:ext cx="162752" cy="103183"/>
            </a:xfrm>
            <a:prstGeom prst="rect">
              <a:avLst/>
            </a:prstGeom>
          </p:spPr>
        </p:pic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B3027ACF-BBFE-4B73-9120-70BC6340405A}"/>
              </a:ext>
            </a:extLst>
          </p:cNvPr>
          <p:cNvGrpSpPr/>
          <p:nvPr/>
        </p:nvGrpSpPr>
        <p:grpSpPr>
          <a:xfrm>
            <a:off x="2775849" y="5387660"/>
            <a:ext cx="852025" cy="700174"/>
            <a:chOff x="5943796" y="2779089"/>
            <a:chExt cx="2735123" cy="2359603"/>
          </a:xfrm>
        </p:grpSpPr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91D8F467-5985-48FB-B13A-7AB74E0A8034}"/>
                </a:ext>
              </a:extLst>
            </p:cNvPr>
            <p:cNvGrpSpPr/>
            <p:nvPr/>
          </p:nvGrpSpPr>
          <p:grpSpPr>
            <a:xfrm>
              <a:off x="5943796" y="2779089"/>
              <a:ext cx="2735123" cy="2359603"/>
              <a:chOff x="4841029" y="4267225"/>
              <a:chExt cx="1985396" cy="1372191"/>
            </a:xfrm>
          </p:grpSpPr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id="{27B6194F-1B9E-48A5-B7C9-9BE34F719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8778" y="4267225"/>
                <a:ext cx="1657647" cy="1372191"/>
              </a:xfrm>
              <a:prstGeom prst="rect">
                <a:avLst/>
              </a:prstGeom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A3AE661-3B82-438B-BDC6-08A2D6BD7151}"/>
                  </a:ext>
                </a:extLst>
              </p:cNvPr>
              <p:cNvSpPr txBox="1"/>
              <p:nvPr/>
            </p:nvSpPr>
            <p:spPr>
              <a:xfrm rot="19244874">
                <a:off x="4841029" y="4309252"/>
                <a:ext cx="1100583" cy="243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dirty="0"/>
                  <a:t>3</a:t>
                </a:r>
              </a:p>
            </p:txBody>
          </p:sp>
        </p:grpSp>
        <p:pic>
          <p:nvPicPr>
            <p:cNvPr id="192" name="그림 191">
              <a:extLst>
                <a:ext uri="{FF2B5EF4-FFF2-40B4-BE49-F238E27FC236}">
                  <a16:creationId xmlns:a16="http://schemas.microsoft.com/office/drawing/2014/main" id="{CD67BB01-268D-4824-8253-3BE68C8C3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3809" t="1990" r="2760"/>
            <a:stretch/>
          </p:blipFill>
          <p:spPr>
            <a:xfrm>
              <a:off x="6583732" y="3433763"/>
              <a:ext cx="1435134" cy="1621119"/>
            </a:xfrm>
            <a:prstGeom prst="rect">
              <a:avLst/>
            </a:prstGeom>
          </p:spPr>
        </p:pic>
      </p:grpSp>
      <p:pic>
        <p:nvPicPr>
          <p:cNvPr id="195" name="그림 194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581463">
            <a:off x="2611504" y="5761378"/>
            <a:ext cx="315884" cy="200267"/>
          </a:xfrm>
          <a:prstGeom prst="rect">
            <a:avLst/>
          </a:prstGeom>
        </p:spPr>
      </p:pic>
      <p:sp>
        <p:nvSpPr>
          <p:cNvPr id="196" name="TextBox 195"/>
          <p:cNvSpPr txBox="1"/>
          <p:nvPr/>
        </p:nvSpPr>
        <p:spPr>
          <a:xfrm>
            <a:off x="4340128" y="6156546"/>
            <a:ext cx="2020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WSC result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1690288" y="3297173"/>
            <a:ext cx="1246434" cy="109472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Picture 35" descr="File:Icons8 flat folder.svg - Wikimedia Commons"/>
          <p:cNvPicPr>
            <a:picLocks noChangeAspect="1"/>
          </p:cNvPicPr>
          <p:nvPr/>
        </p:nvPicPr>
        <p:blipFill>
          <a:blip r:embed="rId15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774" y="4046339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0" name="Picture 35" descr="File:Icons8 flat folder.svg - Wikimedia Commons"/>
          <p:cNvPicPr>
            <a:picLocks noChangeAspect="1"/>
          </p:cNvPicPr>
          <p:nvPr/>
        </p:nvPicPr>
        <p:blipFill>
          <a:blip r:embed="rId1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82" y="3541292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1" name="Picture 35" descr="File:Icons8 flat folder.svg - Wikimedia Commons"/>
          <p:cNvPicPr>
            <a:picLocks noChangeAspect="1"/>
          </p:cNvPicPr>
          <p:nvPr/>
        </p:nvPicPr>
        <p:blipFill>
          <a:blip r:embed="rId1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774" y="3795721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4" name="직사각형 83"/>
          <p:cNvSpPr/>
          <p:nvPr/>
        </p:nvSpPr>
        <p:spPr>
          <a:xfrm>
            <a:off x="2080753" y="3616268"/>
            <a:ext cx="91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077097" y="3854713"/>
            <a:ext cx="7152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Dysplasia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67827" y="4120842"/>
            <a:ext cx="7224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Malignant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8" name="Picture 35" descr="File:Icons8 flat folder.svg - Wikimedia Commons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11" y="3278660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8" name="꺾인 연결선 107"/>
          <p:cNvCxnSpPr>
            <a:stCxn id="51" idx="6"/>
            <a:endCxn id="78" idx="1"/>
          </p:cNvCxnSpPr>
          <p:nvPr/>
        </p:nvCxnSpPr>
        <p:spPr>
          <a:xfrm flipV="1">
            <a:off x="1770587" y="3444888"/>
            <a:ext cx="311824" cy="3956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/>
          <p:nvPr/>
        </p:nvCxnSpPr>
        <p:spPr>
          <a:xfrm>
            <a:off x="1771566" y="3469807"/>
            <a:ext cx="328283" cy="150101"/>
          </a:xfrm>
          <a:prstGeom prst="bentConnector3">
            <a:avLst>
              <a:gd name="adj1" fmla="val 4613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51" idx="6"/>
            <a:endCxn id="81" idx="1"/>
          </p:cNvCxnSpPr>
          <p:nvPr/>
        </p:nvCxnSpPr>
        <p:spPr>
          <a:xfrm>
            <a:off x="1770587" y="3484453"/>
            <a:ext cx="309187" cy="47749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51" idx="6"/>
            <a:endCxn id="79" idx="1"/>
          </p:cNvCxnSpPr>
          <p:nvPr/>
        </p:nvCxnSpPr>
        <p:spPr>
          <a:xfrm>
            <a:off x="1770587" y="3484453"/>
            <a:ext cx="309187" cy="72811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089694" y="3363802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5378" y="3163828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1335350" y="3331549"/>
            <a:ext cx="344764" cy="347681"/>
            <a:chOff x="572642" y="3447654"/>
            <a:chExt cx="1905000" cy="1904997"/>
          </a:xfrm>
          <a:effectLst/>
        </p:grpSpPr>
        <p:pic>
          <p:nvPicPr>
            <p:cNvPr id="53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4" name="Picture 8"/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5" name="Picture 8"/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6" name="Picture 8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8746" y="3250054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sp>
        <p:nvSpPr>
          <p:cNvPr id="215" name="타원 214"/>
          <p:cNvSpPr/>
          <p:nvPr/>
        </p:nvSpPr>
        <p:spPr>
          <a:xfrm>
            <a:off x="3563188" y="1510209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0" name="그림 2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84010" y="1596773"/>
            <a:ext cx="436355" cy="467249"/>
          </a:xfrm>
          <a:prstGeom prst="rect">
            <a:avLst/>
          </a:prstGeom>
        </p:spPr>
      </p:pic>
      <p:sp>
        <p:nvSpPr>
          <p:cNvPr id="221" name="TextBox 220"/>
          <p:cNvSpPr txBox="1"/>
          <p:nvPr/>
        </p:nvSpPr>
        <p:spPr>
          <a:xfrm>
            <a:off x="3197201" y="2130229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Patch-maker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852195" y="3722670"/>
            <a:ext cx="3342872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/>
              <a:t>1) Feature-cube CNN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(+) </a:t>
            </a:r>
            <a:r>
              <a:rPr lang="ko-KR" altLang="en-US" sz="1200" dirty="0" smtClean="0"/>
              <a:t>패치 위치 정보 활용 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(+) </a:t>
            </a:r>
            <a:r>
              <a:rPr lang="ko-KR" altLang="en-US" sz="1200" dirty="0" smtClean="0"/>
              <a:t>풍부한 정보 활용 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(</a:t>
            </a:r>
            <a:r>
              <a:rPr lang="ko-KR" altLang="en-US" sz="1200" dirty="0" err="1"/>
              <a:t>예측값을</a:t>
            </a:r>
            <a:r>
              <a:rPr lang="ko-KR" altLang="en-US" sz="1200" dirty="0"/>
              <a:t> 모두 사용</a:t>
            </a:r>
            <a:r>
              <a:rPr lang="en-US" altLang="ko-KR" sz="12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FF0000"/>
                </a:solidFill>
              </a:rPr>
              <a:t>불확실한 패치들에 대한 영향력 완화 </a:t>
            </a:r>
            <a:r>
              <a:rPr lang="ko-KR" altLang="en-US" sz="1200" dirty="0" smtClean="0"/>
              <a:t>가능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(-)</a:t>
            </a:r>
            <a:r>
              <a:rPr lang="ko-KR" altLang="en-US" sz="1200" dirty="0" smtClean="0"/>
              <a:t> 상대적으로 많은 </a:t>
            </a:r>
            <a:r>
              <a:rPr lang="ko-KR" altLang="en-US" sz="1200" dirty="0" err="1" smtClean="0"/>
              <a:t>연산량</a:t>
            </a:r>
            <a:endParaRPr lang="en-US" altLang="ko-KR" sz="1200" dirty="0" smtClean="0"/>
          </a:p>
        </p:txBody>
      </p:sp>
      <p:cxnSp>
        <p:nvCxnSpPr>
          <p:cNvPr id="6" name="직선 화살표 연결선 5"/>
          <p:cNvCxnSpPr>
            <a:stCxn id="96" idx="1"/>
            <a:endCxn id="152" idx="0"/>
          </p:cNvCxnSpPr>
          <p:nvPr/>
        </p:nvCxnSpPr>
        <p:spPr>
          <a:xfrm flipH="1">
            <a:off x="2608320" y="4749875"/>
            <a:ext cx="3243875" cy="561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741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오른쪽 화살표 158"/>
          <p:cNvSpPr/>
          <p:nvPr/>
        </p:nvSpPr>
        <p:spPr>
          <a:xfrm>
            <a:off x="3222870" y="5324470"/>
            <a:ext cx="959194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오른쪽 화살표 127"/>
          <p:cNvSpPr/>
          <p:nvPr/>
        </p:nvSpPr>
        <p:spPr>
          <a:xfrm>
            <a:off x="3073628" y="3300194"/>
            <a:ext cx="1395317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1822057" y="1458607"/>
            <a:ext cx="2953485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028384" y="-99392"/>
            <a:ext cx="792088" cy="1224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19064" y="583432"/>
            <a:ext cx="5750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2637" y="90590"/>
            <a:ext cx="596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ko-KR" altLang="en-US" sz="2000" b="1" dirty="0" smtClean="0"/>
              <a:t>시스템 </a:t>
            </a:r>
            <a:r>
              <a:rPr lang="ko-KR" altLang="en-US" sz="2000" spc="-35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아키텍쳐</a:t>
            </a:r>
            <a:r>
              <a:rPr lang="ko-KR" altLang="en-US" sz="20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 </a:t>
            </a:r>
            <a:r>
              <a:rPr lang="en-US" altLang="ko-KR" sz="20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–Graph CNN</a:t>
            </a:r>
            <a:endParaRPr lang="en-US" altLang="ko-KR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98364" y="845601"/>
            <a:ext cx="5087389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98364" y="2736916"/>
            <a:ext cx="5087389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98363" y="4637688"/>
            <a:ext cx="5087389" cy="2175688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4095" y="519259"/>
            <a:ext cx="250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1. Preprocessing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34" y="2430728"/>
            <a:ext cx="26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2. Patch classification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4351813"/>
            <a:ext cx="406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3. Whole slide classification (WSC)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498779" y="3170732"/>
            <a:ext cx="404747" cy="573934"/>
            <a:chOff x="5450408" y="3255368"/>
            <a:chExt cx="489744" cy="694460"/>
          </a:xfrm>
        </p:grpSpPr>
        <p:sp>
          <p:nvSpPr>
            <p:cNvPr id="14" name="원통 1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원통 15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통 16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68" y="920193"/>
            <a:ext cx="458233" cy="113030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65999" y="2060341"/>
            <a:ext cx="2063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Pathology slides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86" y="977647"/>
            <a:ext cx="458233" cy="113030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507" y="1018321"/>
            <a:ext cx="458233" cy="1130308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4780887" y="1249495"/>
            <a:ext cx="655209" cy="641250"/>
            <a:chOff x="5813733" y="2418100"/>
            <a:chExt cx="1028944" cy="998571"/>
          </a:xfrm>
        </p:grpSpPr>
        <p:sp>
          <p:nvSpPr>
            <p:cNvPr id="40" name="타원 39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42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3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4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5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sp>
        <p:nvSpPr>
          <p:cNvPr id="49" name="TextBox 48"/>
          <p:cNvSpPr txBox="1"/>
          <p:nvPr/>
        </p:nvSpPr>
        <p:spPr>
          <a:xfrm>
            <a:off x="4422940" y="997291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256* patches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5517" y="3529172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atch classifier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4385398" y="3015775"/>
            <a:ext cx="1059277" cy="1091666"/>
            <a:chOff x="7329147" y="1556828"/>
            <a:chExt cx="1572501" cy="1715615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29147" y="1556828"/>
              <a:ext cx="1572501" cy="136390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7579445" y="1844953"/>
              <a:ext cx="413798" cy="580892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7967647" y="1844953"/>
              <a:ext cx="413798" cy="580892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7755690" y="2861308"/>
              <a:ext cx="897160" cy="411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C1177F3-150A-4EBB-890B-30F9FE69F0EC}"/>
              </a:ext>
            </a:extLst>
          </p:cNvPr>
          <p:cNvSpPr txBox="1"/>
          <p:nvPr/>
        </p:nvSpPr>
        <p:spPr>
          <a:xfrm>
            <a:off x="1024267" y="1914278"/>
            <a:ext cx="1027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 Scanner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Picture 2" descr="Pannoramic 250 Flash III - 3DHISTECH Ltd.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3001" r="24361" b="3952"/>
          <a:stretch/>
        </p:blipFill>
        <p:spPr bwMode="auto">
          <a:xfrm>
            <a:off x="1146426" y="1283768"/>
            <a:ext cx="642258" cy="60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4471" y="985633"/>
            <a:ext cx="1056632" cy="233845"/>
          </a:xfrm>
          <a:prstGeom prst="rect">
            <a:avLst/>
          </a:prstGeom>
        </p:spPr>
      </p:pic>
      <p:cxnSp>
        <p:nvCxnSpPr>
          <p:cNvPr id="5" name="꺾인 연결선 4"/>
          <p:cNvCxnSpPr>
            <a:stCxn id="40" idx="4"/>
            <a:endCxn id="51" idx="0"/>
          </p:cNvCxnSpPr>
          <p:nvPr/>
        </p:nvCxnSpPr>
        <p:spPr>
          <a:xfrm rot="5400000">
            <a:off x="2771184" y="562545"/>
            <a:ext cx="1009109" cy="3665509"/>
          </a:xfrm>
          <a:prstGeom prst="bentConnector3">
            <a:avLst>
              <a:gd name="adj1" fmla="val 8707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095721" y="3761483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꺾인 연결선 145"/>
          <p:cNvCxnSpPr>
            <a:stCxn id="127" idx="2"/>
            <a:endCxn id="131" idx="0"/>
          </p:cNvCxnSpPr>
          <p:nvPr/>
        </p:nvCxnSpPr>
        <p:spPr>
          <a:xfrm rot="5400000">
            <a:off x="2120949" y="3296529"/>
            <a:ext cx="876947" cy="2330074"/>
          </a:xfrm>
          <a:prstGeom prst="bentConnector3">
            <a:avLst>
              <a:gd name="adj1" fmla="val 79869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1549566" y="5046936"/>
            <a:ext cx="2117508" cy="1694431"/>
          </a:xfrm>
          <a:prstGeom prst="rect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630773" y="5534967"/>
            <a:ext cx="9716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Whole slide </a:t>
            </a:r>
          </a:p>
          <a:p>
            <a:pPr algn="r"/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4119296" y="4965226"/>
            <a:ext cx="1388808" cy="962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6871" y="5065527"/>
            <a:ext cx="284526" cy="701832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61097" y="5065527"/>
            <a:ext cx="284526" cy="70183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47684" y="5065527"/>
            <a:ext cx="284526" cy="701832"/>
          </a:xfrm>
          <a:prstGeom prst="rect">
            <a:avLst/>
          </a:prstGeom>
        </p:spPr>
      </p:pic>
      <p:pic>
        <p:nvPicPr>
          <p:cNvPr id="151" name="그림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51" y="5065395"/>
            <a:ext cx="284526" cy="701832"/>
          </a:xfrm>
          <a:prstGeom prst="rect">
            <a:avLst/>
          </a:prstGeom>
        </p:spPr>
      </p:pic>
      <p:cxnSp>
        <p:nvCxnSpPr>
          <p:cNvPr id="162" name="꺾인 연결선 161"/>
          <p:cNvCxnSpPr>
            <a:stCxn id="160" idx="0"/>
            <a:endCxn id="127" idx="2"/>
          </p:cNvCxnSpPr>
          <p:nvPr/>
        </p:nvCxnSpPr>
        <p:spPr>
          <a:xfrm rot="16200000" flipV="1">
            <a:off x="3798014" y="3949539"/>
            <a:ext cx="942133" cy="10892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862958" y="5692625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544126" y="5698803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220673" y="5698803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166263" y="5698803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340128" y="5892572"/>
            <a:ext cx="2020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WSC result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1690288" y="3033199"/>
            <a:ext cx="1246434" cy="109472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Picture 35" descr="File:Icons8 flat folder.svg - Wikimedia Commons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774" y="3782365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0" name="Picture 35" descr="File:Icons8 flat folder.svg - Wikimedia Commons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82" y="3277318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1" name="Picture 35" descr="File:Icons8 flat folder.svg - Wikimedia Commons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774" y="3531747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4" name="직사각형 83"/>
          <p:cNvSpPr/>
          <p:nvPr/>
        </p:nvSpPr>
        <p:spPr>
          <a:xfrm>
            <a:off x="2080753" y="3352294"/>
            <a:ext cx="91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077097" y="3590739"/>
            <a:ext cx="7152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Dysplasia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67827" y="3856868"/>
            <a:ext cx="7224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Malignant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8" name="Picture 35" descr="File:Icons8 flat folder.svg - Wikimedia Commons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11" y="3014686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8" name="꺾인 연결선 107"/>
          <p:cNvCxnSpPr>
            <a:stCxn id="51" idx="6"/>
            <a:endCxn id="78" idx="1"/>
          </p:cNvCxnSpPr>
          <p:nvPr/>
        </p:nvCxnSpPr>
        <p:spPr>
          <a:xfrm flipV="1">
            <a:off x="1770587" y="3180914"/>
            <a:ext cx="311824" cy="3956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/>
          <p:nvPr/>
        </p:nvCxnSpPr>
        <p:spPr>
          <a:xfrm>
            <a:off x="1771566" y="3205833"/>
            <a:ext cx="328283" cy="150101"/>
          </a:xfrm>
          <a:prstGeom prst="bentConnector3">
            <a:avLst>
              <a:gd name="adj1" fmla="val 4613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51" idx="6"/>
            <a:endCxn id="81" idx="1"/>
          </p:cNvCxnSpPr>
          <p:nvPr/>
        </p:nvCxnSpPr>
        <p:spPr>
          <a:xfrm>
            <a:off x="1770587" y="3220479"/>
            <a:ext cx="309187" cy="47749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51" idx="6"/>
            <a:endCxn id="79" idx="1"/>
          </p:cNvCxnSpPr>
          <p:nvPr/>
        </p:nvCxnSpPr>
        <p:spPr>
          <a:xfrm>
            <a:off x="1770587" y="3220479"/>
            <a:ext cx="309187" cy="72811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089694" y="3099828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5378" y="2899854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1335350" y="3067575"/>
            <a:ext cx="344764" cy="347681"/>
            <a:chOff x="572642" y="3447654"/>
            <a:chExt cx="1905000" cy="1904997"/>
          </a:xfrm>
          <a:effectLst/>
        </p:grpSpPr>
        <p:pic>
          <p:nvPicPr>
            <p:cNvPr id="53" name="Picture 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4" name="Picture 8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5" name="Picture 8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6" name="Picture 8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8746" y="2986080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sp>
        <p:nvSpPr>
          <p:cNvPr id="215" name="타원 214"/>
          <p:cNvSpPr/>
          <p:nvPr/>
        </p:nvSpPr>
        <p:spPr>
          <a:xfrm>
            <a:off x="3563188" y="1246235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0" name="그림 2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4010" y="1332799"/>
            <a:ext cx="436355" cy="467249"/>
          </a:xfrm>
          <a:prstGeom prst="rect">
            <a:avLst/>
          </a:prstGeom>
        </p:spPr>
      </p:pic>
      <p:sp>
        <p:nvSpPr>
          <p:cNvPr id="221" name="TextBox 220"/>
          <p:cNvSpPr txBox="1"/>
          <p:nvPr/>
        </p:nvSpPr>
        <p:spPr>
          <a:xfrm>
            <a:off x="3197201" y="1866255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Patch-maker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44588" y="5096986"/>
            <a:ext cx="1854842" cy="796069"/>
          </a:xfrm>
          <a:prstGeom prst="rect">
            <a:avLst/>
          </a:prstGeom>
        </p:spPr>
      </p:pic>
      <p:grpSp>
        <p:nvGrpSpPr>
          <p:cNvPr id="153" name="그룹 152"/>
          <p:cNvGrpSpPr/>
          <p:nvPr/>
        </p:nvGrpSpPr>
        <p:grpSpPr>
          <a:xfrm>
            <a:off x="1066780" y="4900040"/>
            <a:ext cx="655209" cy="641250"/>
            <a:chOff x="1066780" y="5164014"/>
            <a:chExt cx="655209" cy="641250"/>
          </a:xfrm>
        </p:grpSpPr>
        <p:sp>
          <p:nvSpPr>
            <p:cNvPr id="131" name="타원 130"/>
            <p:cNvSpPr/>
            <p:nvPr/>
          </p:nvSpPr>
          <p:spPr>
            <a:xfrm>
              <a:off x="1066780" y="5164014"/>
              <a:ext cx="655209" cy="6412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54626" y="5306444"/>
              <a:ext cx="132733" cy="327409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535" y="5366834"/>
              <a:ext cx="132733" cy="327409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2472" y="5406823"/>
              <a:ext cx="132733" cy="327409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0921" y="5459979"/>
              <a:ext cx="132733" cy="327409"/>
            </a:xfrm>
            <a:prstGeom prst="rect">
              <a:avLst/>
            </a:prstGeom>
          </p:spPr>
        </p:pic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59174" y="5234947"/>
              <a:ext cx="278937" cy="2745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1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9901" y="5223310"/>
              <a:ext cx="162752" cy="103183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1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1459506" y="5538182"/>
              <a:ext cx="162752" cy="103183"/>
            </a:xfrm>
            <a:prstGeom prst="rect">
              <a:avLst/>
            </a:prstGeom>
          </p:spPr>
        </p:pic>
      </p:grpSp>
      <p:cxnSp>
        <p:nvCxnSpPr>
          <p:cNvPr id="20" name="직선 연결선 19"/>
          <p:cNvCxnSpPr/>
          <p:nvPr/>
        </p:nvCxnSpPr>
        <p:spPr>
          <a:xfrm>
            <a:off x="2043512" y="5837403"/>
            <a:ext cx="792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그림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1" y="6325395"/>
            <a:ext cx="160607" cy="396165"/>
          </a:xfrm>
          <a:prstGeom prst="rect">
            <a:avLst/>
          </a:prstGeom>
        </p:spPr>
      </p:pic>
      <p:pic>
        <p:nvPicPr>
          <p:cNvPr id="149" name="그림 1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79712" y="5911176"/>
            <a:ext cx="253579" cy="249607"/>
          </a:xfrm>
          <a:prstGeom prst="ellipse">
            <a:avLst/>
          </a:prstGeom>
          <a:ln>
            <a:solidFill>
              <a:srgbClr val="00B050"/>
            </a:solidFill>
          </a:ln>
        </p:spPr>
      </p:pic>
      <p:cxnSp>
        <p:nvCxnSpPr>
          <p:cNvPr id="22" name="꺾인 연결선 21"/>
          <p:cNvCxnSpPr>
            <a:stCxn id="149" idx="2"/>
            <a:endCxn id="148" idx="0"/>
          </p:cNvCxnSpPr>
          <p:nvPr/>
        </p:nvCxnSpPr>
        <p:spPr>
          <a:xfrm rot="10800000" flipV="1">
            <a:off x="1845606" y="6035979"/>
            <a:ext cx="134107" cy="289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149"/>
          <p:cNvCxnSpPr>
            <a:stCxn id="149" idx="6"/>
            <a:endCxn id="156" idx="0"/>
          </p:cNvCxnSpPr>
          <p:nvPr/>
        </p:nvCxnSpPr>
        <p:spPr>
          <a:xfrm>
            <a:off x="2233291" y="6035980"/>
            <a:ext cx="218617" cy="1102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그림 1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47123" y="6146268"/>
            <a:ext cx="209569" cy="206286"/>
          </a:xfrm>
          <a:prstGeom prst="ellipse">
            <a:avLst/>
          </a:prstGeom>
          <a:ln>
            <a:solidFill>
              <a:srgbClr val="00B050"/>
            </a:solidFill>
          </a:ln>
        </p:spPr>
      </p:pic>
      <p:pic>
        <p:nvPicPr>
          <p:cNvPr id="157" name="그림 15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49554" y="6393726"/>
            <a:ext cx="132733" cy="327409"/>
          </a:xfrm>
          <a:prstGeom prst="rect">
            <a:avLst/>
          </a:prstGeom>
        </p:spPr>
      </p:pic>
      <p:pic>
        <p:nvPicPr>
          <p:cNvPr id="158" name="그림 15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90614" y="6393725"/>
            <a:ext cx="132733" cy="327409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97830" y="6393724"/>
            <a:ext cx="132733" cy="327409"/>
          </a:xfrm>
          <a:prstGeom prst="rect">
            <a:avLst/>
          </a:prstGeom>
        </p:spPr>
      </p:pic>
      <p:cxnSp>
        <p:nvCxnSpPr>
          <p:cNvPr id="163" name="꺾인 연결선 162"/>
          <p:cNvCxnSpPr>
            <a:stCxn id="156" idx="2"/>
            <a:endCxn id="157" idx="0"/>
          </p:cNvCxnSpPr>
          <p:nvPr/>
        </p:nvCxnSpPr>
        <p:spPr>
          <a:xfrm rot="10800000" flipV="1">
            <a:off x="2215921" y="6249410"/>
            <a:ext cx="131202" cy="144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56" idx="6"/>
            <a:endCxn id="161" idx="0"/>
          </p:cNvCxnSpPr>
          <p:nvPr/>
        </p:nvCxnSpPr>
        <p:spPr>
          <a:xfrm>
            <a:off x="2556692" y="6249411"/>
            <a:ext cx="107505" cy="144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156" idx="4"/>
            <a:endCxn id="158" idx="0"/>
          </p:cNvCxnSpPr>
          <p:nvPr/>
        </p:nvCxnSpPr>
        <p:spPr>
          <a:xfrm rot="16200000" flipH="1">
            <a:off x="2433859" y="6370602"/>
            <a:ext cx="41171" cy="5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/>
          <p:cNvSpPr/>
          <p:nvPr/>
        </p:nvSpPr>
        <p:spPr>
          <a:xfrm>
            <a:off x="5811908" y="2876454"/>
            <a:ext cx="3242821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/>
              <a:t>2) Graph CNN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(+) </a:t>
            </a:r>
            <a:r>
              <a:rPr lang="ko-KR" altLang="en-US" sz="1200" dirty="0" smtClean="0"/>
              <a:t>패치 위치 정보 활용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(+) </a:t>
            </a:r>
            <a:r>
              <a:rPr lang="ko-KR" altLang="en-US" sz="1200" dirty="0" smtClean="0"/>
              <a:t>상대적으로 가벼운 </a:t>
            </a:r>
            <a:r>
              <a:rPr lang="ko-KR" altLang="en-US" sz="1200" dirty="0" err="1" smtClean="0"/>
              <a:t>연산량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 상위 </a:t>
            </a:r>
            <a:r>
              <a:rPr lang="ko-KR" altLang="en-US" sz="1200" dirty="0" err="1" smtClean="0"/>
              <a:t>예측값만</a:t>
            </a:r>
            <a:r>
              <a:rPr lang="ko-KR" altLang="en-US" sz="1200" dirty="0" smtClean="0"/>
              <a:t> 사용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(+) </a:t>
            </a:r>
            <a:r>
              <a:rPr lang="en-US" altLang="ko-KR" sz="1200" dirty="0" smtClean="0">
                <a:solidFill>
                  <a:srgbClr val="FF0000"/>
                </a:solidFill>
              </a:rPr>
              <a:t>NPV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대응을 위한 구조 </a:t>
            </a:r>
            <a:r>
              <a:rPr lang="ko-KR" altLang="en-US" sz="1200" dirty="0" smtClean="0"/>
              <a:t>포함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N/AB</a:t>
            </a:r>
            <a:r>
              <a:rPr lang="ko-KR" altLang="en-US" sz="1200" dirty="0" smtClean="0"/>
              <a:t> 분류 구조가 슬라이드 </a:t>
            </a:r>
            <a:r>
              <a:rPr lang="ko-KR" altLang="en-US" sz="1200" dirty="0" err="1" smtClean="0"/>
              <a:t>분류기에</a:t>
            </a:r>
            <a:r>
              <a:rPr lang="ko-KR" altLang="en-US" sz="1200" dirty="0" smtClean="0"/>
              <a:t> 포함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(-)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graph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임베딩</a:t>
            </a:r>
            <a:r>
              <a:rPr lang="ko-KR" altLang="en-US" sz="1200" dirty="0" smtClean="0"/>
              <a:t> 과정 필요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(-) </a:t>
            </a:r>
            <a:r>
              <a:rPr lang="ko-KR" altLang="en-US" sz="1200" dirty="0" smtClean="0"/>
              <a:t>불확실한 패치 분류 결과의 영향력이 상대적으로 높음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상위 </a:t>
            </a:r>
            <a:r>
              <a:rPr lang="ko-KR" altLang="en-US" sz="1200" dirty="0" err="1" smtClean="0"/>
              <a:t>예측값</a:t>
            </a:r>
            <a:r>
              <a:rPr lang="ko-KR" altLang="en-US" sz="1200" dirty="0" smtClean="0"/>
              <a:t> 사용</a:t>
            </a:r>
            <a:r>
              <a:rPr lang="en-US" altLang="ko-KR" sz="1200" dirty="0" smtClean="0"/>
              <a:t>)</a:t>
            </a:r>
          </a:p>
        </p:txBody>
      </p:sp>
      <p:cxnSp>
        <p:nvCxnSpPr>
          <p:cNvPr id="170" name="직선 화살표 연결선 169"/>
          <p:cNvCxnSpPr>
            <a:stCxn id="166" idx="1"/>
            <a:endCxn id="152" idx="0"/>
          </p:cNvCxnSpPr>
          <p:nvPr/>
        </p:nvCxnSpPr>
        <p:spPr>
          <a:xfrm flipH="1">
            <a:off x="2608320" y="4319157"/>
            <a:ext cx="3203588" cy="727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25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오른쪽 화살표 158"/>
          <p:cNvSpPr/>
          <p:nvPr/>
        </p:nvSpPr>
        <p:spPr>
          <a:xfrm>
            <a:off x="3020043" y="5843974"/>
            <a:ext cx="959194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오른쪽 화살표 127"/>
          <p:cNvSpPr/>
          <p:nvPr/>
        </p:nvSpPr>
        <p:spPr>
          <a:xfrm>
            <a:off x="2870801" y="3819698"/>
            <a:ext cx="1395317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1619230" y="1978111"/>
            <a:ext cx="2953485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028384" y="-99392"/>
            <a:ext cx="792088" cy="1224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19064" y="583432"/>
            <a:ext cx="5750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2637" y="90590"/>
            <a:ext cx="596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ko-KR" altLang="en-US" sz="2000" b="1" dirty="0" smtClean="0"/>
              <a:t>시스템 </a:t>
            </a:r>
            <a:r>
              <a:rPr lang="ko-KR" altLang="en-US" sz="2000" spc="-35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아키텍쳐</a:t>
            </a:r>
            <a:r>
              <a:rPr lang="ko-KR" altLang="en-US" sz="20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 </a:t>
            </a:r>
            <a:r>
              <a:rPr lang="en-US" altLang="ko-KR" sz="20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– </a:t>
            </a:r>
            <a:r>
              <a:rPr lang="ko-KR" altLang="en-US" sz="2000" spc="-35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</a:rPr>
              <a:t>추후 계획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537" y="1365105"/>
            <a:ext cx="5087389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95537" y="3256420"/>
            <a:ext cx="5087389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5157192"/>
            <a:ext cx="5087389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1268" y="1038763"/>
            <a:ext cx="250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1. Preprocessing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407" y="2950232"/>
            <a:ext cx="26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2. Patch classification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717" y="4871317"/>
            <a:ext cx="406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3. Whole slide classification (WSC)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95952" y="3690236"/>
            <a:ext cx="404747" cy="573934"/>
            <a:chOff x="5450408" y="3255368"/>
            <a:chExt cx="489744" cy="694460"/>
          </a:xfrm>
        </p:grpSpPr>
        <p:sp>
          <p:nvSpPr>
            <p:cNvPr id="14" name="원통 1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원통 15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통 16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041" y="1439697"/>
            <a:ext cx="458233" cy="113030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763172" y="2579845"/>
            <a:ext cx="2063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Pathology slides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159" y="1497151"/>
            <a:ext cx="458233" cy="113030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680" y="1537825"/>
            <a:ext cx="458233" cy="1130308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4578060" y="1768999"/>
            <a:ext cx="655209" cy="641250"/>
            <a:chOff x="5813733" y="2418100"/>
            <a:chExt cx="1028944" cy="998571"/>
          </a:xfrm>
        </p:grpSpPr>
        <p:sp>
          <p:nvSpPr>
            <p:cNvPr id="40" name="타원 39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42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3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4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5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sp>
        <p:nvSpPr>
          <p:cNvPr id="49" name="TextBox 48"/>
          <p:cNvSpPr txBox="1"/>
          <p:nvPr/>
        </p:nvSpPr>
        <p:spPr>
          <a:xfrm>
            <a:off x="4220113" y="1516795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256* patches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2690" y="4048676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atch classifier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4182571" y="3535279"/>
            <a:ext cx="1059277" cy="1091666"/>
            <a:chOff x="7329147" y="1556828"/>
            <a:chExt cx="1572501" cy="1715615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29147" y="1556828"/>
              <a:ext cx="1572501" cy="136390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7579445" y="1844953"/>
              <a:ext cx="413798" cy="580892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7967647" y="1844953"/>
              <a:ext cx="413798" cy="580892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7755690" y="2861308"/>
              <a:ext cx="897160" cy="411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C1177F3-150A-4EBB-890B-30F9FE69F0EC}"/>
              </a:ext>
            </a:extLst>
          </p:cNvPr>
          <p:cNvSpPr txBox="1"/>
          <p:nvPr/>
        </p:nvSpPr>
        <p:spPr>
          <a:xfrm>
            <a:off x="821440" y="2433782"/>
            <a:ext cx="1027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 Scanner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Picture 2" descr="Pannoramic 250 Flash III - 3DHISTECH Ltd.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3001" r="24361" b="3952"/>
          <a:stretch/>
        </p:blipFill>
        <p:spPr bwMode="auto">
          <a:xfrm>
            <a:off x="943599" y="1803272"/>
            <a:ext cx="642258" cy="60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644" y="1505137"/>
            <a:ext cx="1056632" cy="233845"/>
          </a:xfrm>
          <a:prstGeom prst="rect">
            <a:avLst/>
          </a:prstGeom>
        </p:spPr>
      </p:pic>
      <p:cxnSp>
        <p:nvCxnSpPr>
          <p:cNvPr id="5" name="꺾인 연결선 4"/>
          <p:cNvCxnSpPr>
            <a:stCxn id="40" idx="4"/>
            <a:endCxn id="51" idx="0"/>
          </p:cNvCxnSpPr>
          <p:nvPr/>
        </p:nvCxnSpPr>
        <p:spPr>
          <a:xfrm rot="5400000">
            <a:off x="2568357" y="1082049"/>
            <a:ext cx="1009109" cy="3665509"/>
          </a:xfrm>
          <a:prstGeom prst="bentConnector3">
            <a:avLst>
              <a:gd name="adj1" fmla="val 84598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892894" y="4280987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꺾인 연결선 145"/>
          <p:cNvCxnSpPr>
            <a:stCxn id="127" idx="2"/>
            <a:endCxn id="131" idx="0"/>
          </p:cNvCxnSpPr>
          <p:nvPr/>
        </p:nvCxnSpPr>
        <p:spPr>
          <a:xfrm rot="5400000">
            <a:off x="1918122" y="3816033"/>
            <a:ext cx="876947" cy="2330074"/>
          </a:xfrm>
          <a:prstGeom prst="bentConnector3">
            <a:avLst>
              <a:gd name="adj1" fmla="val 79869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1346739" y="5566441"/>
            <a:ext cx="2117508" cy="914948"/>
          </a:xfrm>
          <a:prstGeom prst="rect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427946" y="6054471"/>
            <a:ext cx="9716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Whole slide </a:t>
            </a:r>
          </a:p>
          <a:p>
            <a:pPr algn="r"/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3916469" y="5484730"/>
            <a:ext cx="1388808" cy="962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74044" y="5585031"/>
            <a:ext cx="284526" cy="701832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58270" y="5585031"/>
            <a:ext cx="284526" cy="70183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44857" y="5585031"/>
            <a:ext cx="284526" cy="701832"/>
          </a:xfrm>
          <a:prstGeom prst="rect">
            <a:avLst/>
          </a:prstGeom>
        </p:spPr>
      </p:pic>
      <p:pic>
        <p:nvPicPr>
          <p:cNvPr id="151" name="그림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624" y="5584899"/>
            <a:ext cx="284526" cy="701832"/>
          </a:xfrm>
          <a:prstGeom prst="rect">
            <a:avLst/>
          </a:prstGeom>
        </p:spPr>
      </p:pic>
      <p:cxnSp>
        <p:nvCxnSpPr>
          <p:cNvPr id="162" name="꺾인 연결선 161"/>
          <p:cNvCxnSpPr>
            <a:stCxn id="160" idx="0"/>
            <a:endCxn id="127" idx="2"/>
          </p:cNvCxnSpPr>
          <p:nvPr/>
        </p:nvCxnSpPr>
        <p:spPr>
          <a:xfrm rot="16200000" flipV="1">
            <a:off x="3595187" y="4469043"/>
            <a:ext cx="942133" cy="10892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60131" y="6212129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341299" y="621830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017846" y="621830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963436" y="621830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863953" y="5419544"/>
            <a:ext cx="655209" cy="641250"/>
            <a:chOff x="1066780" y="5164014"/>
            <a:chExt cx="655209" cy="641250"/>
          </a:xfrm>
        </p:grpSpPr>
        <p:sp>
          <p:nvSpPr>
            <p:cNvPr id="131" name="타원 130"/>
            <p:cNvSpPr/>
            <p:nvPr/>
          </p:nvSpPr>
          <p:spPr>
            <a:xfrm>
              <a:off x="1066780" y="5164014"/>
              <a:ext cx="655209" cy="6412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54626" y="5306444"/>
              <a:ext cx="132733" cy="327409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535" y="5366834"/>
              <a:ext cx="132733" cy="327409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2472" y="5406823"/>
              <a:ext cx="132733" cy="327409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0921" y="5459979"/>
              <a:ext cx="132733" cy="327409"/>
            </a:xfrm>
            <a:prstGeom prst="rect">
              <a:avLst/>
            </a:prstGeom>
          </p:spPr>
        </p:pic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59174" y="5234947"/>
              <a:ext cx="278937" cy="2745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9901" y="5223310"/>
              <a:ext cx="162752" cy="103183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1459506" y="5538182"/>
              <a:ext cx="162752" cy="103183"/>
            </a:xfrm>
            <a:prstGeom prst="rect">
              <a:avLst/>
            </a:prstGeom>
          </p:spPr>
        </p:pic>
      </p:grpSp>
      <p:sp>
        <p:nvSpPr>
          <p:cNvPr id="196" name="TextBox 195"/>
          <p:cNvSpPr txBox="1"/>
          <p:nvPr/>
        </p:nvSpPr>
        <p:spPr>
          <a:xfrm>
            <a:off x="4149522" y="6403735"/>
            <a:ext cx="2020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WSC result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1487461" y="3552703"/>
            <a:ext cx="1246434" cy="109472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Picture 35" descr="File:Icons8 flat folder.svg - Wikimedia Commons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47" y="4301869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0" name="Picture 35" descr="File:Icons8 flat folder.svg - Wikimedia Commons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55" y="3796822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1" name="Picture 35" descr="File:Icons8 flat folder.svg - Wikimedia Commons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47" y="4051251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4" name="직사각형 83"/>
          <p:cNvSpPr/>
          <p:nvPr/>
        </p:nvSpPr>
        <p:spPr>
          <a:xfrm>
            <a:off x="1877926" y="3871798"/>
            <a:ext cx="91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874270" y="4110243"/>
            <a:ext cx="7152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Dysplasia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865000" y="4376372"/>
            <a:ext cx="7224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Malignant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8" name="Picture 35" descr="File:Icons8 flat folder.svg - Wikimedia Commons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84" y="3534190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8" name="꺾인 연결선 107"/>
          <p:cNvCxnSpPr>
            <a:stCxn id="51" idx="6"/>
            <a:endCxn id="78" idx="1"/>
          </p:cNvCxnSpPr>
          <p:nvPr/>
        </p:nvCxnSpPr>
        <p:spPr>
          <a:xfrm flipV="1">
            <a:off x="1567760" y="3700418"/>
            <a:ext cx="311824" cy="3956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/>
          <p:nvPr/>
        </p:nvCxnSpPr>
        <p:spPr>
          <a:xfrm>
            <a:off x="1568739" y="3725337"/>
            <a:ext cx="328283" cy="150101"/>
          </a:xfrm>
          <a:prstGeom prst="bentConnector3">
            <a:avLst>
              <a:gd name="adj1" fmla="val 4613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51" idx="6"/>
            <a:endCxn id="81" idx="1"/>
          </p:cNvCxnSpPr>
          <p:nvPr/>
        </p:nvCxnSpPr>
        <p:spPr>
          <a:xfrm>
            <a:off x="1567760" y="3739983"/>
            <a:ext cx="309187" cy="47749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51" idx="6"/>
            <a:endCxn id="79" idx="1"/>
          </p:cNvCxnSpPr>
          <p:nvPr/>
        </p:nvCxnSpPr>
        <p:spPr>
          <a:xfrm>
            <a:off x="1567760" y="3739983"/>
            <a:ext cx="309187" cy="72811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1886867" y="3619332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912551" y="3419358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1132523" y="3587079"/>
            <a:ext cx="344764" cy="347681"/>
            <a:chOff x="572642" y="3447654"/>
            <a:chExt cx="1905000" cy="1904997"/>
          </a:xfrm>
          <a:effectLst/>
        </p:grpSpPr>
        <p:pic>
          <p:nvPicPr>
            <p:cNvPr id="53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4" name="Picture 8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5" name="Picture 8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6" name="Picture 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919" y="3505584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sp>
        <p:nvSpPr>
          <p:cNvPr id="215" name="타원 214"/>
          <p:cNvSpPr/>
          <p:nvPr/>
        </p:nvSpPr>
        <p:spPr>
          <a:xfrm>
            <a:off x="3360361" y="1765739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0" name="그림 2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81183" y="1852303"/>
            <a:ext cx="436355" cy="467249"/>
          </a:xfrm>
          <a:prstGeom prst="rect">
            <a:avLst/>
          </a:prstGeom>
        </p:spPr>
      </p:pic>
      <p:sp>
        <p:nvSpPr>
          <p:cNvPr id="221" name="TextBox 220"/>
          <p:cNvSpPr txBox="1"/>
          <p:nvPr/>
        </p:nvSpPr>
        <p:spPr>
          <a:xfrm>
            <a:off x="2994374" y="2385759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Patch-maker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4" name="그림 2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31864" y="5622364"/>
            <a:ext cx="786495" cy="773167"/>
          </a:xfrm>
          <a:prstGeom prst="rect">
            <a:avLst/>
          </a:prstGeom>
        </p:spPr>
      </p:pic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B3027ACF-BBFE-4B73-9120-70BC6340405A}"/>
              </a:ext>
            </a:extLst>
          </p:cNvPr>
          <p:cNvGrpSpPr/>
          <p:nvPr/>
        </p:nvGrpSpPr>
        <p:grpSpPr>
          <a:xfrm>
            <a:off x="2444788" y="5660192"/>
            <a:ext cx="852025" cy="700174"/>
            <a:chOff x="5943796" y="2779089"/>
            <a:chExt cx="2735123" cy="2359603"/>
          </a:xfrm>
        </p:grpSpPr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91D8F467-5985-48FB-B13A-7AB74E0A8034}"/>
                </a:ext>
              </a:extLst>
            </p:cNvPr>
            <p:cNvGrpSpPr/>
            <p:nvPr/>
          </p:nvGrpSpPr>
          <p:grpSpPr>
            <a:xfrm>
              <a:off x="5943796" y="2779089"/>
              <a:ext cx="2735123" cy="2359603"/>
              <a:chOff x="4841029" y="4267225"/>
              <a:chExt cx="1985396" cy="1372191"/>
            </a:xfrm>
          </p:grpSpPr>
          <p:pic>
            <p:nvPicPr>
              <p:cNvPr id="228" name="그림 227">
                <a:extLst>
                  <a:ext uri="{FF2B5EF4-FFF2-40B4-BE49-F238E27FC236}">
                    <a16:creationId xmlns:a16="http://schemas.microsoft.com/office/drawing/2014/main" id="{27B6194F-1B9E-48A5-B7C9-9BE34F719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68778" y="4267225"/>
                <a:ext cx="1657647" cy="1372191"/>
              </a:xfrm>
              <a:prstGeom prst="rect">
                <a:avLst/>
              </a:prstGeom>
            </p:spPr>
          </p:pic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EA3AE661-3B82-438B-BDC6-08A2D6BD7151}"/>
                  </a:ext>
                </a:extLst>
              </p:cNvPr>
              <p:cNvSpPr txBox="1"/>
              <p:nvPr/>
            </p:nvSpPr>
            <p:spPr>
              <a:xfrm rot="19244874">
                <a:off x="4841029" y="4309252"/>
                <a:ext cx="1100583" cy="243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dirty="0"/>
                  <a:t>3</a:t>
                </a:r>
              </a:p>
            </p:txBody>
          </p:sp>
        </p:grpSp>
        <p:pic>
          <p:nvPicPr>
            <p:cNvPr id="227" name="그림 226">
              <a:extLst>
                <a:ext uri="{FF2B5EF4-FFF2-40B4-BE49-F238E27FC236}">
                  <a16:creationId xmlns:a16="http://schemas.microsoft.com/office/drawing/2014/main" id="{CD67BB01-268D-4824-8253-3BE68C8C3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3809" t="1990" r="2760"/>
            <a:stretch/>
          </p:blipFill>
          <p:spPr>
            <a:xfrm>
              <a:off x="6583732" y="3433763"/>
              <a:ext cx="1435134" cy="1621119"/>
            </a:xfrm>
            <a:prstGeom prst="rect">
              <a:avLst/>
            </a:prstGeom>
          </p:spPr>
        </p:pic>
      </p:grpSp>
      <p:sp>
        <p:nvSpPr>
          <p:cNvPr id="230" name="TextBox 229"/>
          <p:cNvSpPr txBox="1"/>
          <p:nvPr/>
        </p:nvSpPr>
        <p:spPr>
          <a:xfrm>
            <a:off x="2140017" y="5885612"/>
            <a:ext cx="93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 rot="10800000">
            <a:off x="5144578" y="2865905"/>
            <a:ext cx="866673" cy="4076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59117" y="2612397"/>
            <a:ext cx="3530805" cy="887864"/>
          </a:xfrm>
          <a:prstGeom prst="rect">
            <a:avLst/>
          </a:prstGeom>
        </p:spPr>
      </p:pic>
      <p:sp>
        <p:nvSpPr>
          <p:cNvPr id="130" name="직사각형 129"/>
          <p:cNvSpPr/>
          <p:nvPr/>
        </p:nvSpPr>
        <p:spPr>
          <a:xfrm>
            <a:off x="5744428" y="3481895"/>
            <a:ext cx="324282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*</a:t>
            </a:r>
            <a:r>
              <a:rPr lang="en-US" altLang="ko-KR" sz="1300" b="1" dirty="0" smtClean="0"/>
              <a:t>) 512 binary classification step </a:t>
            </a:r>
            <a:r>
              <a:rPr lang="ko-KR" altLang="en-US" sz="1300" b="1" dirty="0" smtClean="0"/>
              <a:t>추가</a:t>
            </a:r>
            <a:endParaRPr lang="en-US" altLang="ko-KR" sz="13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smtClean="0"/>
              <a:t>Step 1</a:t>
            </a:r>
            <a:r>
              <a:rPr lang="ko-KR" altLang="en-US" sz="1300" dirty="0" smtClean="0"/>
              <a:t>과 </a:t>
            </a:r>
            <a:r>
              <a:rPr lang="en-US" altLang="ko-KR" sz="1300" dirty="0" smtClean="0"/>
              <a:t>step 2 </a:t>
            </a:r>
            <a:r>
              <a:rPr lang="ko-KR" altLang="en-US" sz="1300" dirty="0" smtClean="0"/>
              <a:t>사이에 추가 가능</a:t>
            </a:r>
            <a:endParaRPr lang="en-US" altLang="ko-KR" sz="13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smtClean="0"/>
              <a:t>512 </a:t>
            </a:r>
            <a:r>
              <a:rPr lang="ko-KR" altLang="en-US" sz="1300" dirty="0" smtClean="0"/>
              <a:t>패치를 생성하여 상대적으로 빠른 분류 가능</a:t>
            </a:r>
            <a:endParaRPr lang="en-US" altLang="ko-KR" sz="13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/>
              <a:t>해당 </a:t>
            </a:r>
            <a:r>
              <a:rPr lang="en-US" altLang="ko-KR" sz="1300" dirty="0" smtClean="0"/>
              <a:t>step</a:t>
            </a:r>
            <a:r>
              <a:rPr lang="ko-KR" altLang="en-US" sz="1300" dirty="0" smtClean="0"/>
              <a:t>은 정상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비정상 만들 슬라이드 수준에서 판독함</a:t>
            </a:r>
            <a:endParaRPr lang="en-US" altLang="ko-KR" sz="1300" dirty="0" smtClean="0"/>
          </a:p>
        </p:txBody>
      </p:sp>
    </p:spTree>
    <p:extLst>
      <p:ext uri="{BB962C8B-B14F-4D97-AF65-F5344CB8AC3E}">
        <p14:creationId xmlns:p14="http://schemas.microsoft.com/office/powerpoint/2010/main" val="36821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28384" y="-99392"/>
            <a:ext cx="792088" cy="1224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2637" y="90590"/>
            <a:ext cx="596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Issue summary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19064" y="583432"/>
            <a:ext cx="5750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051019"/>
              </p:ext>
            </p:extLst>
          </p:nvPr>
        </p:nvGraphicFramePr>
        <p:xfrm>
          <a:off x="179512" y="490700"/>
          <a:ext cx="8640960" cy="560622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684432">
                  <a:extLst>
                    <a:ext uri="{9D8B030D-6E8A-4147-A177-3AD203B41FA5}">
                      <a16:colId xmlns:a16="http://schemas.microsoft.com/office/drawing/2014/main" val="3504571228"/>
                    </a:ext>
                  </a:extLst>
                </a:gridCol>
                <a:gridCol w="781502">
                  <a:extLst>
                    <a:ext uri="{9D8B030D-6E8A-4147-A177-3AD203B41FA5}">
                      <a16:colId xmlns:a16="http://schemas.microsoft.com/office/drawing/2014/main" val="1419558389"/>
                    </a:ext>
                  </a:extLst>
                </a:gridCol>
                <a:gridCol w="766314">
                  <a:extLst>
                    <a:ext uri="{9D8B030D-6E8A-4147-A177-3AD203B41FA5}">
                      <a16:colId xmlns:a16="http://schemas.microsoft.com/office/drawing/2014/main" val="806771519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1203567899"/>
                    </a:ext>
                  </a:extLst>
                </a:gridCol>
              </a:tblGrid>
              <a:tr h="51895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~02/25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3/10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진행 사항 및 이슈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127433"/>
                  </a:ext>
                </a:extLst>
              </a:tr>
              <a:tr h="119521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스캐너 기반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데이터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이미지 촬영은 안정성을 갖는 것으로 확인됨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이전 발생한 문제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스캐너 프로필 이슈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최근 이미지 동일한 정보가 추출됨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(9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건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2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스캐너 프로필 직접 확인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지난 금요일 방문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지난 프로필들에 대한 정보는 저장되어 있음을 확인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문제 프로필 명단을 작성 중 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금요일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방문시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디테일하게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확인 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062284"/>
                  </a:ext>
                </a:extLst>
              </a:tr>
              <a:tr h="606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기타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859415"/>
                  </a:ext>
                </a:extLst>
              </a:tr>
              <a:tr h="11359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위장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200" b="1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모델 </a:t>
                      </a:r>
                      <a:r>
                        <a:rPr lang="en-US" altLang="ko-KR" sz="1200" b="1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-feature Cube ('</a:t>
                      </a:r>
                      <a:r>
                        <a:rPr lang="ko-KR" altLang="en-US" sz="1200" b="1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박영진</a:t>
                      </a:r>
                      <a:r>
                        <a:rPr lang="en-US" altLang="ko-KR" sz="1200" b="1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최근 위장에서 </a:t>
                      </a:r>
                      <a: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d/m </a:t>
                      </a:r>
                      <a:r>
                        <a:rPr lang="ko-KR" altLang="en-US" sz="1200" b="0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그룹이 많이 발생하는 </a:t>
                      </a:r>
                      <a:r>
                        <a:rPr lang="ko-KR" altLang="en-US" sz="1200" b="0" u="none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데이터셋</a:t>
                      </a:r>
                      <a:r>
                        <a:rPr lang="ko-KR" altLang="en-US" sz="1200" b="0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선별</a:t>
                      </a: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정확도의 안정성을 보임</a:t>
                      </a: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'</a:t>
                      </a:r>
                      <a:r>
                        <a:rPr lang="ko-KR" altLang="en-US" sz="1200" b="0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안전한</a:t>
                      </a:r>
                      <a: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' </a:t>
                      </a:r>
                      <a:r>
                        <a:rPr lang="ko-KR" altLang="en-US" sz="1200" b="0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판독을 잘하는 것으로 보임</a:t>
                      </a:r>
                      <a:endParaRPr lang="en-US" altLang="ko-KR" sz="1200" b="0" u="none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0" u="none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 테스트</a:t>
                      </a:r>
                      <a:r>
                        <a:rPr lang="en-US" altLang="ko-KR" sz="1200" b="1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(3/8</a:t>
                      </a:r>
                      <a:r>
                        <a:rPr lang="ko-KR" altLang="en-US" sz="1200" b="1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일자에 테스트 진행</a:t>
                      </a:r>
                      <a:r>
                        <a:rPr lang="en-US" altLang="ko-KR" sz="1200" b="1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일관된 테스트 결과를 보임</a:t>
                      </a: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u="none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이슈되는</a:t>
                      </a:r>
                      <a:r>
                        <a:rPr lang="ko-KR" altLang="en-US" sz="1200" b="0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슬라이드 프로파일 리스트를 정리하고</a:t>
                      </a:r>
                      <a: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해당 리스트를 제외한 모든 데이터 학습 계획</a:t>
                      </a:r>
                      <a:endParaRPr lang="en-US" altLang="ko-KR" sz="1200" b="0" u="none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222333"/>
                  </a:ext>
                </a:extLst>
              </a:tr>
              <a:tr h="1116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대장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u="sng" dirty="0" smtClean="0">
                          <a:solidFill>
                            <a:schemeClr val="tx1"/>
                          </a:solidFill>
                          <a:latin typeface="+mn-lt"/>
                        </a:rPr>
                        <a:t>업데이트 계획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u="sng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2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2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위장 개발과 같은 정보를 가지는 데이터들의 리스트</a:t>
                      </a:r>
                      <a:endParaRPr lang="en-US" altLang="ko-KR" sz="1200" b="0" u="non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2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2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생성된 리스트를 기반으로 스캐너 데이터 </a:t>
                      </a:r>
                      <a:r>
                        <a:rPr lang="ko-KR" altLang="en-US" sz="1200" b="0" u="non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필터링</a:t>
                      </a:r>
                      <a:r>
                        <a:rPr lang="ko-KR" altLang="en-US" sz="12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2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200" b="0" u="non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필터링된</a:t>
                      </a:r>
                      <a:r>
                        <a:rPr lang="ko-KR" altLang="en-US" sz="12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 대장 데이터를 가지고 각각의 모델 개발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이때 확보 데이터의 범위는 위장보다 넓게 잡을 계획</a:t>
                      </a:r>
                      <a:r>
                        <a:rPr lang="en-US" altLang="ko-KR" sz="12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12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원인은 어느정도 확인된것으로 가정</a:t>
                      </a:r>
                      <a:r>
                        <a:rPr lang="en-US" altLang="ko-KR" sz="12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0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2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28384" y="-99392"/>
            <a:ext cx="792088" cy="1224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2637" y="90590"/>
            <a:ext cx="596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Issue summary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19064" y="583432"/>
            <a:ext cx="5750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24018"/>
              </p:ext>
            </p:extLst>
          </p:nvPr>
        </p:nvGraphicFramePr>
        <p:xfrm>
          <a:off x="431540" y="583433"/>
          <a:ext cx="7992888" cy="636945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633100">
                  <a:extLst>
                    <a:ext uri="{9D8B030D-6E8A-4147-A177-3AD203B41FA5}">
                      <a16:colId xmlns:a16="http://schemas.microsoft.com/office/drawing/2014/main" val="3504571228"/>
                    </a:ext>
                  </a:extLst>
                </a:gridCol>
                <a:gridCol w="949650">
                  <a:extLst>
                    <a:ext uri="{9D8B030D-6E8A-4147-A177-3AD203B41FA5}">
                      <a16:colId xmlns:a16="http://schemas.microsoft.com/office/drawing/2014/main" val="1419558389"/>
                    </a:ext>
                  </a:extLst>
                </a:gridCol>
                <a:gridCol w="3421806">
                  <a:extLst>
                    <a:ext uri="{9D8B030D-6E8A-4147-A177-3AD203B41FA5}">
                      <a16:colId xmlns:a16="http://schemas.microsoft.com/office/drawing/2014/main" val="806771519"/>
                    </a:ext>
                  </a:extLst>
                </a:gridCol>
                <a:gridCol w="2988332">
                  <a:extLst>
                    <a:ext uri="{9D8B030D-6E8A-4147-A177-3AD203B41FA5}">
                      <a16:colId xmlns:a16="http://schemas.microsoft.com/office/drawing/2014/main" val="1203567899"/>
                    </a:ext>
                  </a:extLst>
                </a:gridCol>
              </a:tblGrid>
              <a:tr h="42253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~02/25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3/10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진행 사항 및 이슈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127433"/>
                  </a:ext>
                </a:extLst>
              </a:tr>
              <a:tr h="105487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현미경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데이터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062284"/>
                  </a:ext>
                </a:extLst>
              </a:tr>
              <a:tr h="11619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노이즈 필터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u="none" baseline="0" dirty="0" smtClean="0">
                          <a:solidFill>
                            <a:schemeClr val="tx1"/>
                          </a:solidFill>
                        </a:rPr>
                        <a:t>노이즈 필터 성능 향상 연구</a:t>
                      </a:r>
                      <a:r>
                        <a:rPr lang="en-US" altLang="ko-KR" sz="1200" u="none" baseline="0" dirty="0" smtClean="0">
                          <a:solidFill>
                            <a:schemeClr val="tx1"/>
                          </a:solidFill>
                        </a:rPr>
                        <a:t>(‘</a:t>
                      </a:r>
                      <a:r>
                        <a:rPr lang="en-US" altLang="ko-KR" sz="1200" u="none" baseline="0" dirty="0" err="1" smtClean="0">
                          <a:solidFill>
                            <a:schemeClr val="tx1"/>
                          </a:solidFill>
                        </a:rPr>
                        <a:t>jj</a:t>
                      </a:r>
                      <a:r>
                        <a:rPr lang="en-US" altLang="ko-KR" sz="1200" u="none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u="none" baseline="0" dirty="0" err="1" smtClean="0">
                          <a:solidFill>
                            <a:schemeClr val="tx1"/>
                          </a:solidFill>
                        </a:rPr>
                        <a:t>Resnet</a:t>
                      </a:r>
                      <a:r>
                        <a:rPr lang="en-US" altLang="ko-KR" sz="1200" u="none" baseline="0" dirty="0" smtClean="0">
                          <a:solidFill>
                            <a:schemeClr val="tx1"/>
                          </a:solidFill>
                        </a:rPr>
                        <a:t> 50 </a:t>
                      </a:r>
                      <a:r>
                        <a:rPr lang="ko-KR" altLang="en-US" sz="1200" u="none" baseline="0" dirty="0" smtClean="0">
                          <a:solidFill>
                            <a:schemeClr val="tx1"/>
                          </a:solidFill>
                        </a:rPr>
                        <a:t>선정 </a:t>
                      </a:r>
                      <a:r>
                        <a:rPr lang="en-US" altLang="ko-KR" sz="1200" u="none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u="none" baseline="0" dirty="0" err="1" smtClean="0">
                          <a:solidFill>
                            <a:schemeClr val="tx1"/>
                          </a:solidFill>
                        </a:rPr>
                        <a:t>acc</a:t>
                      </a:r>
                      <a:r>
                        <a:rPr lang="en-US" altLang="ko-KR" sz="1200" u="none" baseline="0" dirty="0" smtClean="0">
                          <a:solidFill>
                            <a:schemeClr val="tx1"/>
                          </a:solidFill>
                        </a:rPr>
                        <a:t>: 98.87%)</a:t>
                      </a: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u="none" baseline="0" dirty="0" smtClean="0">
                          <a:solidFill>
                            <a:schemeClr val="tx1"/>
                          </a:solidFill>
                        </a:rPr>
                        <a:t>매뉴얼 전달 예정</a:t>
                      </a:r>
                      <a:endParaRPr lang="en-US" altLang="ko-KR" sz="120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u="none" baseline="0" dirty="0" err="1" smtClean="0">
                          <a:solidFill>
                            <a:schemeClr val="tx1"/>
                          </a:solidFill>
                        </a:rPr>
                        <a:t>블러</a:t>
                      </a:r>
                      <a:r>
                        <a:rPr lang="ko-KR" altLang="en-US" sz="1200" u="none" baseline="0" dirty="0" smtClean="0">
                          <a:solidFill>
                            <a:schemeClr val="tx1"/>
                          </a:solidFill>
                        </a:rPr>
                        <a:t> 최적화</a:t>
                      </a:r>
                      <a:endParaRPr lang="en-US" altLang="ko-KR" sz="1200" u="none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u="none" baseline="0" dirty="0" smtClean="0">
                          <a:solidFill>
                            <a:schemeClr val="tx1"/>
                          </a:solidFill>
                        </a:rPr>
                        <a:t> 속도 개선을 위한 업데이트 중</a:t>
                      </a: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u="none" baseline="0" dirty="0" smtClean="0">
                          <a:solidFill>
                            <a:schemeClr val="tx1"/>
                          </a:solidFill>
                        </a:rPr>
                        <a:t>새로운 코드에 대해서 </a:t>
                      </a:r>
                      <a:r>
                        <a:rPr lang="ko-KR" altLang="en-US" sz="1200" u="none" baseline="0" dirty="0" err="1" smtClean="0">
                          <a:solidFill>
                            <a:schemeClr val="tx1"/>
                          </a:solidFill>
                        </a:rPr>
                        <a:t>메뉴얼</a:t>
                      </a:r>
                      <a:r>
                        <a:rPr lang="ko-KR" altLang="en-US" sz="120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u="none" baseline="0" dirty="0" err="1" smtClean="0">
                          <a:solidFill>
                            <a:schemeClr val="tx1"/>
                          </a:solidFill>
                        </a:rPr>
                        <a:t>생성중</a:t>
                      </a:r>
                      <a:endParaRPr lang="ko-KR" altLang="en-US" sz="120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u="none" baseline="0" dirty="0" smtClean="0">
                          <a:solidFill>
                            <a:schemeClr val="tx1"/>
                          </a:solidFill>
                        </a:rPr>
                        <a:t>출장 이전 노이즈 이미지 </a:t>
                      </a:r>
                      <a:r>
                        <a:rPr lang="ko-KR" altLang="en-US" sz="1200" u="none" baseline="0" dirty="0" err="1" smtClean="0">
                          <a:solidFill>
                            <a:schemeClr val="tx1"/>
                          </a:solidFill>
                        </a:rPr>
                        <a:t>필터링</a:t>
                      </a:r>
                      <a:r>
                        <a:rPr lang="ko-KR" altLang="en-US" sz="1200" u="none" baseline="0" dirty="0" smtClean="0">
                          <a:solidFill>
                            <a:schemeClr val="tx1"/>
                          </a:solidFill>
                        </a:rPr>
                        <a:t> 최신 버전 설치를 위한 스케줄링 요청</a:t>
                      </a:r>
                      <a:endParaRPr lang="en-US" altLang="ko-KR" sz="120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u="none" baseline="0" dirty="0" smtClean="0">
                          <a:solidFill>
                            <a:schemeClr val="tx1"/>
                          </a:solidFill>
                        </a:rPr>
                        <a:t>설치 완료</a:t>
                      </a:r>
                      <a:r>
                        <a:rPr lang="en-US" altLang="ko-KR" sz="1200" b="1" u="none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b="1" u="none" baseline="0" smtClean="0">
                          <a:solidFill>
                            <a:schemeClr val="tx1"/>
                          </a:solidFill>
                        </a:rPr>
                        <a:t>매뉴얼 생성 완료</a:t>
                      </a:r>
                      <a:endParaRPr lang="en-US" altLang="ko-KR" sz="1200" b="1" u="none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222333"/>
                  </a:ext>
                </a:extLst>
              </a:tr>
              <a:tr h="7772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분류 모델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u="none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u="none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09334"/>
                  </a:ext>
                </a:extLst>
              </a:tr>
              <a:tr h="7125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디텍션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모델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Segmentation</a:t>
                      </a:r>
                      <a:r>
                        <a:rPr lang="ko-KR" altLang="en-US" sz="1200" dirty="0" smtClean="0"/>
                        <a:t>과 </a:t>
                      </a:r>
                      <a:r>
                        <a:rPr lang="ko-KR" altLang="en-US" sz="1200" dirty="0" err="1" smtClean="0"/>
                        <a:t>디텍션의</a:t>
                      </a:r>
                      <a:r>
                        <a:rPr lang="ko-KR" altLang="en-US" sz="1200" dirty="0" smtClean="0"/>
                        <a:t> 차이 정리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현미경 데이터의 </a:t>
                      </a:r>
                      <a:r>
                        <a:rPr lang="en-US" altLang="ko-KR" sz="1200" dirty="0" smtClean="0"/>
                        <a:t>bias </a:t>
                      </a:r>
                      <a:r>
                        <a:rPr lang="ko-KR" altLang="en-US" sz="1200" dirty="0" smtClean="0"/>
                        <a:t>해결을 위해 원인 분석 실시</a:t>
                      </a:r>
                    </a:p>
                    <a:p>
                      <a:pPr marL="228600" lvl="0" indent="-2286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판독자의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foot print </a:t>
                      </a:r>
                      <a:r>
                        <a:rPr lang="ko-KR" altLang="en-US" sz="1200" dirty="0" smtClean="0"/>
                        <a:t>관점으로 경향성 발생 원인과 영향력 분석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첨부 파일 참조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158132"/>
                  </a:ext>
                </a:extLst>
              </a:tr>
              <a:tr h="1238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기존 파일들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구글 드라이브로 다 복사 완료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방문관련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스캐너 결과 확인용 코드 준비 완료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노이즈 필터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테스팅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계획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설치 완료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메뉴얼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촬영시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비주얼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관련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-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어노테이션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관련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25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2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2637" y="90590"/>
            <a:ext cx="596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Data issue summary</a:t>
            </a:r>
            <a:endParaRPr lang="en-US" altLang="ko-KR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502373" y="764704"/>
            <a:ext cx="84518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주요 설정 정보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현재까지 확인되는</a:t>
            </a:r>
            <a:r>
              <a:rPr lang="en-US" altLang="ko-KR" b="1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Quality factor: 80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Profile </a:t>
            </a:r>
            <a:r>
              <a:rPr lang="en-US" altLang="ko-KR" dirty="0"/>
              <a:t>: 20200221(SH)-</a:t>
            </a:r>
            <a:r>
              <a:rPr lang="en-US" altLang="ko-KR" dirty="0" smtClean="0">
                <a:solidFill>
                  <a:srgbClr val="FF0000"/>
                </a:solidFill>
              </a:rPr>
              <a:t>80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Slide dimension : </a:t>
            </a:r>
            <a:r>
              <a:rPr lang="ko-KR" altLang="en-US" dirty="0" smtClean="0"/>
              <a:t>((</a:t>
            </a:r>
            <a:r>
              <a:rPr lang="ko-KR" altLang="en-US" dirty="0"/>
              <a:t>90036, 202456</a:t>
            </a:r>
            <a:r>
              <a:rPr lang="ko-KR" altLang="en-US" dirty="0" smtClean="0">
                <a:solidFill>
                  <a:srgbClr val="FF0000"/>
                </a:solidFill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Zoom lv: 19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19064" y="583432"/>
            <a:ext cx="5750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278983" y="3167637"/>
            <a:ext cx="588640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/>
              <a:t>*Slide dimension </a:t>
            </a:r>
            <a:r>
              <a:rPr lang="ko-KR" altLang="en-US" dirty="0"/>
              <a:t>자체는 큰 영향을 주지 않는 것으로 </a:t>
            </a:r>
            <a:r>
              <a:rPr lang="ko-KR" altLang="en-US" dirty="0" smtClean="0"/>
              <a:t>보임</a:t>
            </a:r>
            <a:r>
              <a:rPr lang="en-US" altLang="ko-KR" dirty="0" smtClean="0"/>
              <a:t>(SD</a:t>
            </a:r>
            <a:r>
              <a:rPr lang="ko-KR" altLang="en-US" dirty="0" smtClean="0"/>
              <a:t>에 따른 </a:t>
            </a:r>
            <a:r>
              <a:rPr lang="en-US" altLang="ko-KR" dirty="0" smtClean="0"/>
              <a:t>ZL</a:t>
            </a:r>
            <a:r>
              <a:rPr lang="ko-KR" altLang="en-US" dirty="0" smtClean="0"/>
              <a:t>의 영향이 더 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59632" y="2114228"/>
            <a:ext cx="3672408" cy="392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  <a:endCxn id="2" idx="0"/>
          </p:cNvCxnSpPr>
          <p:nvPr/>
        </p:nvCxnSpPr>
        <p:spPr>
          <a:xfrm>
            <a:off x="4932040" y="2310576"/>
            <a:ext cx="1290143" cy="85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2637" y="3602532"/>
            <a:ext cx="32403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*</a:t>
            </a:r>
            <a:r>
              <a:rPr lang="ko-KR" altLang="en-US" dirty="0" smtClean="0"/>
              <a:t>강한 영향력 확인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509428"/>
            <a:ext cx="1512168" cy="392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12" idx="0"/>
          </p:cNvCxnSpPr>
          <p:nvPr/>
        </p:nvCxnSpPr>
        <p:spPr>
          <a:xfrm>
            <a:off x="1988840" y="2902124"/>
            <a:ext cx="143977" cy="70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24463" y="5308581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특정한 촬영한 이미지로 </a:t>
            </a:r>
            <a:r>
              <a:rPr lang="en-US" altLang="ko-KR" dirty="0" smtClean="0"/>
              <a:t>profile</a:t>
            </a:r>
            <a:r>
              <a:rPr lang="ko-KR" altLang="en-US" dirty="0" smtClean="0"/>
              <a:t>을 만들 수 있는가</a:t>
            </a:r>
            <a:r>
              <a:rPr lang="en-US" altLang="ko-KR" dirty="0" smtClean="0"/>
              <a:t>?(</a:t>
            </a:r>
            <a:r>
              <a:rPr lang="ko-KR" altLang="en-US" dirty="0" err="1" smtClean="0"/>
              <a:t>씨젠</a:t>
            </a:r>
            <a:r>
              <a:rPr lang="en-US" altLang="ko-KR" dirty="0" smtClean="0"/>
              <a:t>AI</a:t>
            </a:r>
            <a:r>
              <a:rPr lang="ko-KR" altLang="en-US" dirty="0" smtClean="0"/>
              <a:t>팀 </a:t>
            </a:r>
            <a:r>
              <a:rPr lang="ko-KR" altLang="en-US" dirty="0" err="1" smtClean="0"/>
              <a:t>확인중</a:t>
            </a:r>
            <a:r>
              <a:rPr lang="en-US" altLang="ko-KR" dirty="0" smtClean="0"/>
              <a:t>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259632" y="1635684"/>
            <a:ext cx="2736304" cy="38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19" idx="1"/>
            <a:endCxn id="17" idx="1"/>
          </p:cNvCxnSpPr>
          <p:nvPr/>
        </p:nvCxnSpPr>
        <p:spPr>
          <a:xfrm rot="10800000" flipV="1">
            <a:off x="1124464" y="1830487"/>
            <a:ext cx="135169" cy="3662759"/>
          </a:xfrm>
          <a:prstGeom prst="bentConnector3">
            <a:avLst>
              <a:gd name="adj1" fmla="val 269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427984" y="1175490"/>
            <a:ext cx="3456384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400" dirty="0" smtClean="0"/>
              <a:t>*</a:t>
            </a:r>
            <a:r>
              <a:rPr lang="ko-KR" altLang="en-US" sz="1400" dirty="0" smtClean="0"/>
              <a:t> 미미 한 것으로 보임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추가 테스트 필요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>
            <a:endCxn id="25" idx="1"/>
          </p:cNvCxnSpPr>
          <p:nvPr/>
        </p:nvCxnSpPr>
        <p:spPr>
          <a:xfrm>
            <a:off x="2690945" y="1444708"/>
            <a:ext cx="1737039" cy="7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20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28384" y="-99392"/>
            <a:ext cx="792088" cy="1224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19064" y="583432"/>
            <a:ext cx="5750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2637" y="90590"/>
            <a:ext cx="596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Profile issue (</a:t>
            </a:r>
            <a:r>
              <a:rPr lang="ko-KR" altLang="en-US" sz="2000" b="1" dirty="0" smtClean="0"/>
              <a:t>지난주 확인된 이슈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3301" y="1312464"/>
            <a:ext cx="142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615 test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649" y="1889225"/>
            <a:ext cx="2943746" cy="258223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33" y="1922986"/>
            <a:ext cx="2980725" cy="258223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777353" y="4607811"/>
            <a:ext cx="238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2020/4/21</a:t>
            </a:r>
          </a:p>
          <a:p>
            <a:r>
              <a:rPr lang="en-US" altLang="ko-KR" dirty="0" smtClean="0"/>
              <a:t>Profile: </a:t>
            </a:r>
            <a:r>
              <a:rPr lang="en-US" altLang="ko-KR" dirty="0" err="1" smtClean="0"/>
              <a:t>seegene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108520" y="85618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업로드된</a:t>
            </a:r>
            <a:r>
              <a:rPr lang="ko-KR" altLang="en-US" dirty="0" smtClean="0"/>
              <a:t> 날짜는 두가지 존재함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47550" y="1402263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162</a:t>
            </a:r>
            <a:r>
              <a:rPr lang="ko-KR" altLang="en-US" dirty="0" smtClean="0"/>
              <a:t>개 추출</a:t>
            </a:r>
            <a:r>
              <a:rPr lang="en-US" altLang="ko-KR" dirty="0" smtClean="0"/>
              <a:t>(Qf:80, </a:t>
            </a:r>
            <a:r>
              <a:rPr lang="en-US" altLang="ko-KR" dirty="0"/>
              <a:t>SD: 90036, zl:19)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>
            <a:off x="1095211" y="1384132"/>
            <a:ext cx="2260458" cy="258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565780" y="1288942"/>
            <a:ext cx="4140460" cy="4020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47550" y="53370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Acc</a:t>
            </a:r>
            <a:r>
              <a:rPr lang="en-US" altLang="ko-KR" dirty="0" smtClean="0"/>
              <a:t>: 20~50%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6011" y="5915819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단순히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configration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정렬만으로 해결되지 않음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이메일 답변과 동일 </a:t>
            </a:r>
            <a:r>
              <a:rPr lang="en-US" altLang="ko-KR" dirty="0" smtClean="0">
                <a:solidFill>
                  <a:srgbClr val="FF0000"/>
                </a:solidFill>
              </a:rPr>
              <a:t>: preview </a:t>
            </a:r>
            <a:r>
              <a:rPr lang="ko-KR" altLang="en-US" dirty="0" smtClean="0">
                <a:solidFill>
                  <a:srgbClr val="FF0000"/>
                </a:solidFill>
              </a:rPr>
              <a:t>이미지의 영향을 받는다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01" y="4622033"/>
            <a:ext cx="298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2020/9/21</a:t>
            </a:r>
          </a:p>
          <a:p>
            <a:r>
              <a:rPr lang="en-US" altLang="ko-KR" dirty="0"/>
              <a:t>Profile: </a:t>
            </a:r>
            <a:r>
              <a:rPr lang="en-US" altLang="ko-KR" dirty="0" smtClean="0"/>
              <a:t>20200221(SH)-1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r="81918"/>
          <a:stretch/>
        </p:blipFill>
        <p:spPr>
          <a:xfrm>
            <a:off x="7681055" y="1235394"/>
            <a:ext cx="1427810" cy="47910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5" name="직선 연결선 4"/>
          <p:cNvCxnSpPr/>
          <p:nvPr/>
        </p:nvCxnSpPr>
        <p:spPr>
          <a:xfrm>
            <a:off x="7706240" y="1634149"/>
            <a:ext cx="7226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72321" y="2852936"/>
            <a:ext cx="7226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701789" y="4005064"/>
            <a:ext cx="7226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701789" y="5238617"/>
            <a:ext cx="7226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316416" y="607518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zl:19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81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619064" y="583432"/>
            <a:ext cx="5750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637" y="90590"/>
            <a:ext cx="596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Profile issue </a:t>
            </a:r>
            <a:r>
              <a:rPr lang="ko-KR" altLang="en-US" sz="2000" b="1" dirty="0" smtClean="0"/>
              <a:t>확인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씨젠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956298"/>
            <a:ext cx="1666875" cy="2476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861048"/>
            <a:ext cx="1676400" cy="257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1353" y="349171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20210217 </a:t>
            </a:r>
            <a:r>
              <a:rPr lang="ko-KR" altLang="en-US" dirty="0" err="1" smtClean="0"/>
              <a:t>검체중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r>
              <a:rPr lang="ko-KR" altLang="en-US" dirty="0" smtClean="0"/>
              <a:t>건씩 조사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023361" y="5145946"/>
            <a:ext cx="1632751" cy="299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3"/>
            <a:endCxn id="14" idx="1"/>
          </p:cNvCxnSpPr>
          <p:nvPr/>
        </p:nvCxnSpPr>
        <p:spPr>
          <a:xfrm flipV="1">
            <a:off x="3656112" y="5077484"/>
            <a:ext cx="820308" cy="21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420" y="3582651"/>
            <a:ext cx="4104456" cy="298966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362381" y="4067310"/>
            <a:ext cx="882027" cy="188197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552591" y="6572316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조직의 조각이 </a:t>
            </a:r>
            <a:r>
              <a:rPr lang="en-US" altLang="ko-KR" sz="1600" b="1" dirty="0" smtClean="0"/>
              <a:t>2</a:t>
            </a:r>
            <a:r>
              <a:rPr lang="ko-KR" altLang="en-US" sz="1600" b="1" dirty="0" smtClean="0"/>
              <a:t>조각인 경우</a:t>
            </a:r>
            <a:endParaRPr lang="ko-KR" altLang="en-US" sz="16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1" t="23426" r="53234" b="30930"/>
          <a:stretch/>
        </p:blipFill>
        <p:spPr>
          <a:xfrm>
            <a:off x="3996072" y="584221"/>
            <a:ext cx="2952328" cy="295233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833" y="802351"/>
            <a:ext cx="2952750" cy="219075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936393" y="2324511"/>
            <a:ext cx="619519" cy="180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5" idx="3"/>
            <a:endCxn id="24" idx="1"/>
          </p:cNvCxnSpPr>
          <p:nvPr/>
        </p:nvCxnSpPr>
        <p:spPr>
          <a:xfrm>
            <a:off x="3256583" y="1897726"/>
            <a:ext cx="739489" cy="16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902" y="2984471"/>
            <a:ext cx="3772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Profile (X) -&gt;</a:t>
            </a:r>
            <a:r>
              <a:rPr lang="ko-KR" altLang="en-US" sz="1400" dirty="0" smtClean="0">
                <a:solidFill>
                  <a:srgbClr val="FF0000"/>
                </a:solidFill>
              </a:rPr>
              <a:t>스캔할 때 스캔 영역이 지정되는 크기에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따라 변화가 커짐을 확인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8588" y="908720"/>
            <a:ext cx="1475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전체 영역 및 </a:t>
            </a:r>
            <a:r>
              <a:rPr lang="en-US" altLang="ko-KR" dirty="0" smtClean="0"/>
              <a:t>white space</a:t>
            </a:r>
            <a:r>
              <a:rPr lang="ko-KR" altLang="en-US" dirty="0" smtClean="0"/>
              <a:t>에 영향 가능 확인 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8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619064" y="583432"/>
            <a:ext cx="5750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637" y="90590"/>
            <a:ext cx="596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Profile issue </a:t>
            </a:r>
            <a:r>
              <a:rPr lang="ko-KR" altLang="en-US" sz="2000" b="1" dirty="0" smtClean="0"/>
              <a:t>확인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씨젠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956298"/>
            <a:ext cx="1666875" cy="2476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861048"/>
            <a:ext cx="1676400" cy="257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1353" y="349171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20210217 </a:t>
            </a:r>
            <a:r>
              <a:rPr lang="ko-KR" altLang="en-US" dirty="0" err="1" smtClean="0"/>
              <a:t>검체중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r>
              <a:rPr lang="ko-KR" altLang="en-US" dirty="0" smtClean="0"/>
              <a:t>건씩 조사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023361" y="5145946"/>
            <a:ext cx="1632751" cy="299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3"/>
            <a:endCxn id="20" idx="0"/>
          </p:cNvCxnSpPr>
          <p:nvPr/>
        </p:nvCxnSpPr>
        <p:spPr>
          <a:xfrm>
            <a:off x="3656112" y="5295585"/>
            <a:ext cx="303820" cy="117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95736" y="6469586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조직의 조각이 </a:t>
            </a:r>
            <a:r>
              <a:rPr lang="en-US" altLang="ko-KR" sz="1600" b="1" dirty="0" smtClean="0"/>
              <a:t>2</a:t>
            </a:r>
            <a:r>
              <a:rPr lang="ko-KR" altLang="en-US" sz="1600" b="1" dirty="0" smtClean="0"/>
              <a:t>조각인 경우</a:t>
            </a:r>
            <a:endParaRPr lang="ko-KR" altLang="en-US" sz="1600" b="1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33" y="802351"/>
            <a:ext cx="2952750" cy="219075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936393" y="2324511"/>
            <a:ext cx="619519" cy="180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9902" y="2984471"/>
            <a:ext cx="3772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Profile (X) -&gt;</a:t>
            </a:r>
            <a:r>
              <a:rPr lang="ko-KR" altLang="en-US" sz="1400" dirty="0" smtClean="0">
                <a:solidFill>
                  <a:srgbClr val="FF0000"/>
                </a:solidFill>
              </a:rPr>
              <a:t>스캔할 때 스캔 영역이 지정되는 크기에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따라 변화가 커짐을 확인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451" y="3212976"/>
            <a:ext cx="3921638" cy="300563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943030" y="4815911"/>
            <a:ext cx="407460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9" idx="3"/>
          </p:cNvCxnSpPr>
          <p:nvPr/>
        </p:nvCxnSpPr>
        <p:spPr>
          <a:xfrm flipV="1">
            <a:off x="3656112" y="4437112"/>
            <a:ext cx="1388339" cy="85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04042" y="2139243"/>
            <a:ext cx="4744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Profile</a:t>
            </a:r>
            <a:r>
              <a:rPr lang="ko-KR" altLang="en-US" b="1" dirty="0" smtClean="0"/>
              <a:t>이 동일하면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동일한 </a:t>
            </a:r>
            <a:r>
              <a:rPr lang="en-US" altLang="ko-KR" b="1" dirty="0" err="1" smtClean="0"/>
              <a:t>config</a:t>
            </a:r>
            <a:r>
              <a:rPr lang="ko-KR" altLang="en-US" b="1" dirty="0" smtClean="0"/>
              <a:t>를 가지는 데이터를 생성할 수 있음을 확인함 </a:t>
            </a:r>
            <a:r>
              <a:rPr lang="en-US" altLang="ko-KR" b="1" dirty="0" smtClean="0"/>
              <a:t>=&gt; </a:t>
            </a:r>
            <a:r>
              <a:rPr lang="ko-KR" altLang="en-US" b="1" dirty="0" err="1" smtClean="0"/>
              <a:t>줌레벨</a:t>
            </a:r>
            <a:r>
              <a:rPr lang="ko-KR" altLang="en-US" b="1" dirty="0" smtClean="0"/>
              <a:t> 차이는 설정을 잡아 주셨음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36709" y="802351"/>
            <a:ext cx="361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과거 대장 조직 흔들리는 이유 등 다 설명이 되는듯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0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2637" y="90590"/>
            <a:ext cx="596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프로필 정보 정리</a:t>
            </a:r>
            <a:endParaRPr lang="en-US" altLang="ko-KR" sz="2000" b="1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19064" y="583432"/>
            <a:ext cx="5750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90610"/>
              </p:ext>
            </p:extLst>
          </p:nvPr>
        </p:nvGraphicFramePr>
        <p:xfrm>
          <a:off x="827584" y="1268760"/>
          <a:ext cx="748883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24360221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3386040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470979848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57590190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113794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Profile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8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위장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default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대부분 </a:t>
                      </a:r>
                      <a:r>
                        <a:rPr lang="en-US" altLang="ko-KR" sz="1400" dirty="0" smtClean="0"/>
                        <a:t>- 2019 06 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1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위장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default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대부분 </a:t>
                      </a:r>
                      <a:r>
                        <a:rPr lang="en-US" altLang="ko-KR" sz="1400" dirty="0" smtClean="0"/>
                        <a:t>- 2019 </a:t>
                      </a:r>
                      <a:r>
                        <a:rPr lang="ko-KR" altLang="en-US" sz="1400" dirty="0" smtClean="0"/>
                        <a:t>년 촬영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위장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default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대부분 </a:t>
                      </a:r>
                      <a:r>
                        <a:rPr lang="en-US" altLang="ko-KR" sz="1400" dirty="0" smtClean="0"/>
                        <a:t>- 2018</a:t>
                      </a:r>
                      <a:r>
                        <a:rPr lang="ko-KR" altLang="en-US" sz="1400" dirty="0" smtClean="0"/>
                        <a:t>년 촬영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6282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21757" y="833090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E:\KAIST03_Data\data\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09555"/>
              </p:ext>
            </p:extLst>
          </p:nvPr>
        </p:nvGraphicFramePr>
        <p:xfrm>
          <a:off x="827584" y="2973920"/>
          <a:ext cx="7488830" cy="3571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9326669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59144976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550966154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668016323"/>
                    </a:ext>
                  </a:extLst>
                </a:gridCol>
                <a:gridCol w="1440158">
                  <a:extLst>
                    <a:ext uri="{9D8B030D-6E8A-4147-A177-3AD203B41FA5}">
                      <a16:colId xmlns:a16="http://schemas.microsoft.com/office/drawing/2014/main" val="3729661836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대장 </a:t>
                      </a:r>
                      <a:r>
                        <a:rPr lang="en-US" altLang="ko-KR" sz="1200" dirty="0" smtClean="0"/>
                        <a:t>excluding 2020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default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1264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*default 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*20200221(SH)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M: default 2018</a:t>
                      </a:r>
                      <a:r>
                        <a:rPr lang="ko-KR" altLang="en-US" sz="1200" dirty="0" smtClean="0"/>
                        <a:t>촬영 </a:t>
                      </a:r>
                      <a:r>
                        <a:rPr lang="en-US" altLang="ko-KR" sz="1200" dirty="0" smtClean="0"/>
                        <a:t>+20200221(SH) [quality factor90]_</a:t>
                      </a:r>
                      <a:r>
                        <a:rPr lang="ko-KR" altLang="en-US" sz="1200" dirty="0" smtClean="0"/>
                        <a:t>대략 </a:t>
                      </a:r>
                      <a:r>
                        <a:rPr lang="en-US" altLang="ko-KR" sz="1200" dirty="0" smtClean="0"/>
                        <a:t>2020.03.13(</a:t>
                      </a:r>
                      <a:r>
                        <a:rPr lang="ko-KR" altLang="en-US" sz="1200" dirty="0" smtClean="0"/>
                        <a:t>촬영 </a:t>
                      </a:r>
                      <a:r>
                        <a:rPr lang="en-US" altLang="ko-KR" sz="1200" dirty="0" smtClean="0"/>
                        <a:t>2020</a:t>
                      </a:r>
                      <a:r>
                        <a:rPr lang="ko-KR" altLang="en-US" sz="1200" dirty="0" smtClean="0"/>
                        <a:t>에 함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err="1" smtClean="0"/>
                        <a:t>파일이름은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2019)+default 2019</a:t>
                      </a:r>
                      <a:r>
                        <a:rPr lang="ko-KR" altLang="en-US" sz="1200" dirty="0" smtClean="0"/>
                        <a:t>촬영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812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*20200221(SH)-1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*default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 : 2020.6</a:t>
                      </a:r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20200221(SH)-1 + default [</a:t>
                      </a:r>
                      <a:r>
                        <a:rPr lang="ko-KR" altLang="en-US" sz="1200" dirty="0" err="1" smtClean="0"/>
                        <a:t>동일한달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2020.06</a:t>
                      </a:r>
                      <a:r>
                        <a:rPr lang="ko-KR" altLang="en-US" sz="1200" dirty="0" smtClean="0"/>
                        <a:t>에 촬영했는데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프로필이 다른 경우가 있음</a:t>
                      </a:r>
                      <a:r>
                        <a:rPr lang="en-US" altLang="ko-KR" sz="1200" dirty="0" smtClean="0"/>
                        <a:t>] :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 </a:t>
                      </a:r>
                      <a:r>
                        <a:rPr lang="ko-KR" altLang="en-US" sz="1200" dirty="0" smtClean="0"/>
                        <a:t>그룹의 경우 </a:t>
                      </a:r>
                      <a:r>
                        <a:rPr lang="en-US" altLang="ko-KR" sz="1200" dirty="0" smtClean="0"/>
                        <a:t>qf90</a:t>
                      </a:r>
                      <a:r>
                        <a:rPr lang="ko-KR" altLang="en-US" sz="1200" dirty="0" smtClean="0"/>
                        <a:t>만 </a:t>
                      </a:r>
                      <a:r>
                        <a:rPr lang="en-US" altLang="ko-KR" sz="1200" dirty="0" smtClean="0"/>
                        <a:t>slide </a:t>
                      </a:r>
                      <a:r>
                        <a:rPr lang="en-US" altLang="ko-KR" sz="1200" dirty="0" err="1" smtClean="0"/>
                        <a:t>demention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일치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6/18</a:t>
                      </a:r>
                      <a:r>
                        <a:rPr lang="ko-KR" altLang="en-US" sz="1200" dirty="0" smtClean="0"/>
                        <a:t>일 촬영 </a:t>
                      </a:r>
                      <a:r>
                        <a:rPr lang="en-US" altLang="ko-KR" sz="1200" dirty="0" smtClean="0"/>
                        <a:t>-&gt; 20200221(SH)-1 // 6/22</a:t>
                      </a:r>
                      <a:r>
                        <a:rPr lang="ko-KR" altLang="en-US" sz="1200" dirty="0" smtClean="0"/>
                        <a:t>일 촬영 </a:t>
                      </a:r>
                      <a:r>
                        <a:rPr lang="en-US" altLang="ko-KR" sz="1200" dirty="0" smtClean="0"/>
                        <a:t>-&gt; default(</a:t>
                      </a:r>
                      <a:r>
                        <a:rPr lang="ko-KR" altLang="en-US" sz="1200" dirty="0" smtClean="0"/>
                        <a:t>예시</a:t>
                      </a:r>
                      <a:r>
                        <a:rPr lang="en-US" altLang="ko-KR" sz="1200" dirty="0" smtClean="0"/>
                        <a:t>,2017s0019337010101)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0208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48133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699792" y="3573016"/>
            <a:ext cx="1368153" cy="289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56176" y="6545160"/>
            <a:ext cx="2858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20200221(SH</a:t>
            </a:r>
            <a:r>
              <a:rPr lang="en-US" altLang="ko-KR" dirty="0" smtClean="0"/>
              <a:t>)-80</a:t>
            </a:r>
            <a:r>
              <a:rPr lang="ko-KR" altLang="en-US" dirty="0" smtClean="0"/>
              <a:t>은 어디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4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2637" y="90590"/>
            <a:ext cx="596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프로필 정보 정리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테스트 프로필</a:t>
            </a:r>
            <a:endParaRPr lang="en-US" altLang="ko-KR" sz="2000" b="1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19064" y="583432"/>
            <a:ext cx="5750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729579"/>
              </p:ext>
            </p:extLst>
          </p:nvPr>
        </p:nvGraphicFramePr>
        <p:xfrm>
          <a:off x="827584" y="1268760"/>
          <a:ext cx="7488831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24360221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3386040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470979848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57590190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113794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Profile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8797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E:\</a:t>
                      </a:r>
                      <a:r>
                        <a:rPr lang="en-US" altLang="ko-KR" sz="1400" dirty="0" err="1" smtClean="0"/>
                        <a:t>test_stomach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*2020221(SH)-1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167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*</a:t>
                      </a:r>
                      <a:r>
                        <a:rPr lang="en-US" altLang="ko-KR" sz="1400" dirty="0" err="1" smtClean="0"/>
                        <a:t>seegene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qf</a:t>
                      </a:r>
                      <a:r>
                        <a:rPr lang="en-US" altLang="ko-KR" sz="1400" dirty="0" smtClean="0"/>
                        <a:t>: 60 (</a:t>
                      </a:r>
                      <a:r>
                        <a:rPr lang="ko-KR" altLang="en-US" sz="1400" dirty="0" smtClean="0"/>
                        <a:t>예시 </a:t>
                      </a:r>
                      <a:r>
                        <a:rPr lang="en-US" altLang="ko-KR" sz="1400" dirty="0" smtClean="0"/>
                        <a:t>2018S017531201)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20180928 </a:t>
                      </a:r>
                      <a:r>
                        <a:rPr lang="ko-KR" altLang="en-US" sz="1400" dirty="0" smtClean="0"/>
                        <a:t>촬영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0069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*default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62821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*20200221(SH)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qf:90 (</a:t>
                      </a:r>
                      <a:r>
                        <a:rPr lang="ko-KR" altLang="en-US" sz="1400" dirty="0" err="1" smtClean="0"/>
                        <a:t>에시</a:t>
                      </a:r>
                      <a:r>
                        <a:rPr lang="en-US" altLang="ko-KR" sz="1400" dirty="0" smtClean="0"/>
                        <a:t>: 2020s00728390101012)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58165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21757" y="833090"/>
            <a:ext cx="2575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E</a:t>
            </a:r>
            <a:r>
              <a:rPr lang="ko-KR" altLang="en-US" dirty="0" smtClean="0"/>
              <a:t>:\</a:t>
            </a:r>
            <a:r>
              <a:rPr lang="en-US" altLang="ko-KR" dirty="0" err="1" smtClean="0"/>
              <a:t>test_stomach</a:t>
            </a:r>
            <a:r>
              <a:rPr lang="en-US" altLang="ko-KR" dirty="0" smtClean="0"/>
              <a:t>  (615)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79500"/>
              </p:ext>
            </p:extLst>
          </p:nvPr>
        </p:nvGraphicFramePr>
        <p:xfrm>
          <a:off x="803287" y="3717032"/>
          <a:ext cx="75131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441">
                  <a:extLst>
                    <a:ext uri="{9D8B030D-6E8A-4147-A177-3AD203B41FA5}">
                      <a16:colId xmlns:a16="http://schemas.microsoft.com/office/drawing/2014/main" val="1433860408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470979848"/>
                    </a:ext>
                  </a:extLst>
                </a:gridCol>
                <a:gridCol w="2377300">
                  <a:extLst>
                    <a:ext uri="{9D8B030D-6E8A-4147-A177-3AD203B41FA5}">
                      <a16:colId xmlns:a16="http://schemas.microsoft.com/office/drawing/2014/main" val="157590190"/>
                    </a:ext>
                  </a:extLst>
                </a:gridCol>
                <a:gridCol w="1727155">
                  <a:extLst>
                    <a:ext uri="{9D8B030D-6E8A-4147-A177-3AD203B41FA5}">
                      <a16:colId xmlns:a16="http://schemas.microsoft.com/office/drawing/2014/main" val="113794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folder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Profile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8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20201215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*20200221(SH)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qf</a:t>
                      </a:r>
                      <a:r>
                        <a:rPr lang="en-US" altLang="ko-KR" sz="1400" dirty="0" smtClean="0"/>
                        <a:t>: 90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1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20210202: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*2021(SG)-80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qf</a:t>
                      </a:r>
                      <a:r>
                        <a:rPr lang="en-US" altLang="ko-KR" sz="1400" dirty="0" smtClean="0"/>
                        <a:t>: 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0069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229" y="3347700"/>
            <a:ext cx="235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E</a:t>
            </a:r>
            <a:r>
              <a:rPr lang="ko-KR" altLang="en-US" dirty="0" smtClean="0"/>
              <a:t>:\</a:t>
            </a:r>
            <a:r>
              <a:rPr lang="en-US" altLang="ko-KR" dirty="0" err="1" smtClean="0"/>
              <a:t>workimages</a:t>
            </a:r>
            <a:r>
              <a:rPr lang="en-US" altLang="ko-KR" dirty="0" smtClean="0"/>
              <a:t>-files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2109608" y="4104807"/>
            <a:ext cx="2102351" cy="332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02877" y="2696275"/>
            <a:ext cx="2102351" cy="332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80959" y="2017330"/>
            <a:ext cx="2102351" cy="332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1757" y="5136421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*Default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slide dimension</a:t>
            </a:r>
            <a:r>
              <a:rPr lang="ko-KR" altLang="en-US" dirty="0" smtClean="0"/>
              <a:t>이 다양함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정리 가능</a:t>
            </a:r>
            <a:endParaRPr lang="en-US" altLang="ko-KR" dirty="0" smtClean="0"/>
          </a:p>
          <a:p>
            <a:r>
              <a:rPr lang="en-US" altLang="ko-KR" dirty="0" smtClean="0"/>
              <a:t>*slide </a:t>
            </a:r>
            <a:r>
              <a:rPr lang="en-US" altLang="ko-KR" dirty="0" err="1" smtClean="0"/>
              <a:t>profil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openslide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정보에서 확인이 어려움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6089621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Seegene</a:t>
            </a:r>
            <a:r>
              <a:rPr lang="en-US" altLang="ko-KR" dirty="0" smtClean="0"/>
              <a:t>, 20200221(SH), 2021(SG)-80</a:t>
            </a:r>
            <a:r>
              <a:rPr lang="ko-KR" altLang="en-US" dirty="0" smtClean="0"/>
              <a:t>의 세가지 프로필 </a:t>
            </a:r>
            <a:r>
              <a:rPr lang="ko-KR" altLang="en-US" dirty="0" err="1" smtClean="0"/>
              <a:t>변경값</a:t>
            </a:r>
            <a:r>
              <a:rPr lang="ko-KR" altLang="en-US" dirty="0" smtClean="0"/>
              <a:t> 확인이 필요함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방문시</a:t>
            </a:r>
            <a:r>
              <a:rPr lang="ko-KR" altLang="en-US" dirty="0" smtClean="0"/>
              <a:t> 자세한 확인 </a:t>
            </a:r>
            <a:r>
              <a:rPr lang="ko-KR" altLang="en-US" dirty="0" err="1" smtClean="0"/>
              <a:t>실행예정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9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38941</TotalTime>
  <Words>1503</Words>
  <Application>Microsoft Office PowerPoint</Application>
  <PresentationFormat>화면 슬라이드 쇼(4:3)</PresentationFormat>
  <Paragraphs>410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현대하모니 M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mujinkm</dc:creator>
  <cp:lastModifiedBy>mujinkim</cp:lastModifiedBy>
  <cp:revision>1402</cp:revision>
  <cp:lastPrinted>2018-09-28T03:30:37Z</cp:lastPrinted>
  <dcterms:created xsi:type="dcterms:W3CDTF">2017-07-27T02:37:27Z</dcterms:created>
  <dcterms:modified xsi:type="dcterms:W3CDTF">2021-03-10T09:35:47Z</dcterms:modified>
</cp:coreProperties>
</file>