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9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E498-210D-4626-A0DF-5B38433420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E4F6-3F31-4CFD-8AF9-2855570F8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0736" TargetMode="External"/><Relationship Id="rId2" Type="http://schemas.openxmlformats.org/officeDocument/2006/relationships/hyperlink" Target="https://arxiv.org/abs/1704.0486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After-Testing Feedback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NoiseFiltering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MobileNets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25" y="1690688"/>
            <a:ext cx="7817949" cy="4063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3782" y="5636029"/>
            <a:ext cx="996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Ball chart reporting the Top-1 and Top-5 accuracy vs. computational complexity. Top-1 and Top-5 accuracy using only the center crop versus floating-point operations (FLOPs) required for a single forward pass are reported. The size of each ball corresponds to the model complexity. (a) Top-1; (b) Top-5.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443942" y="2761854"/>
            <a:ext cx="1033550" cy="95697"/>
            <a:chOff x="2443942" y="2761854"/>
            <a:chExt cx="1033550" cy="95697"/>
          </a:xfrm>
        </p:grpSpPr>
        <p:sp>
          <p:nvSpPr>
            <p:cNvPr id="11" name="직사각형 10"/>
            <p:cNvSpPr/>
            <p:nvPr/>
          </p:nvSpPr>
          <p:spPr>
            <a:xfrm>
              <a:off x="3086794" y="2761854"/>
              <a:ext cx="390698" cy="956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/>
            <p:cNvCxnSpPr>
              <a:endCxn id="11" idx="1"/>
            </p:cNvCxnSpPr>
            <p:nvPr/>
          </p:nvCxnSpPr>
          <p:spPr>
            <a:xfrm>
              <a:off x="2443942" y="2809702"/>
              <a:ext cx="642852" cy="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444136" y="2680754"/>
            <a:ext cx="1012381" cy="95697"/>
            <a:chOff x="6444136" y="2680754"/>
            <a:chExt cx="1012381" cy="95697"/>
          </a:xfrm>
        </p:grpSpPr>
        <p:sp>
          <p:nvSpPr>
            <p:cNvPr id="10" name="직사각형 9"/>
            <p:cNvSpPr/>
            <p:nvPr/>
          </p:nvSpPr>
          <p:spPr>
            <a:xfrm>
              <a:off x="7065819" y="2680754"/>
              <a:ext cx="390698" cy="956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직선 연결선 14"/>
            <p:cNvCxnSpPr>
              <a:endCxn id="10" idx="1"/>
            </p:cNvCxnSpPr>
            <p:nvPr/>
          </p:nvCxnSpPr>
          <p:spPr>
            <a:xfrm>
              <a:off x="6444136" y="2728602"/>
              <a:ext cx="621683" cy="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2443942" y="3339162"/>
            <a:ext cx="642853" cy="77369"/>
            <a:chOff x="2443942" y="3339162"/>
            <a:chExt cx="642853" cy="77369"/>
          </a:xfrm>
        </p:grpSpPr>
        <p:sp>
          <p:nvSpPr>
            <p:cNvPr id="9" name="직사각형 8"/>
            <p:cNvSpPr/>
            <p:nvPr/>
          </p:nvSpPr>
          <p:spPr>
            <a:xfrm>
              <a:off x="2596733" y="3339162"/>
              <a:ext cx="490062" cy="7736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연결선 19"/>
            <p:cNvCxnSpPr>
              <a:stCxn id="9" idx="1"/>
            </p:cNvCxnSpPr>
            <p:nvPr/>
          </p:nvCxnSpPr>
          <p:spPr>
            <a:xfrm flipH="1" flipV="1">
              <a:off x="2443942" y="3377846"/>
              <a:ext cx="152791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444136" y="3352907"/>
            <a:ext cx="629996" cy="77369"/>
            <a:chOff x="6444136" y="3352907"/>
            <a:chExt cx="629996" cy="77369"/>
          </a:xfrm>
        </p:grpSpPr>
        <p:sp>
          <p:nvSpPr>
            <p:cNvPr id="18" name="직사각형 17"/>
            <p:cNvSpPr/>
            <p:nvPr/>
          </p:nvSpPr>
          <p:spPr>
            <a:xfrm>
              <a:off x="6584070" y="3352907"/>
              <a:ext cx="490062" cy="7736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직선 연결선 21"/>
            <p:cNvCxnSpPr>
              <a:stCxn id="18" idx="1"/>
            </p:cNvCxnSpPr>
            <p:nvPr/>
          </p:nvCxnSpPr>
          <p:spPr>
            <a:xfrm flipH="1" flipV="1">
              <a:off x="6444136" y="3391591"/>
              <a:ext cx="139934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444136" y="3727832"/>
            <a:ext cx="657969" cy="77369"/>
            <a:chOff x="6444136" y="3727832"/>
            <a:chExt cx="657969" cy="77369"/>
          </a:xfrm>
        </p:grpSpPr>
        <p:sp>
          <p:nvSpPr>
            <p:cNvPr id="27" name="직사각형 26"/>
            <p:cNvSpPr/>
            <p:nvPr/>
          </p:nvSpPr>
          <p:spPr>
            <a:xfrm>
              <a:off x="6612043" y="3727832"/>
              <a:ext cx="490062" cy="7736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직선 연결선 27"/>
            <p:cNvCxnSpPr>
              <a:stCxn id="27" idx="1"/>
            </p:cNvCxnSpPr>
            <p:nvPr/>
          </p:nvCxnSpPr>
          <p:spPr>
            <a:xfrm flipH="1">
              <a:off x="6444136" y="3766517"/>
              <a:ext cx="16790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443942" y="3652479"/>
            <a:ext cx="673910" cy="77369"/>
            <a:chOff x="2443942" y="3652479"/>
            <a:chExt cx="673910" cy="77369"/>
          </a:xfrm>
        </p:grpSpPr>
        <p:sp>
          <p:nvSpPr>
            <p:cNvPr id="30" name="직사각형 29"/>
            <p:cNvSpPr/>
            <p:nvPr/>
          </p:nvSpPr>
          <p:spPr>
            <a:xfrm>
              <a:off x="2627790" y="3652479"/>
              <a:ext cx="490062" cy="7736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직선 연결선 30"/>
            <p:cNvCxnSpPr>
              <a:stCxn id="30" idx="1"/>
            </p:cNvCxnSpPr>
            <p:nvPr/>
          </p:nvCxnSpPr>
          <p:spPr>
            <a:xfrm flipH="1">
              <a:off x="2443942" y="3691164"/>
              <a:ext cx="183848" cy="227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71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file-lost and runtime issue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MobileNets</a:t>
            </a:r>
            <a:r>
              <a:rPr lang="en-US" dirty="0" smtClean="0"/>
              <a:t> and compare its performance with resnet50</a:t>
            </a:r>
          </a:p>
          <a:p>
            <a:r>
              <a:rPr lang="en-US" dirty="0" smtClean="0"/>
              <a:t>Update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CC"/>
                </a:solidFill>
              </a:rPr>
              <a:t>🌸 </a:t>
            </a:r>
            <a:r>
              <a:rPr lang="en-US" dirty="0" smtClean="0"/>
              <a:t>JJ </a:t>
            </a:r>
            <a:r>
              <a:rPr lang="en-US" dirty="0" smtClean="0">
                <a:solidFill>
                  <a:srgbClr val="FF99CC"/>
                </a:solidFill>
              </a:rPr>
              <a:t>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3" y="1457931"/>
            <a:ext cx="4191307" cy="2357610"/>
          </a:xfrm>
        </p:spPr>
      </p:pic>
      <p:sp>
        <p:nvSpPr>
          <p:cNvPr id="5" name="TextBox 4"/>
          <p:cNvSpPr txBox="1"/>
          <p:nvPr/>
        </p:nvSpPr>
        <p:spPr>
          <a:xfrm>
            <a:off x="4646815" y="1341553"/>
            <a:ext cx="7190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testing the filtering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 result: 1095 images =&gt; 100 photos were stored (removed 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used: 2 minutes 30 seconds (</a:t>
            </a:r>
            <a:r>
              <a:rPr lang="en-US" dirty="0" err="1" smtClean="0"/>
              <a:t>approximatedly</a:t>
            </a:r>
            <a:r>
              <a:rPr lang="en-US" dirty="0" smtClean="0"/>
              <a:t> </a:t>
            </a:r>
            <a:r>
              <a:rPr lang="en-US" dirty="0" smtClean="0"/>
              <a:t>7 images per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*large number of low-scale images removed</a:t>
            </a:r>
          </a:p>
          <a:p>
            <a:endParaRPr lang="en-US" dirty="0" smtClean="0"/>
          </a:p>
          <a:p>
            <a:r>
              <a:rPr lang="en-US" dirty="0" smtClean="0"/>
              <a:t>After update the microscope, image quality changes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high scale black surround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Brightness of image: brighter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image are clearly visible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*image quality was improved; it might effect the model</a:t>
            </a:r>
          </a:p>
          <a:p>
            <a:endParaRPr lang="en-US" dirty="0" smtClean="0"/>
          </a:p>
          <a:p>
            <a:r>
              <a:rPr lang="en-US" dirty="0" smtClean="0"/>
              <a:t>Need of watching folder update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Now: only ONE folder can be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Need: Watcher should be able to observe subfolders in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34420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watching folder update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Need: Watcher should be able to observe subfolders in multiple levels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0" y="2938462"/>
            <a:ext cx="4260562" cy="2807633"/>
          </a:xfrm>
          <a:prstGeom prst="rect">
            <a:avLst/>
          </a:prstGeom>
        </p:spPr>
      </p:pic>
      <p:pic>
        <p:nvPicPr>
          <p:cNvPr id="1026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01" y="3063603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73" y="3955794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757" y="3955794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73" y="4882660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677" y="4882660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837" y="4882660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꺾인 연결선 15"/>
          <p:cNvCxnSpPr>
            <a:stCxn id="1026" idx="2"/>
            <a:endCxn id="8" idx="0"/>
          </p:cNvCxnSpPr>
          <p:nvPr/>
        </p:nvCxnSpPr>
        <p:spPr>
          <a:xfrm rot="5400000">
            <a:off x="7745222" y="3272674"/>
            <a:ext cx="311111" cy="10551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26" idx="2"/>
            <a:endCxn id="9" idx="0"/>
          </p:cNvCxnSpPr>
          <p:nvPr/>
        </p:nvCxnSpPr>
        <p:spPr>
          <a:xfrm rot="16200000" flipH="1">
            <a:off x="8837264" y="3235760"/>
            <a:ext cx="311111" cy="11289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</p:cNvCxnSpPr>
          <p:nvPr/>
        </p:nvCxnSpPr>
        <p:spPr>
          <a:xfrm>
            <a:off x="7373213" y="4536874"/>
            <a:ext cx="0" cy="47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9" idx="2"/>
            <a:endCxn id="11" idx="0"/>
          </p:cNvCxnSpPr>
          <p:nvPr/>
        </p:nvCxnSpPr>
        <p:spPr>
          <a:xfrm rot="5400000">
            <a:off x="9093864" y="4419227"/>
            <a:ext cx="345786" cy="581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2"/>
            <a:endCxn id="12" idx="0"/>
          </p:cNvCxnSpPr>
          <p:nvPr/>
        </p:nvCxnSpPr>
        <p:spPr>
          <a:xfrm rot="16200000" flipH="1">
            <a:off x="9674944" y="4419227"/>
            <a:ext cx="345786" cy="581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28341" y="3266902"/>
            <a:ext cx="141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</a:t>
            </a:r>
            <a:r>
              <a:rPr lang="en-US" sz="1200" dirty="0" err="1" smtClean="0"/>
              <a:t>bservation_folder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371689" y="4163079"/>
            <a:ext cx="53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est1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514210" y="4163080"/>
            <a:ext cx="53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est2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61261" y="5084454"/>
            <a:ext cx="66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sub1-1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947893" y="5084454"/>
            <a:ext cx="66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sub2-1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98656" y="5084453"/>
            <a:ext cx="66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sub2-2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80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watching folder update (2)</a:t>
            </a:r>
            <a:endParaRPr lang="en-US" dirty="0"/>
          </a:p>
        </p:txBody>
      </p:sp>
      <p:pic>
        <p:nvPicPr>
          <p:cNvPr id="8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27" y="1449798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99" y="2341989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55" y="2341989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99" y="3268855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75" y="3268855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older icon - Icons8 Flat Color Icons - 3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35" y="3268855"/>
            <a:ext cx="581080" cy="58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꺾인 연결선 13"/>
          <p:cNvCxnSpPr>
            <a:stCxn id="8" idx="2"/>
            <a:endCxn id="9" idx="0"/>
          </p:cNvCxnSpPr>
          <p:nvPr/>
        </p:nvCxnSpPr>
        <p:spPr>
          <a:xfrm rot="5400000">
            <a:off x="2522848" y="1658869"/>
            <a:ext cx="311111" cy="10551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1" idx="0"/>
          </p:cNvCxnSpPr>
          <p:nvPr/>
        </p:nvCxnSpPr>
        <p:spPr>
          <a:xfrm>
            <a:off x="2150839" y="2923069"/>
            <a:ext cx="0" cy="34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2"/>
            <a:endCxn id="12" idx="0"/>
          </p:cNvCxnSpPr>
          <p:nvPr/>
        </p:nvCxnSpPr>
        <p:spPr>
          <a:xfrm rot="5400000">
            <a:off x="5240162" y="2805422"/>
            <a:ext cx="345786" cy="581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" idx="2"/>
            <a:endCxn id="13" idx="0"/>
          </p:cNvCxnSpPr>
          <p:nvPr/>
        </p:nvCxnSpPr>
        <p:spPr>
          <a:xfrm rot="16200000" flipH="1">
            <a:off x="5821242" y="2805422"/>
            <a:ext cx="345786" cy="581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5967" y="1653097"/>
            <a:ext cx="141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</a:t>
            </a:r>
            <a:r>
              <a:rPr lang="en-US" sz="1200" dirty="0" err="1" smtClean="0"/>
              <a:t>bservation_folder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9315" y="2549274"/>
            <a:ext cx="53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est1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60508" y="2549275"/>
            <a:ext cx="53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est2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38887" y="3470649"/>
            <a:ext cx="66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sub1-1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94191" y="3470649"/>
            <a:ext cx="66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sub2-1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4954" y="3470648"/>
            <a:ext cx="66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sub2-2</a:t>
            </a:r>
            <a:endParaRPr lang="en-US" sz="12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5" y="3903226"/>
            <a:ext cx="4476750" cy="26384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279" y="2174048"/>
            <a:ext cx="4533900" cy="40957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799409" y="1445811"/>
            <a:ext cx="1826054" cy="581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8456" y="3903226"/>
            <a:ext cx="3017511" cy="174883"/>
            <a:chOff x="188456" y="3903226"/>
            <a:chExt cx="3017511" cy="174883"/>
          </a:xfrm>
        </p:grpSpPr>
        <p:sp>
          <p:nvSpPr>
            <p:cNvPr id="28" name="직사각형 27"/>
            <p:cNvSpPr/>
            <p:nvPr/>
          </p:nvSpPr>
          <p:spPr>
            <a:xfrm>
              <a:off x="199504" y="3903226"/>
              <a:ext cx="3006463" cy="174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8456" y="3910055"/>
              <a:ext cx="88900" cy="168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696850" y="2352023"/>
            <a:ext cx="991981" cy="581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74565" y="4242858"/>
            <a:ext cx="4089865" cy="1167756"/>
            <a:chOff x="174565" y="4242858"/>
            <a:chExt cx="4089865" cy="1167756"/>
          </a:xfrm>
        </p:grpSpPr>
        <p:sp>
          <p:nvSpPr>
            <p:cNvPr id="32" name="직사각형 31"/>
            <p:cNvSpPr/>
            <p:nvPr/>
          </p:nvSpPr>
          <p:spPr>
            <a:xfrm>
              <a:off x="185945" y="4243416"/>
              <a:ext cx="4078485" cy="11577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74565" y="4242858"/>
              <a:ext cx="102459" cy="11677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꺾인 연결선 36"/>
          <p:cNvCxnSpPr>
            <a:stCxn id="8" idx="2"/>
            <a:endCxn id="10" idx="0"/>
          </p:cNvCxnSpPr>
          <p:nvPr/>
        </p:nvCxnSpPr>
        <p:spPr>
          <a:xfrm rot="16200000" flipH="1">
            <a:off x="4299226" y="937619"/>
            <a:ext cx="311111" cy="2497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696850" y="3268297"/>
            <a:ext cx="991981" cy="571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74565" y="5410614"/>
            <a:ext cx="4560030" cy="1137866"/>
            <a:chOff x="174565" y="5410614"/>
            <a:chExt cx="4560030" cy="1137866"/>
          </a:xfrm>
        </p:grpSpPr>
        <p:sp>
          <p:nvSpPr>
            <p:cNvPr id="40" name="직사각형 39"/>
            <p:cNvSpPr/>
            <p:nvPr/>
          </p:nvSpPr>
          <p:spPr>
            <a:xfrm>
              <a:off x="174565" y="5410614"/>
              <a:ext cx="4560030" cy="113786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7632" y="5410614"/>
              <a:ext cx="88671" cy="11378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207604" y="2352023"/>
            <a:ext cx="991981" cy="581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7076762" y="2174048"/>
            <a:ext cx="4089865" cy="1167756"/>
            <a:chOff x="174565" y="4242858"/>
            <a:chExt cx="4089865" cy="1167756"/>
          </a:xfrm>
        </p:grpSpPr>
        <p:sp>
          <p:nvSpPr>
            <p:cNvPr id="44" name="직사각형 43"/>
            <p:cNvSpPr/>
            <p:nvPr/>
          </p:nvSpPr>
          <p:spPr>
            <a:xfrm>
              <a:off x="185945" y="4243416"/>
              <a:ext cx="4078485" cy="11577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4565" y="4242858"/>
              <a:ext cx="102459" cy="11677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76762" y="5288694"/>
            <a:ext cx="4560030" cy="981104"/>
            <a:chOff x="174565" y="5410614"/>
            <a:chExt cx="4560030" cy="1137866"/>
          </a:xfrm>
        </p:grpSpPr>
        <p:sp>
          <p:nvSpPr>
            <p:cNvPr id="48" name="직사각형 47"/>
            <p:cNvSpPr/>
            <p:nvPr/>
          </p:nvSpPr>
          <p:spPr>
            <a:xfrm>
              <a:off x="174565" y="5410614"/>
              <a:ext cx="4560030" cy="113786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7632" y="5410614"/>
              <a:ext cx="88671" cy="11378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071810" y="3349348"/>
            <a:ext cx="4560030" cy="1929869"/>
            <a:chOff x="174565" y="5410614"/>
            <a:chExt cx="4560030" cy="1137866"/>
          </a:xfrm>
        </p:grpSpPr>
        <p:sp>
          <p:nvSpPr>
            <p:cNvPr id="52" name="직사각형 51"/>
            <p:cNvSpPr/>
            <p:nvPr/>
          </p:nvSpPr>
          <p:spPr>
            <a:xfrm>
              <a:off x="174565" y="5410614"/>
              <a:ext cx="4560030" cy="113786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7632" y="5410614"/>
              <a:ext cx="88671" cy="113786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696924" y="3268297"/>
            <a:ext cx="991981" cy="571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/>
          <p:cNvSpPr/>
          <p:nvPr/>
        </p:nvSpPr>
        <p:spPr>
          <a:xfrm>
            <a:off x="5851786" y="3268297"/>
            <a:ext cx="991981" cy="571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found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Folder name, file name, file path must be in LATIN alphabet.</a:t>
            </a:r>
          </a:p>
          <a:p>
            <a:r>
              <a:rPr lang="en-US" dirty="0" smtClean="0"/>
              <a:t>Operating folders and subfolders one-by-one is FINE; however, operating them as a bundle can cause the file-lost and run-time issues.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578032" y="3685392"/>
            <a:ext cx="3453224" cy="2400137"/>
            <a:chOff x="1569353" y="3677609"/>
            <a:chExt cx="3453224" cy="2400137"/>
          </a:xfrm>
        </p:grpSpPr>
        <p:pic>
          <p:nvPicPr>
            <p:cNvPr id="5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481" y="3677609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353" y="4569800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156" y="4569800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353" y="5496666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076" y="5496666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36" y="5496666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꺾인 연결선 10"/>
            <p:cNvCxnSpPr>
              <a:stCxn id="5" idx="2"/>
              <a:endCxn id="6" idx="0"/>
            </p:cNvCxnSpPr>
            <p:nvPr/>
          </p:nvCxnSpPr>
          <p:spPr>
            <a:xfrm rot="5400000">
              <a:off x="2231902" y="3886680"/>
              <a:ext cx="311111" cy="105512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  <a:endCxn id="8" idx="0"/>
            </p:cNvCxnSpPr>
            <p:nvPr/>
          </p:nvCxnSpPr>
          <p:spPr>
            <a:xfrm>
              <a:off x="1859893" y="5150880"/>
              <a:ext cx="0" cy="345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9" idx="0"/>
            </p:cNvCxnSpPr>
            <p:nvPr/>
          </p:nvCxnSpPr>
          <p:spPr>
            <a:xfrm rot="5400000">
              <a:off x="3357263" y="5033233"/>
              <a:ext cx="345786" cy="58108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7" idx="2"/>
              <a:endCxn id="10" idx="0"/>
            </p:cNvCxnSpPr>
            <p:nvPr/>
          </p:nvCxnSpPr>
          <p:spPr>
            <a:xfrm rot="16200000" flipH="1">
              <a:off x="3938343" y="5033233"/>
              <a:ext cx="345786" cy="58108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15021" y="3880908"/>
              <a:ext cx="1419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o</a:t>
              </a:r>
              <a:r>
                <a:rPr lang="en-US" sz="1200" dirty="0" err="1" smtClean="0"/>
                <a:t>bservation_folder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8369" y="4777085"/>
              <a:ext cx="539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est1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7609" y="4777086"/>
              <a:ext cx="539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est2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7941" y="5698460"/>
              <a:ext cx="660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sub1-1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1292" y="5698460"/>
              <a:ext cx="660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sub2-1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2055" y="5698459"/>
              <a:ext cx="660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sub2-2</a:t>
              </a:r>
              <a:endParaRPr lang="en-US" sz="1200" dirty="0"/>
            </a:p>
          </p:txBody>
        </p:sp>
        <p:cxnSp>
          <p:nvCxnSpPr>
            <p:cNvPr id="23" name="꺾인 연결선 22"/>
            <p:cNvCxnSpPr>
              <a:stCxn id="5" idx="2"/>
              <a:endCxn id="7" idx="0"/>
            </p:cNvCxnSpPr>
            <p:nvPr/>
          </p:nvCxnSpPr>
          <p:spPr>
            <a:xfrm rot="16200000" flipH="1">
              <a:off x="3212303" y="3961406"/>
              <a:ext cx="311111" cy="90567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6394271" y="3723298"/>
            <a:ext cx="3453224" cy="2400137"/>
            <a:chOff x="1569353" y="3677609"/>
            <a:chExt cx="3453224" cy="2400137"/>
          </a:xfrm>
        </p:grpSpPr>
        <p:pic>
          <p:nvPicPr>
            <p:cNvPr id="32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481" y="3677609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353" y="4569800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156" y="4569800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353" y="5496666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076" y="5496666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Folder icon - Icons8 Flat Color Icons - 3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36" y="5496666"/>
              <a:ext cx="581080" cy="58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꺾인 연결선 37"/>
            <p:cNvCxnSpPr>
              <a:stCxn id="32" idx="2"/>
              <a:endCxn id="33" idx="0"/>
            </p:cNvCxnSpPr>
            <p:nvPr/>
          </p:nvCxnSpPr>
          <p:spPr>
            <a:xfrm rot="5400000">
              <a:off x="2231902" y="3886680"/>
              <a:ext cx="311111" cy="105512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3" idx="2"/>
              <a:endCxn id="35" idx="0"/>
            </p:cNvCxnSpPr>
            <p:nvPr/>
          </p:nvCxnSpPr>
          <p:spPr>
            <a:xfrm>
              <a:off x="1859893" y="5150880"/>
              <a:ext cx="0" cy="345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4" idx="2"/>
              <a:endCxn id="36" idx="0"/>
            </p:cNvCxnSpPr>
            <p:nvPr/>
          </p:nvCxnSpPr>
          <p:spPr>
            <a:xfrm rot="5400000">
              <a:off x="3357263" y="5033233"/>
              <a:ext cx="345786" cy="58108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stCxn id="34" idx="2"/>
              <a:endCxn id="37" idx="0"/>
            </p:cNvCxnSpPr>
            <p:nvPr/>
          </p:nvCxnSpPr>
          <p:spPr>
            <a:xfrm rot="16200000" flipH="1">
              <a:off x="3938343" y="5033233"/>
              <a:ext cx="345786" cy="58108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915021" y="3880908"/>
              <a:ext cx="1419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o</a:t>
              </a:r>
              <a:r>
                <a:rPr lang="en-US" sz="1200" dirty="0" err="1" smtClean="0"/>
                <a:t>bservation_folder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58369" y="4777085"/>
              <a:ext cx="539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est1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77609" y="4777086"/>
              <a:ext cx="539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est2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7941" y="5698460"/>
              <a:ext cx="660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sub1-1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11292" y="5698460"/>
              <a:ext cx="660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sub2-1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62055" y="5698459"/>
              <a:ext cx="660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sub2-2</a:t>
              </a:r>
              <a:endParaRPr lang="en-US" sz="1200" dirty="0"/>
            </a:p>
          </p:txBody>
        </p:sp>
        <p:cxnSp>
          <p:nvCxnSpPr>
            <p:cNvPr id="48" name="꺾인 연결선 47"/>
            <p:cNvCxnSpPr>
              <a:stCxn id="32" idx="2"/>
              <a:endCxn id="34" idx="0"/>
            </p:cNvCxnSpPr>
            <p:nvPr/>
          </p:nvCxnSpPr>
          <p:spPr>
            <a:xfrm rot="16200000" flipH="1">
              <a:off x="3212303" y="3961406"/>
              <a:ext cx="311111" cy="90567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/>
          <p:cNvSpPr/>
          <p:nvPr/>
        </p:nvSpPr>
        <p:spPr>
          <a:xfrm>
            <a:off x="1522145" y="4589559"/>
            <a:ext cx="272270" cy="2830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+mj-lt"/>
              </a:rPr>
              <a:t>1</a:t>
            </a:r>
            <a:endParaRPr lang="en-US" sz="1050" b="1" dirty="0">
              <a:latin typeface="+mj-lt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522145" y="5511891"/>
            <a:ext cx="272270" cy="2830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+mj-lt"/>
              </a:rPr>
              <a:t>2</a:t>
            </a:r>
            <a:endParaRPr lang="en-US" sz="1050" b="1" dirty="0">
              <a:latin typeface="+mj-lt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88388" y="4604270"/>
            <a:ext cx="272270" cy="2830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+mj-lt"/>
              </a:rPr>
              <a:t>3</a:t>
            </a:r>
            <a:endParaRPr lang="en-US" sz="1050" b="1" dirty="0">
              <a:latin typeface="+mj-lt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908070" y="5504449"/>
            <a:ext cx="272270" cy="2830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+mj-lt"/>
              </a:rPr>
              <a:t>4</a:t>
            </a:r>
            <a:endParaRPr lang="en-US" sz="1050" b="1" dirty="0">
              <a:latin typeface="+mj-lt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068771" y="5511891"/>
            <a:ext cx="272270" cy="2830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+mj-lt"/>
              </a:rPr>
              <a:t>5</a:t>
            </a:r>
            <a:endParaRPr lang="en-US" sz="1050" b="1" dirty="0">
              <a:latin typeface="+mj-l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63526" y="4593618"/>
            <a:ext cx="1082210" cy="1545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/>
          <p:cNvSpPr/>
          <p:nvPr/>
        </p:nvSpPr>
        <p:spPr>
          <a:xfrm>
            <a:off x="7728534" y="4577582"/>
            <a:ext cx="2059165" cy="1545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found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file-lost and run-time issues</a:t>
            </a:r>
            <a:endParaRPr 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09" y="2518756"/>
            <a:ext cx="8772381" cy="35412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09809" y="2676698"/>
            <a:ext cx="7384315" cy="182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709808" y="5844150"/>
            <a:ext cx="8772382" cy="2158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It Faster (3)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Goal: 10 images/sec</a:t>
            </a:r>
          </a:p>
          <a:p>
            <a:r>
              <a:rPr lang="en-US" dirty="0" smtClean="0"/>
              <a:t>Now: ~7 images/sec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MobileNets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CNN for mobile application from Google, 2017. </a:t>
            </a:r>
            <a:r>
              <a:rPr lang="en-US" sz="1200" dirty="0" smtClean="0"/>
              <a:t>(</a:t>
            </a:r>
            <a:r>
              <a:rPr lang="en-US" sz="1200" dirty="0">
                <a:hlinkClick r:id="rId2"/>
              </a:rPr>
              <a:t>https://arxiv.org/abs/1704.04861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dirty="0" smtClean="0"/>
              <a:t>Less complexed, less memory used, faster, can be computed real-time in small device.</a:t>
            </a:r>
          </a:p>
          <a:p>
            <a:r>
              <a:rPr lang="en-US" dirty="0" smtClean="0"/>
              <a:t>Trade-off: accuracy is lower </a:t>
            </a:r>
            <a:r>
              <a:rPr lang="en-US" dirty="0"/>
              <a:t>than resnet50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https://arxiv.org/pdf/1810.00736</a:t>
            </a:r>
            <a:r>
              <a:rPr lang="en-US" sz="1400" dirty="0"/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25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MobileNets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8" y="1763770"/>
            <a:ext cx="4028769" cy="3173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588" y="4937761"/>
            <a:ext cx="4028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Inference </a:t>
            </a:r>
            <a:r>
              <a:rPr lang="en-US" sz="1600" dirty="0" smtClean="0"/>
              <a:t>time (</a:t>
            </a:r>
            <a:r>
              <a:rPr lang="en-US" sz="1600" dirty="0" err="1" smtClean="0"/>
              <a:t>ms</a:t>
            </a:r>
            <a:r>
              <a:rPr lang="en-US" sz="1600" dirty="0" smtClean="0"/>
              <a:t>) </a:t>
            </a:r>
            <a:r>
              <a:rPr lang="en-US" sz="1600" dirty="0"/>
              <a:t>vs. batch size. </a:t>
            </a:r>
            <a:endParaRPr lang="en-US" sz="1600" dirty="0" smtClean="0"/>
          </a:p>
          <a:p>
            <a:r>
              <a:rPr lang="en-US" sz="1600" dirty="0" smtClean="0"/>
              <a:t>Inference </a:t>
            </a:r>
            <a:r>
              <a:rPr lang="en-US" sz="1600" dirty="0"/>
              <a:t>time per image is estimated across different batch sizes for the Titan </a:t>
            </a:r>
            <a:r>
              <a:rPr lang="en-US" sz="1600" dirty="0" err="1" smtClean="0"/>
              <a:t>Xp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07" y="1270805"/>
            <a:ext cx="5756477" cy="41599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46908" y="3840480"/>
            <a:ext cx="3632662" cy="2576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246908" y="4796444"/>
            <a:ext cx="3632662" cy="1413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7190508" y="3740727"/>
            <a:ext cx="490451" cy="9975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6076602" y="4031673"/>
            <a:ext cx="631767" cy="1662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98707" y="5350468"/>
            <a:ext cx="5756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Plot of the initial static allocation of the model parameters (i.e. the model complexity) and the total memory utilization with batch size 1 on the Titan </a:t>
            </a:r>
            <a:r>
              <a:rPr lang="en-US" sz="1600" dirty="0" err="1"/>
              <a:t>Xp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5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405</Words>
  <Application>Microsoft Office PowerPoint</Application>
  <PresentationFormat>와이드스크린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After-Testing Feedback</vt:lpstr>
      <vt:lpstr>Feedback</vt:lpstr>
      <vt:lpstr>Need of watching folder update</vt:lpstr>
      <vt:lpstr>Need of watching folder update (2)</vt:lpstr>
      <vt:lpstr>Issues found</vt:lpstr>
      <vt:lpstr>Issues found</vt:lpstr>
      <vt:lpstr>Make It Faster (3)</vt:lpstr>
      <vt:lpstr>MobileNets</vt:lpstr>
      <vt:lpstr>MobileNets (2)</vt:lpstr>
      <vt:lpstr>MobileNets (2)</vt:lpstr>
      <vt:lpstr>To do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NoiseFiltering</dc:title>
  <dc:creator>Windows 사용자</dc:creator>
  <cp:lastModifiedBy>Windows 사용자</cp:lastModifiedBy>
  <cp:revision>20</cp:revision>
  <dcterms:created xsi:type="dcterms:W3CDTF">2021-03-30T02:45:53Z</dcterms:created>
  <dcterms:modified xsi:type="dcterms:W3CDTF">2021-04-01T06:46:02Z</dcterms:modified>
</cp:coreProperties>
</file>