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6" r:id="rId5"/>
    <p:sldId id="291" r:id="rId6"/>
    <p:sldId id="297" r:id="rId7"/>
    <p:sldId id="302" r:id="rId8"/>
    <p:sldId id="301" r:id="rId9"/>
    <p:sldId id="292" r:id="rId10"/>
    <p:sldId id="293" r:id="rId11"/>
    <p:sldId id="294" r:id="rId12"/>
    <p:sldId id="295" r:id="rId13"/>
    <p:sldId id="296" r:id="rId14"/>
    <p:sldId id="298" r:id="rId15"/>
    <p:sldId id="300" r:id="rId16"/>
    <p:sldId id="303" r:id="rId17"/>
    <p:sldId id="29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4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microsoft.com/office/2007/relationships/hdphoto" Target="../media/hdphoto1.wdp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20210416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3220" y="75699"/>
          <a:ext cx="8570728" cy="66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41">
                  <a:extLst>
                    <a:ext uri="{9D8B030D-6E8A-4147-A177-3AD203B41FA5}">
                      <a16:colId xmlns:a16="http://schemas.microsoft.com/office/drawing/2014/main" val="3079024830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332124986"/>
                    </a:ext>
                  </a:extLst>
                </a:gridCol>
                <a:gridCol w="2142682">
                  <a:extLst>
                    <a:ext uri="{9D8B030D-6E8A-4147-A177-3AD203B41FA5}">
                      <a16:colId xmlns:a16="http://schemas.microsoft.com/office/drawing/2014/main" val="3092176041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1827065687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3295178641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890777688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915613258"/>
                    </a:ext>
                  </a:extLst>
                </a:gridCol>
              </a:tblGrid>
              <a:tr h="11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dimension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8552"/>
                  </a:ext>
                </a:extLst>
              </a:tr>
              <a:tr h="146647">
                <a:tc row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681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09646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25339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53244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95618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37854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8383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8501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64834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90122,</a:t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202652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50044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214742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4119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7418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58993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90122,</a:t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204698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88540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66442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2145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2097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446270" y="1260417"/>
            <a:ext cx="4297678" cy="1213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220" y="75699"/>
            <a:ext cx="2146031" cy="2213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이전 테스트 자료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173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3220" y="75699"/>
          <a:ext cx="8570728" cy="66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41">
                  <a:extLst>
                    <a:ext uri="{9D8B030D-6E8A-4147-A177-3AD203B41FA5}">
                      <a16:colId xmlns:a16="http://schemas.microsoft.com/office/drawing/2014/main" val="3079024830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332124986"/>
                    </a:ext>
                  </a:extLst>
                </a:gridCol>
                <a:gridCol w="2142682">
                  <a:extLst>
                    <a:ext uri="{9D8B030D-6E8A-4147-A177-3AD203B41FA5}">
                      <a16:colId xmlns:a16="http://schemas.microsoft.com/office/drawing/2014/main" val="3092176041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1827065687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3295178641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890777688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915613258"/>
                    </a:ext>
                  </a:extLst>
                </a:gridCol>
              </a:tblGrid>
              <a:tr h="11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dimension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8552"/>
                  </a:ext>
                </a:extLst>
              </a:tr>
              <a:tr h="146647">
                <a:tc row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1848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1788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668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681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09646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25339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53244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95618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37854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8383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8501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64834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90122,</a:t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202652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50044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214742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4119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7418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58993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90122,</a:t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204698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88540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66442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2145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2097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446270" y="1260417"/>
            <a:ext cx="4297678" cy="1213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3220" y="75699"/>
            <a:ext cx="2146031" cy="2213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이전 자료 전체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6595108" y="3078691"/>
            <a:ext cx="2148839" cy="304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1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5265" y="370898"/>
          <a:ext cx="5529155" cy="239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28659717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50857657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54530094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8772404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275990047"/>
                    </a:ext>
                  </a:extLst>
                </a:gridCol>
              </a:tblGrid>
              <a:tr h="11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dimenstion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9993"/>
                  </a:ext>
                </a:extLst>
              </a:tr>
              <a:tr h="14664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668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90382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1165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8927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002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65265" y="3192550"/>
          <a:ext cx="55291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54967227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397594038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611114640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946043484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609521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202456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623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4420" y="3192550"/>
            <a:ext cx="171123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기존 </a:t>
            </a:r>
            <a:r>
              <a:rPr lang="en-US" altLang="ko-KR" sz="1400" dirty="0" smtClean="0"/>
              <a:t>training</a:t>
            </a:r>
            <a:br>
              <a:rPr lang="en-US" altLang="ko-KR" sz="1400" dirty="0" smtClean="0"/>
            </a:br>
            <a:r>
              <a:rPr lang="en-US" altLang="ko-KR" sz="1400" dirty="0" smtClean="0"/>
              <a:t> -&gt; test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1" y="2763270"/>
            <a:ext cx="997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65265" y="4605712"/>
          <a:ext cx="5529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289">
                  <a:extLst>
                    <a:ext uri="{9D8B030D-6E8A-4147-A177-3AD203B41FA5}">
                      <a16:colId xmlns:a16="http://schemas.microsoft.com/office/drawing/2014/main" val="1987831579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1724252364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3023346863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124583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432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9698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5602778" y="3715770"/>
            <a:ext cx="1347258" cy="21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2978" y="6089072"/>
            <a:ext cx="275448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Random sampling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087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5908534" y="1002949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976005" y="5361835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826764" y="3337559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575193" y="1495972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51500" y="882966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51500" y="2774281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51499" y="4675053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87231" y="55662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3142" y="2467372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0680" y="4389178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297970" y="3109538"/>
            <a:ext cx="404747" cy="573934"/>
            <a:chOff x="5450408" y="3255368"/>
            <a:chExt cx="489744" cy="694460"/>
          </a:xfrm>
        </p:grpSpPr>
        <p:sp>
          <p:nvSpPr>
            <p:cNvPr id="21" name="원통 2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04" y="957558"/>
            <a:ext cx="458233" cy="11303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9135" y="2097706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22" y="1015012"/>
            <a:ext cx="458233" cy="11303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43" y="1055686"/>
            <a:ext cx="458233" cy="1130308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1417842" y="3075759"/>
            <a:ext cx="655209" cy="641250"/>
            <a:chOff x="5813733" y="2418100"/>
            <a:chExt cx="1028944" cy="998571"/>
          </a:xfrm>
        </p:grpSpPr>
        <p:sp>
          <p:nvSpPr>
            <p:cNvPr id="29" name="타원 28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31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2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1094782" y="369584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7945" y="2801888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246716" y="2997667"/>
            <a:ext cx="1059277" cy="1091666"/>
            <a:chOff x="7329147" y="1556828"/>
            <a:chExt cx="1572501" cy="171561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1777403" y="1951643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1899562" y="1321133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607" y="1022998"/>
            <a:ext cx="1056632" cy="233845"/>
          </a:xfrm>
          <a:prstGeom prst="rect">
            <a:avLst/>
          </a:prstGeom>
        </p:spPr>
      </p:pic>
      <p:cxnSp>
        <p:nvCxnSpPr>
          <p:cNvPr id="45" name="꺾인 연결선 44"/>
          <p:cNvCxnSpPr>
            <a:stCxn id="92" idx="2"/>
            <a:endCxn id="29" idx="0"/>
          </p:cNvCxnSpPr>
          <p:nvPr/>
        </p:nvCxnSpPr>
        <p:spPr>
          <a:xfrm rot="5400000">
            <a:off x="2739424" y="1171254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94912" y="3700289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꺾인 연결선 46"/>
          <p:cNvCxnSpPr>
            <a:stCxn id="46" idx="2"/>
            <a:endCxn id="61" idx="0"/>
          </p:cNvCxnSpPr>
          <p:nvPr/>
        </p:nvCxnSpPr>
        <p:spPr>
          <a:xfrm rot="5400000">
            <a:off x="3347833" y="2761588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302702" y="5084302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383909" y="5572332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92291" y="5008338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49866" y="5108639"/>
            <a:ext cx="284526" cy="70183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34092" y="5108639"/>
            <a:ext cx="284526" cy="7018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20679" y="5108639"/>
            <a:ext cx="284526" cy="7018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46" y="5108507"/>
            <a:ext cx="284526" cy="701832"/>
          </a:xfrm>
          <a:prstGeom prst="rect">
            <a:avLst/>
          </a:prstGeom>
        </p:spPr>
      </p:pic>
      <p:cxnSp>
        <p:nvCxnSpPr>
          <p:cNvPr id="55" name="꺾인 연결선 54"/>
          <p:cNvCxnSpPr>
            <a:stCxn id="50" idx="0"/>
            <a:endCxn id="46" idx="2"/>
          </p:cNvCxnSpPr>
          <p:nvPr/>
        </p:nvCxnSpPr>
        <p:spPr>
          <a:xfrm rot="16200000" flipV="1">
            <a:off x="5531954" y="3953596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35953" y="573573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7121" y="57419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93668" y="57419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39258" y="574191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819916" y="4937405"/>
            <a:ext cx="655209" cy="641250"/>
            <a:chOff x="1066780" y="5164014"/>
            <a:chExt cx="655209" cy="641250"/>
          </a:xfrm>
        </p:grpSpPr>
        <p:sp>
          <p:nvSpPr>
            <p:cNvPr id="61" name="타원 6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6125344" y="5927343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07840" y="3054023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7" y="3803189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35" y="329814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7" y="355257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직사각형 73"/>
          <p:cNvSpPr/>
          <p:nvPr/>
        </p:nvSpPr>
        <p:spPr>
          <a:xfrm>
            <a:off x="3298306" y="3373118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94650" y="3611563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285380" y="387769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64" y="3035510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꺾인 연결선 77"/>
          <p:cNvCxnSpPr>
            <a:stCxn id="83" idx="6"/>
            <a:endCxn id="77" idx="1"/>
          </p:cNvCxnSpPr>
          <p:nvPr/>
        </p:nvCxnSpPr>
        <p:spPr>
          <a:xfrm flipV="1">
            <a:off x="2988140" y="3201738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>
            <a:off x="2989119" y="3226657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3" idx="6"/>
            <a:endCxn id="73" idx="1"/>
          </p:cNvCxnSpPr>
          <p:nvPr/>
        </p:nvCxnSpPr>
        <p:spPr>
          <a:xfrm>
            <a:off x="2988140" y="3390937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83" idx="6"/>
            <a:endCxn id="71" idx="1"/>
          </p:cNvCxnSpPr>
          <p:nvPr/>
        </p:nvCxnSpPr>
        <p:spPr>
          <a:xfrm>
            <a:off x="2988140" y="3390937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307247" y="3120652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332931" y="307031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2552903" y="3238033"/>
            <a:ext cx="344764" cy="347681"/>
            <a:chOff x="572642" y="3447654"/>
            <a:chExt cx="1905000" cy="1904997"/>
          </a:xfrm>
          <a:effectLst/>
        </p:grpSpPr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299" y="3156538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90" name="타원 89"/>
          <p:cNvSpPr/>
          <p:nvPr/>
        </p:nvSpPr>
        <p:spPr>
          <a:xfrm>
            <a:off x="4316324" y="128360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7146" y="1370164"/>
            <a:ext cx="436355" cy="46724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950337" y="1903620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2389583" y="5102759"/>
            <a:ext cx="1070791" cy="878559"/>
            <a:chOff x="5943796" y="2779089"/>
            <a:chExt cx="2735123" cy="235960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385273" y="5215573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287582" y="1201172"/>
            <a:ext cx="837762" cy="805232"/>
            <a:chOff x="5813733" y="2418100"/>
            <a:chExt cx="1028944" cy="998571"/>
          </a:xfrm>
        </p:grpSpPr>
        <p:sp>
          <p:nvSpPr>
            <p:cNvPr id="111" name="타원 11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1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117" name="꺾인 연결선 116"/>
          <p:cNvCxnSpPr>
            <a:stCxn id="90" idx="6"/>
            <a:endCxn id="111" idx="2"/>
          </p:cNvCxnSpPr>
          <p:nvPr/>
        </p:nvCxnSpPr>
        <p:spPr>
          <a:xfrm flipV="1">
            <a:off x="4971533" y="1603788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977800" y="198635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38" y="175237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Picture 35" descr="File:Icons8 flat folder.svg - Wikimedia Commons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13" y="11173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직사각형 122"/>
          <p:cNvSpPr/>
          <p:nvPr/>
        </p:nvSpPr>
        <p:spPr>
          <a:xfrm>
            <a:off x="6412973" y="1824628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35126" y="1214707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꺾인 연결선 124"/>
          <p:cNvCxnSpPr>
            <a:stCxn id="111" idx="6"/>
            <a:endCxn id="122" idx="1"/>
          </p:cNvCxnSpPr>
          <p:nvPr/>
        </p:nvCxnSpPr>
        <p:spPr>
          <a:xfrm flipV="1">
            <a:off x="6125344" y="1283600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1" idx="6"/>
            <a:endCxn id="121" idx="1"/>
          </p:cNvCxnSpPr>
          <p:nvPr/>
        </p:nvCxnSpPr>
        <p:spPr>
          <a:xfrm>
            <a:off x="6125344" y="1603788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4" idx="3"/>
            <a:endCxn id="38" idx="0"/>
          </p:cNvCxnSpPr>
          <p:nvPr/>
        </p:nvCxnSpPr>
        <p:spPr>
          <a:xfrm flipH="1">
            <a:off x="6776355" y="1337818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21" idx="2"/>
          </p:cNvCxnSpPr>
          <p:nvPr/>
        </p:nvCxnSpPr>
        <p:spPr>
          <a:xfrm rot="5400000">
            <a:off x="5233224" y="1458780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89274" y="3083160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4369614" y="3430522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41" name="원통 14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원통 14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원통 14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727511" y="3830629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오른쪽으로 구부러진 화살표 156"/>
          <p:cNvSpPr/>
          <p:nvPr/>
        </p:nvSpPr>
        <p:spPr>
          <a:xfrm rot="19063509">
            <a:off x="4353231" y="3734256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215292" y="3842550"/>
            <a:ext cx="259026" cy="237471"/>
            <a:chOff x="572642" y="3447654"/>
            <a:chExt cx="1905000" cy="1904997"/>
          </a:xfrm>
          <a:effectLst/>
        </p:grpSpPr>
        <p:pic>
          <p:nvPicPr>
            <p:cNvPr id="145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6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7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8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8" name="오른쪽으로 구부러진 화살표 157"/>
          <p:cNvSpPr/>
          <p:nvPr/>
        </p:nvSpPr>
        <p:spPr>
          <a:xfrm rot="7865545">
            <a:off x="4643224" y="3417365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4795637" y="3417479"/>
            <a:ext cx="214478" cy="220902"/>
            <a:chOff x="4475812" y="3935257"/>
            <a:chExt cx="259519" cy="267291"/>
          </a:xfrm>
        </p:grpSpPr>
        <p:pic>
          <p:nvPicPr>
            <p:cNvPr id="149" name="Picture 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0" name="Picture 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1" name="Picture 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0" name="TextBox 159"/>
          <p:cNvSpPr txBox="1"/>
          <p:nvPr/>
        </p:nvSpPr>
        <p:spPr>
          <a:xfrm>
            <a:off x="6624552" y="947935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3999" y="88488"/>
            <a:ext cx="28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최종 솔루션 </a:t>
            </a:r>
            <a:r>
              <a:rPr lang="ko-KR" altLang="en-US" b="1" dirty="0" err="1" smtClean="0"/>
              <a:t>아키텍쳐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765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90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84045"/>
              </p:ext>
            </p:extLst>
          </p:nvPr>
        </p:nvGraphicFramePr>
        <p:xfrm>
          <a:off x="-24939" y="3012497"/>
          <a:ext cx="8764736" cy="3662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422">
                  <a:extLst>
                    <a:ext uri="{9D8B030D-6E8A-4147-A177-3AD203B41FA5}">
                      <a16:colId xmlns:a16="http://schemas.microsoft.com/office/drawing/2014/main" val="3569672268"/>
                    </a:ext>
                  </a:extLst>
                </a:gridCol>
                <a:gridCol w="504704">
                  <a:extLst>
                    <a:ext uri="{9D8B030D-6E8A-4147-A177-3AD203B41FA5}">
                      <a16:colId xmlns:a16="http://schemas.microsoft.com/office/drawing/2014/main" val="2471228054"/>
                    </a:ext>
                  </a:extLst>
                </a:gridCol>
                <a:gridCol w="396553">
                  <a:extLst>
                    <a:ext uri="{9D8B030D-6E8A-4147-A177-3AD203B41FA5}">
                      <a16:colId xmlns:a16="http://schemas.microsoft.com/office/drawing/2014/main" val="889374721"/>
                    </a:ext>
                  </a:extLst>
                </a:gridCol>
                <a:gridCol w="639893">
                  <a:extLst>
                    <a:ext uri="{9D8B030D-6E8A-4147-A177-3AD203B41FA5}">
                      <a16:colId xmlns:a16="http://schemas.microsoft.com/office/drawing/2014/main" val="3835010350"/>
                    </a:ext>
                  </a:extLst>
                </a:gridCol>
                <a:gridCol w="513717">
                  <a:extLst>
                    <a:ext uri="{9D8B030D-6E8A-4147-A177-3AD203B41FA5}">
                      <a16:colId xmlns:a16="http://schemas.microsoft.com/office/drawing/2014/main" val="2115079720"/>
                    </a:ext>
                  </a:extLst>
                </a:gridCol>
                <a:gridCol w="493439">
                  <a:extLst>
                    <a:ext uri="{9D8B030D-6E8A-4147-A177-3AD203B41FA5}">
                      <a16:colId xmlns:a16="http://schemas.microsoft.com/office/drawing/2014/main" val="2250782739"/>
                    </a:ext>
                  </a:extLst>
                </a:gridCol>
                <a:gridCol w="486680">
                  <a:extLst>
                    <a:ext uri="{9D8B030D-6E8A-4147-A177-3AD203B41FA5}">
                      <a16:colId xmlns:a16="http://schemas.microsoft.com/office/drawing/2014/main" val="573107438"/>
                    </a:ext>
                  </a:extLst>
                </a:gridCol>
                <a:gridCol w="615108">
                  <a:extLst>
                    <a:ext uri="{9D8B030D-6E8A-4147-A177-3AD203B41FA5}">
                      <a16:colId xmlns:a16="http://schemas.microsoft.com/office/drawing/2014/main" val="911353328"/>
                    </a:ext>
                  </a:extLst>
                </a:gridCol>
                <a:gridCol w="527236">
                  <a:extLst>
                    <a:ext uri="{9D8B030D-6E8A-4147-A177-3AD203B41FA5}">
                      <a16:colId xmlns:a16="http://schemas.microsoft.com/office/drawing/2014/main" val="2936374179"/>
                    </a:ext>
                  </a:extLst>
                </a:gridCol>
                <a:gridCol w="513717">
                  <a:extLst>
                    <a:ext uri="{9D8B030D-6E8A-4147-A177-3AD203B41FA5}">
                      <a16:colId xmlns:a16="http://schemas.microsoft.com/office/drawing/2014/main" val="68304624"/>
                    </a:ext>
                  </a:extLst>
                </a:gridCol>
                <a:gridCol w="493439">
                  <a:extLst>
                    <a:ext uri="{9D8B030D-6E8A-4147-A177-3AD203B41FA5}">
                      <a16:colId xmlns:a16="http://schemas.microsoft.com/office/drawing/2014/main" val="1947947102"/>
                    </a:ext>
                  </a:extLst>
                </a:gridCol>
                <a:gridCol w="486680">
                  <a:extLst>
                    <a:ext uri="{9D8B030D-6E8A-4147-A177-3AD203B41FA5}">
                      <a16:colId xmlns:a16="http://schemas.microsoft.com/office/drawing/2014/main" val="3541482443"/>
                    </a:ext>
                  </a:extLst>
                </a:gridCol>
                <a:gridCol w="615108">
                  <a:extLst>
                    <a:ext uri="{9D8B030D-6E8A-4147-A177-3AD203B41FA5}">
                      <a16:colId xmlns:a16="http://schemas.microsoft.com/office/drawing/2014/main" val="519443216"/>
                    </a:ext>
                  </a:extLst>
                </a:gridCol>
                <a:gridCol w="486680">
                  <a:extLst>
                    <a:ext uri="{9D8B030D-6E8A-4147-A177-3AD203B41FA5}">
                      <a16:colId xmlns:a16="http://schemas.microsoft.com/office/drawing/2014/main" val="1053563791"/>
                    </a:ext>
                  </a:extLst>
                </a:gridCol>
                <a:gridCol w="486680">
                  <a:extLst>
                    <a:ext uri="{9D8B030D-6E8A-4147-A177-3AD203B41FA5}">
                      <a16:colId xmlns:a16="http://schemas.microsoft.com/office/drawing/2014/main" val="2848658318"/>
                    </a:ext>
                  </a:extLst>
                </a:gridCol>
                <a:gridCol w="486680">
                  <a:extLst>
                    <a:ext uri="{9D8B030D-6E8A-4147-A177-3AD203B41FA5}">
                      <a16:colId xmlns:a16="http://schemas.microsoft.com/office/drawing/2014/main" val="1908551775"/>
                    </a:ext>
                  </a:extLst>
                </a:gridCol>
              </a:tblGrid>
              <a:tr h="712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unseen data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&lt;&lt;2021S 0092855030101&gt;&gt;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#images: 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labelled data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&lt;&lt;2020S 0069528010101&gt;&gt;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#images: 293 (normal: 188, noise: 105)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87800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size(KB)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conf. matrix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 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end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delta 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#image/sec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#left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 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end 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delta 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#image/sec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#normal remained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#noise remained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#total remained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68673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resnet50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94,185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0.981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[[950, 13],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[23, 978]]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21:42:19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21:43:08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21:43:44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21:44:20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60133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resnet50_299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94,185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0.988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[[957, 6],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[16, 985]]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21:59:58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22:00:48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0:00:50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7.86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21:57:44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21:58:20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986765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mobilenet_v2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10,240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[[933, 30],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[8, 993]]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21:47:14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21:48:03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21:46:09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21:46:43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0:00:34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895647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mobilenet_v2_2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10,240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0.976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[[952, 11],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[35, 966]]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21:48:55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21:49:43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21:50:24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21:50:59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05032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mobilenet_v3_small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7,115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0.961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[[909, 54],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[22, 979]]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21:53:00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21:53:47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0:00:47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21:51:51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21:52:25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0:00:34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835828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mobilenet_v3_large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17,932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0.968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[[924, 39],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[24, 977]]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21:54:46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21:55:35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186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21:56:03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21:56:38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0:00:35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8.37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33585"/>
                  </a:ext>
                </a:extLst>
              </a:tr>
              <a:tr h="20496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Seegene's 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Seegene's 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31875"/>
                  </a:ext>
                </a:extLst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노이즈 필터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mobileNet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4320" y="663228"/>
            <a:ext cx="76128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  <a:ea typeface="+mj-ea"/>
              </a:rPr>
              <a:t>Mobilenet</a:t>
            </a:r>
            <a:r>
              <a:rPr lang="en-US" altLang="ko-KR" sz="1400" dirty="0" smtClean="0">
                <a:latin typeface="+mj-ea"/>
                <a:ea typeface="+mj-ea"/>
              </a:rPr>
              <a:t>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속도 향상을 보였으나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약간의 정확도 감소가 존재함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지난 테스트에서 실무자 피드백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특정 슬라이드에서 노이즈가 예상보다 많이 발견되었음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중복이미지가 아주 많아</a:t>
            </a:r>
            <a:r>
              <a:rPr lang="en-US" altLang="ko-KR" sz="1400" dirty="0" smtClean="0">
                <a:latin typeface="+mj-ea"/>
                <a:ea typeface="+mj-ea"/>
              </a:rPr>
              <a:t>, normal </a:t>
            </a:r>
            <a:r>
              <a:rPr lang="ko-KR" altLang="en-US" sz="1400" dirty="0" smtClean="0">
                <a:latin typeface="+mj-ea"/>
                <a:ea typeface="+mj-ea"/>
              </a:rPr>
              <a:t>이미지가 일부 제거되어도 문제 </a:t>
            </a:r>
            <a:r>
              <a:rPr lang="ko-KR" altLang="en-US" sz="1400" dirty="0" err="1" smtClean="0">
                <a:latin typeface="+mj-ea"/>
                <a:ea typeface="+mj-ea"/>
              </a:rPr>
              <a:t>없을것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880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84" y="665125"/>
            <a:ext cx="741495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j-ea"/>
              </a:rPr>
              <a:t>Seegene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PC </a:t>
            </a:r>
            <a:r>
              <a:rPr lang="ko-KR" altLang="en-US" sz="1600" dirty="0" smtClean="0">
                <a:latin typeface="+mj-ea"/>
              </a:rPr>
              <a:t>업데이트 </a:t>
            </a:r>
            <a:endParaRPr lang="en-US" altLang="ko-KR" sz="16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새로운 </a:t>
            </a:r>
            <a:r>
              <a:rPr lang="ko-KR" altLang="en-US" sz="1600" dirty="0">
                <a:latin typeface="+mj-ea"/>
              </a:rPr>
              <a:t>버전의 </a:t>
            </a:r>
            <a:r>
              <a:rPr lang="en-US" altLang="ko-KR" sz="1600" dirty="0" err="1">
                <a:latin typeface="+mj-ea"/>
              </a:rPr>
              <a:t>PyTorch</a:t>
            </a:r>
            <a:r>
              <a:rPr lang="en-US" altLang="ko-KR" sz="1600" dirty="0">
                <a:latin typeface="+mj-ea"/>
              </a:rPr>
              <a:t> </a:t>
            </a:r>
            <a:r>
              <a:rPr lang="ko-KR" altLang="en-US" sz="1600" dirty="0">
                <a:latin typeface="+mj-ea"/>
              </a:rPr>
              <a:t>및 </a:t>
            </a:r>
            <a:r>
              <a:rPr lang="en-US" altLang="ko-KR" sz="1600" dirty="0">
                <a:latin typeface="+mj-ea"/>
              </a:rPr>
              <a:t>Torch vision</a:t>
            </a:r>
            <a:r>
              <a:rPr lang="ko-KR" altLang="en-US" sz="1600" dirty="0">
                <a:latin typeface="+mj-ea"/>
              </a:rPr>
              <a:t>으로 </a:t>
            </a:r>
            <a:r>
              <a:rPr lang="ko-KR" altLang="en-US" sz="1600" dirty="0" smtClean="0">
                <a:latin typeface="+mj-ea"/>
              </a:rPr>
              <a:t>업그레이드</a:t>
            </a:r>
            <a:endParaRPr lang="en-US" altLang="ko-KR" sz="16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충돌이 발생으로 </a:t>
            </a:r>
            <a:r>
              <a:rPr lang="ko-KR" altLang="en-US" sz="1600" b="1" u="sng" dirty="0" smtClean="0">
                <a:latin typeface="+mj-ea"/>
              </a:rPr>
              <a:t>이전 가상 </a:t>
            </a:r>
            <a:r>
              <a:rPr lang="ko-KR" altLang="en-US" sz="1600" b="1" u="sng" dirty="0">
                <a:latin typeface="+mj-ea"/>
              </a:rPr>
              <a:t>환경을 </a:t>
            </a:r>
            <a:r>
              <a:rPr lang="ko-KR" altLang="en-US" sz="1600" b="1" u="sng" dirty="0" smtClean="0">
                <a:latin typeface="+mj-ea"/>
              </a:rPr>
              <a:t>삭제</a:t>
            </a:r>
            <a:endParaRPr lang="en-US" altLang="ko-KR" sz="1600" b="1" u="sng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</a:rPr>
              <a:t>'</a:t>
            </a:r>
            <a:r>
              <a:rPr lang="en-US" altLang="ko-KR" sz="1600" dirty="0" err="1" smtClean="0">
                <a:latin typeface="+mj-ea"/>
              </a:rPr>
              <a:t>FW_test</a:t>
            </a:r>
            <a:r>
              <a:rPr lang="en-US" altLang="ko-KR" sz="1600" dirty="0">
                <a:latin typeface="+mj-ea"/>
              </a:rPr>
              <a:t>'</a:t>
            </a:r>
            <a:r>
              <a:rPr lang="ko-KR" altLang="en-US" sz="1600" dirty="0">
                <a:latin typeface="+mj-ea"/>
              </a:rPr>
              <a:t>라는 이름의 새 </a:t>
            </a:r>
            <a:r>
              <a:rPr lang="ko-KR" altLang="en-US" sz="1600" dirty="0" smtClean="0">
                <a:latin typeface="+mj-ea"/>
              </a:rPr>
              <a:t>환경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>
                <a:latin typeface="+mj-ea"/>
              </a:rPr>
              <a:t>이전 환경과 동일</a:t>
            </a:r>
            <a:r>
              <a:rPr lang="en-US" altLang="ko-KR" sz="1600" dirty="0">
                <a:latin typeface="+mj-ea"/>
              </a:rPr>
              <a:t>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새로운 </a:t>
            </a:r>
            <a:r>
              <a:rPr lang="ko-KR" altLang="en-US" sz="1600" dirty="0">
                <a:latin typeface="+mj-ea"/>
              </a:rPr>
              <a:t>버전의 </a:t>
            </a:r>
            <a:r>
              <a:rPr lang="en-US" altLang="ko-KR" sz="1600" dirty="0" err="1">
                <a:latin typeface="+mj-ea"/>
              </a:rPr>
              <a:t>PyTorch</a:t>
            </a:r>
            <a:r>
              <a:rPr lang="ko-KR" altLang="en-US" sz="1600" dirty="0">
                <a:latin typeface="+mj-ea"/>
              </a:rPr>
              <a:t>가 </a:t>
            </a:r>
            <a:r>
              <a:rPr lang="ko-KR" altLang="en-US" sz="1600" dirty="0" smtClean="0">
                <a:latin typeface="+mj-ea"/>
              </a:rPr>
              <a:t>설치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altLang="ko-KR" sz="1600" dirty="0" err="1">
                <a:latin typeface="+mj-ea"/>
              </a:rPr>
              <a:t>PyTorch</a:t>
            </a:r>
            <a:r>
              <a:rPr lang="en-US" altLang="ko-KR" sz="1600" dirty="0">
                <a:latin typeface="+mj-ea"/>
              </a:rPr>
              <a:t> 1.8.1)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새로운 </a:t>
            </a:r>
            <a:r>
              <a:rPr lang="ko-KR" altLang="en-US" sz="1600" dirty="0">
                <a:latin typeface="+mj-ea"/>
              </a:rPr>
              <a:t>버전의 </a:t>
            </a:r>
            <a:r>
              <a:rPr lang="ko-KR" altLang="en-US" sz="1600" dirty="0" err="1">
                <a:latin typeface="+mj-ea"/>
              </a:rPr>
              <a:t>토치비전이</a:t>
            </a:r>
            <a:r>
              <a:rPr lang="ko-KR" altLang="en-US" sz="1600" dirty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설치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(</a:t>
            </a:r>
            <a:r>
              <a:rPr lang="ko-KR" altLang="en-US" sz="1600" dirty="0">
                <a:latin typeface="+mj-ea"/>
              </a:rPr>
              <a:t>비전 </a:t>
            </a:r>
            <a:r>
              <a:rPr lang="en-US" altLang="ko-KR" sz="1600" dirty="0">
                <a:latin typeface="+mj-ea"/>
              </a:rPr>
              <a:t>0.9.1)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노이즈 </a:t>
            </a:r>
            <a:r>
              <a:rPr lang="ko-KR" altLang="en-US" b="1" smtClean="0"/>
              <a:t>필터 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23453" y="3449750"/>
            <a:ext cx="7049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resnet50.pkl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및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resnet50_299.pkl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은 여전히 새 환경에서 잘 작동하지만 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PyTorch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버전이 다르기 때문에 경고가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표시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Noto Sans"/>
              </a:rPr>
              <a:t>Resnet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모델 사용</a:t>
            </a: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)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경고를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제거하는 두 가지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방법</a:t>
            </a:r>
            <a:endParaRPr lang="en-US" altLang="ko-KR" sz="1600" dirty="0" smtClean="0">
              <a:solidFill>
                <a:srgbClr val="000000"/>
              </a:solidFill>
              <a:latin typeface="Noto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1)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새로운 환경에서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Resnet50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다시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훈련</a:t>
            </a:r>
            <a:endParaRPr lang="en-US" altLang="ko-KR" sz="1600" dirty="0" smtClean="0">
              <a:solidFill>
                <a:srgbClr val="000000"/>
              </a:solidFill>
              <a:latin typeface="Noto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Noto Sans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2) 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Pytorch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torch vision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각각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1.7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0.8.0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으로 </a:t>
            </a:r>
            <a:r>
              <a:rPr lang="ko-KR" altLang="en-US" sz="1600" dirty="0" smtClean="0">
                <a:solidFill>
                  <a:srgbClr val="000000"/>
                </a:solidFill>
                <a:latin typeface="Noto Sans"/>
              </a:rPr>
              <a:t>다운그레이드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914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 </a:t>
            </a:r>
            <a:r>
              <a:rPr lang="ko-KR" altLang="en-US" b="1" dirty="0" smtClean="0"/>
              <a:t>논의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4320" y="912610"/>
            <a:ext cx="761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Box </a:t>
            </a:r>
            <a:r>
              <a:rPr lang="ko-KR" altLang="en-US" sz="1400" dirty="0" smtClean="0">
                <a:latin typeface="+mj-ea"/>
                <a:ea typeface="+mj-ea"/>
              </a:rPr>
              <a:t>기반 </a:t>
            </a:r>
            <a:r>
              <a:rPr lang="en-US" altLang="ko-KR" sz="1400" dirty="0" smtClean="0">
                <a:latin typeface="+mj-ea"/>
                <a:ea typeface="+mj-ea"/>
              </a:rPr>
              <a:t>segmentation </a:t>
            </a:r>
            <a:r>
              <a:rPr lang="ko-KR" altLang="en-US" sz="1400" dirty="0" smtClean="0">
                <a:latin typeface="+mj-ea"/>
                <a:ea typeface="+mj-ea"/>
              </a:rPr>
              <a:t>테스트 결과 좋지 않은 결과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*조직 바깥 부분도 함께 투입되어 모델에 나쁜 영향 가능성이 높음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" y="2643447"/>
            <a:ext cx="3914023" cy="39140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48" y="2643447"/>
            <a:ext cx="3935439" cy="39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27634"/>
              </p:ext>
            </p:extLst>
          </p:nvPr>
        </p:nvGraphicFramePr>
        <p:xfrm>
          <a:off x="260466" y="515389"/>
          <a:ext cx="8725593" cy="3201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대장 </a:t>
                      </a:r>
                      <a:r>
                        <a:rPr lang="en-US" altLang="ko-KR" sz="1200" dirty="0" smtClean="0"/>
                        <a:t>U </a:t>
                      </a:r>
                      <a:r>
                        <a:rPr lang="ko-KR" altLang="en-US" sz="1200" dirty="0" smtClean="0"/>
                        <a:t>슬라이드 추가 </a:t>
                      </a:r>
                      <a:r>
                        <a:rPr lang="en-US" altLang="ko-KR" sz="1200" dirty="0" smtClean="0"/>
                        <a:t>(~4/9)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Profile </a:t>
                      </a:r>
                      <a:r>
                        <a:rPr lang="ko-KR" altLang="en-US" sz="1200" dirty="0" smtClean="0"/>
                        <a:t>영향 평가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err="1" smtClean="0"/>
                        <a:t>프로필별</a:t>
                      </a:r>
                      <a:r>
                        <a:rPr lang="ko-KR" altLang="en-US" sz="1200" baseline="0" dirty="0" smtClean="0"/>
                        <a:t> 분류를 위한 슬라이드 생성 </a:t>
                      </a:r>
                      <a:r>
                        <a:rPr lang="ko-KR" altLang="en-US" sz="1200" baseline="0" dirty="0" err="1" smtClean="0"/>
                        <a:t>일짜</a:t>
                      </a:r>
                      <a:r>
                        <a:rPr lang="ko-KR" altLang="en-US" sz="1200" baseline="0" dirty="0" smtClean="0"/>
                        <a:t> 추출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114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55514"/>
              </p:ext>
            </p:extLst>
          </p:nvPr>
        </p:nvGraphicFramePr>
        <p:xfrm>
          <a:off x="260465" y="2352040"/>
          <a:ext cx="8725593" cy="410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위장 모델 </a:t>
                      </a:r>
                      <a:r>
                        <a:rPr lang="ko-KR" altLang="en-US" sz="1200" dirty="0" err="1" smtClean="0"/>
                        <a:t>히트맵</a:t>
                      </a:r>
                      <a:r>
                        <a:rPr lang="ko-KR" altLang="en-US" sz="1200" dirty="0" smtClean="0"/>
                        <a:t> 피드백 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추가 스캐닝 데이터 </a:t>
                      </a:r>
                      <a:r>
                        <a:rPr lang="ko-KR" altLang="en-US" sz="1200" dirty="0" err="1" smtClean="0"/>
                        <a:t>히트맵</a:t>
                      </a:r>
                      <a:r>
                        <a:rPr lang="ko-KR" altLang="en-US" sz="1200" dirty="0" smtClean="0"/>
                        <a:t> 확인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위장 모델 </a:t>
                      </a:r>
                      <a:r>
                        <a:rPr lang="ko-KR" altLang="en-US" sz="1200" dirty="0" err="1" smtClean="0"/>
                        <a:t>히트맵</a:t>
                      </a:r>
                      <a:r>
                        <a:rPr lang="ko-KR" altLang="en-US" sz="1200" dirty="0" smtClean="0"/>
                        <a:t> 추가 피드백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/>
                        <a:t>솔류션</a:t>
                      </a:r>
                      <a:r>
                        <a:rPr lang="ko-KR" altLang="en-US" sz="1200" dirty="0" smtClean="0"/>
                        <a:t> 통합 </a:t>
                      </a:r>
                      <a:r>
                        <a:rPr lang="en-US" altLang="ko-KR" sz="1200" dirty="0" smtClean="0"/>
                        <a:t>('</a:t>
                      </a:r>
                      <a:r>
                        <a:rPr lang="ko-KR" altLang="en-US" sz="1200" dirty="0" smtClean="0"/>
                        <a:t>박영진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Mixpatch</a:t>
                      </a:r>
                      <a:r>
                        <a:rPr lang="en-US" altLang="ko-KR" sz="1200" dirty="0" smtClean="0"/>
                        <a:t>+[</a:t>
                      </a:r>
                      <a:r>
                        <a:rPr lang="en-US" altLang="ko-KR" sz="1200" dirty="0" err="1" smtClean="0"/>
                        <a:t>lossdiff+featurecube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업데이트 착수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현재 </a:t>
                      </a:r>
                      <a:r>
                        <a:rPr lang="en-US" altLang="ko-KR" sz="1200" dirty="0" err="1" smtClean="0"/>
                        <a:t>config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정보 수집 완료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다음주</a:t>
                      </a:r>
                      <a:r>
                        <a:rPr lang="en-US" altLang="ko-KR" sz="1200" dirty="0" smtClean="0"/>
                        <a:t>(~4/9), </a:t>
                      </a:r>
                      <a:r>
                        <a:rPr lang="ko-KR" altLang="en-US" sz="1200" dirty="0" err="1" smtClean="0"/>
                        <a:t>타일링</a:t>
                      </a:r>
                      <a:r>
                        <a:rPr lang="ko-KR" altLang="en-US" sz="1200" dirty="0" smtClean="0"/>
                        <a:t> 완료 목표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특별 이슈 </a:t>
                      </a:r>
                      <a:r>
                        <a:rPr lang="ko-KR" altLang="en-US" sz="1200" dirty="0" err="1" smtClean="0"/>
                        <a:t>없을시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위장에서 확인된 정보를 기준으로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업데이트 예정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타일링</a:t>
                      </a:r>
                      <a:r>
                        <a:rPr lang="ko-KR" altLang="en-US" sz="1200" dirty="0" smtClean="0"/>
                        <a:t> 진행중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다음주 업데이트 시작 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(4/8) </a:t>
                      </a:r>
                      <a:r>
                        <a:rPr lang="ko-KR" altLang="en-US" sz="1200" dirty="0" smtClean="0"/>
                        <a:t>개발 방향성 회의</a:t>
                      </a: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(4/16) </a:t>
                      </a:r>
                      <a:r>
                        <a:rPr lang="ko-KR" altLang="en-US" sz="1200" dirty="0" smtClean="0"/>
                        <a:t>피드백 관련 회의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58556"/>
              </p:ext>
            </p:extLst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71916"/>
              </p:ext>
            </p:extLst>
          </p:nvPr>
        </p:nvGraphicFramePr>
        <p:xfrm>
          <a:off x="260465" y="2352040"/>
          <a:ext cx="8725593" cy="41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서브 폴더 인식 관련 </a:t>
                      </a:r>
                      <a:r>
                        <a:rPr lang="ko-KR" altLang="en-US" sz="1200" dirty="0" err="1" smtClean="0"/>
                        <a:t>연구중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Mobilenet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테스트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목적인 </a:t>
                      </a:r>
                      <a:r>
                        <a:rPr lang="en-US" altLang="ko-KR" sz="1200" dirty="0" smtClean="0"/>
                        <a:t>N </a:t>
                      </a:r>
                      <a:r>
                        <a:rPr lang="ko-KR" altLang="en-US" sz="1200" dirty="0" smtClean="0"/>
                        <a:t>투입의 최소화를 실무자와 재 논의 </a:t>
                      </a:r>
                      <a:r>
                        <a:rPr lang="en-US" altLang="ko-KR" sz="1200" dirty="0" smtClean="0"/>
                        <a:t>(4/5)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Bias </a:t>
                      </a:r>
                      <a:r>
                        <a:rPr lang="ko-KR" altLang="en-US" sz="1200" dirty="0" smtClean="0"/>
                        <a:t>제거 관련 </a:t>
                      </a:r>
                      <a:r>
                        <a:rPr lang="ko-KR" altLang="en-US" sz="1200" dirty="0" err="1" smtClean="0"/>
                        <a:t>연구중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추가 데이터에 대해서도 결과 전달 준비 중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노이즈 제거 이후 중복 이미지 제거 작업 중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관련 데이터 정리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피드백 을 위한 이미지 생성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Anchor </a:t>
                      </a:r>
                      <a:r>
                        <a:rPr lang="ko-KR" altLang="en-US" sz="1200" dirty="0" smtClean="0"/>
                        <a:t>정보 정리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5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실무자 회의 </a:t>
            </a:r>
            <a:r>
              <a:rPr lang="en-US" altLang="ko-KR" b="1" dirty="0" smtClean="0"/>
              <a:t>(4/16)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427" y="2606493"/>
            <a:ext cx="76128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</a:rPr>
              <a:t>기존 모델 </a:t>
            </a:r>
            <a:r>
              <a:rPr lang="ko-KR" altLang="en-US" sz="1400" b="1" dirty="0" smtClean="0">
                <a:latin typeface="+mj-ea"/>
              </a:rPr>
              <a:t>피드백 </a:t>
            </a:r>
            <a:r>
              <a:rPr lang="en-US" altLang="ko-KR" sz="1400" b="1" dirty="0" smtClean="0">
                <a:latin typeface="+mj-ea"/>
              </a:rPr>
              <a:t>(4/8)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N</a:t>
            </a:r>
            <a:r>
              <a:rPr lang="ko-KR" altLang="en-US" sz="1400" dirty="0">
                <a:latin typeface="+mj-ea"/>
              </a:rPr>
              <a:t>슬라이드에서도 히트가 지속적으로 발생 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Graph </a:t>
            </a:r>
            <a:r>
              <a:rPr lang="ko-KR" altLang="en-US" sz="1400" dirty="0">
                <a:latin typeface="+mj-ea"/>
              </a:rPr>
              <a:t>모델의 경우 비교적 </a:t>
            </a:r>
            <a:r>
              <a:rPr lang="ko-KR" altLang="en-US" sz="1400" dirty="0" err="1">
                <a:latin typeface="+mj-ea"/>
              </a:rPr>
              <a:t>히트맵이</a:t>
            </a:r>
            <a:r>
              <a:rPr lang="ko-KR" altLang="en-US" sz="1400" dirty="0">
                <a:latin typeface="+mj-ea"/>
              </a:rPr>
              <a:t> 좋음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</a:rPr>
              <a:t>Featue</a:t>
            </a:r>
            <a:r>
              <a:rPr lang="en-US" altLang="ko-KR" sz="1400" dirty="0">
                <a:latin typeface="+mj-ea"/>
              </a:rPr>
              <a:t>-cube</a:t>
            </a:r>
            <a:r>
              <a:rPr lang="ko-KR" altLang="en-US" sz="1400" dirty="0">
                <a:latin typeface="+mj-ea"/>
              </a:rPr>
              <a:t>는 슬라이드 예측력은 좋으나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 err="1">
                <a:latin typeface="+mj-ea"/>
              </a:rPr>
              <a:t>히트맵이</a:t>
            </a:r>
            <a:r>
              <a:rPr lang="ko-KR" altLang="en-US" sz="1400" dirty="0">
                <a:latin typeface="+mj-ea"/>
              </a:rPr>
              <a:t> 나쁨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아주 소극적</a:t>
            </a:r>
            <a:r>
              <a:rPr lang="en-US" altLang="ko-KR" sz="1400" dirty="0">
                <a:latin typeface="+mj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다양한 학습 데이터에 대한 필요성 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Feature-cube</a:t>
            </a:r>
            <a:r>
              <a:rPr lang="ko-KR" altLang="en-US" sz="1400" dirty="0">
                <a:latin typeface="+mj-ea"/>
              </a:rPr>
              <a:t>의 예측력과</a:t>
            </a:r>
            <a:r>
              <a:rPr lang="en-US" altLang="ko-KR" sz="1400" dirty="0">
                <a:latin typeface="+mj-ea"/>
              </a:rPr>
              <a:t>, graph-</a:t>
            </a:r>
            <a:r>
              <a:rPr lang="en-US" altLang="ko-KR" sz="1400" dirty="0" err="1">
                <a:latin typeface="+mj-ea"/>
              </a:rPr>
              <a:t>cnn</a:t>
            </a:r>
            <a:r>
              <a:rPr lang="ko-KR" altLang="en-US" sz="1400" dirty="0">
                <a:latin typeface="+mj-ea"/>
              </a:rPr>
              <a:t>의 </a:t>
            </a:r>
            <a:r>
              <a:rPr lang="ko-KR" altLang="en-US" sz="1400" dirty="0" err="1">
                <a:latin typeface="+mj-ea"/>
              </a:rPr>
              <a:t>히트맵을</a:t>
            </a:r>
            <a:r>
              <a:rPr lang="ko-KR" altLang="en-US" sz="1400" dirty="0">
                <a:latin typeface="+mj-ea"/>
              </a:rPr>
              <a:t> 가지는 모델이 필요함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위장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새로운 피드백 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(4/15)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씨젠</a:t>
            </a:r>
            <a:r>
              <a:rPr lang="ko-KR" altLang="en-US" sz="1400" dirty="0">
                <a:latin typeface="+mj-ea"/>
                <a:ea typeface="+mj-ea"/>
              </a:rPr>
              <a:t> 자체 테스트 </a:t>
            </a:r>
            <a:r>
              <a:rPr lang="ko-KR" altLang="en-US" sz="1400" dirty="0" smtClean="0">
                <a:latin typeface="+mj-ea"/>
                <a:ea typeface="+mj-ea"/>
              </a:rPr>
              <a:t>결과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Abnormal (M/D)</a:t>
            </a:r>
            <a:r>
              <a:rPr lang="ko-KR" altLang="en-US" sz="1400" dirty="0" smtClean="0">
                <a:latin typeface="+mj-ea"/>
                <a:ea typeface="+mj-ea"/>
              </a:rPr>
              <a:t>에 </a:t>
            </a:r>
            <a:r>
              <a:rPr lang="ko-KR" altLang="en-US" sz="1400" dirty="0">
                <a:latin typeface="+mj-ea"/>
                <a:ea typeface="+mj-ea"/>
              </a:rPr>
              <a:t>대해서</a:t>
            </a:r>
            <a:r>
              <a:rPr lang="en-US" altLang="ko-KR" sz="1400" b="1" u="sng" dirty="0">
                <a:latin typeface="+mj-ea"/>
                <a:ea typeface="+mj-ea"/>
              </a:rPr>
              <a:t>, 20% </a:t>
            </a:r>
            <a:r>
              <a:rPr lang="ko-KR" altLang="en-US" sz="1400" b="1" u="sng" dirty="0">
                <a:latin typeface="+mj-ea"/>
                <a:ea typeface="+mj-ea"/>
              </a:rPr>
              <a:t>정도의 정확도를 </a:t>
            </a:r>
            <a:r>
              <a:rPr lang="ko-KR" altLang="en-US" sz="1400" dirty="0" smtClean="0">
                <a:latin typeface="+mj-ea"/>
                <a:ea typeface="+mj-ea"/>
              </a:rPr>
              <a:t>보임 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리스트 확인 중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학습의 경향성이 보이지 않음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무작위 </a:t>
            </a:r>
            <a:r>
              <a:rPr lang="ko-KR" altLang="en-US" sz="1400" dirty="0">
                <a:latin typeface="+mj-ea"/>
                <a:ea typeface="+mj-ea"/>
              </a:rPr>
              <a:t>생성하는 모습을 지속적으로 보인다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히트가 </a:t>
            </a:r>
            <a:r>
              <a:rPr lang="ko-KR" altLang="en-US" sz="1400" dirty="0" smtClean="0">
                <a:latin typeface="+mj-ea"/>
                <a:ea typeface="+mj-ea"/>
              </a:rPr>
              <a:t>불안정하다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Prediction (</a:t>
            </a:r>
            <a:r>
              <a:rPr lang="ko-KR" altLang="en-US" sz="1400" dirty="0" smtClean="0">
                <a:latin typeface="+mj-ea"/>
                <a:ea typeface="+mj-ea"/>
              </a:rPr>
              <a:t>일치</a:t>
            </a:r>
            <a:r>
              <a:rPr lang="en-US" altLang="ko-KR" sz="1400" dirty="0" smtClean="0">
                <a:latin typeface="+mj-ea"/>
                <a:ea typeface="+mj-ea"/>
              </a:rPr>
              <a:t>), heat (</a:t>
            </a:r>
            <a:r>
              <a:rPr lang="ko-KR" altLang="en-US" sz="1400" dirty="0" smtClean="0">
                <a:latin typeface="+mj-ea"/>
                <a:ea typeface="+mj-ea"/>
              </a:rPr>
              <a:t>불일치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케이스가 많다 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리스트 정리 중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데이터 확인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기존 제외된 데이터 리스트 정리 및 전달 필요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2020,6/15 </a:t>
            </a:r>
            <a:r>
              <a:rPr lang="en-US" altLang="ko-KR" sz="1400" dirty="0" err="1" smtClean="0">
                <a:latin typeface="+mj-ea"/>
                <a:ea typeface="+mj-ea"/>
              </a:rPr>
              <a:t>stomach_all_balanced_DAC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모델의 </a:t>
            </a:r>
            <a:r>
              <a:rPr lang="ko-KR" altLang="en-US" sz="1400" dirty="0" err="1" smtClean="0">
                <a:latin typeface="+mj-ea"/>
                <a:ea typeface="+mj-ea"/>
              </a:rPr>
              <a:t>히트맵</a:t>
            </a:r>
            <a:r>
              <a:rPr lang="ko-KR" altLang="en-US" sz="1400" dirty="0" smtClean="0">
                <a:latin typeface="+mj-ea"/>
                <a:ea typeface="+mj-ea"/>
              </a:rPr>
              <a:t> 확인 필요 </a:t>
            </a:r>
            <a:endParaRPr lang="en-US" altLang="ko-KR" sz="1400" dirty="0">
              <a:latin typeface="+mj-ea"/>
              <a:ea typeface="+mj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가장 많은 케이스가 투입된 모델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4770" y="2581002"/>
            <a:ext cx="6733309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27" y="549436"/>
            <a:ext cx="7612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j-ea"/>
              </a:rPr>
              <a:t>현미경 피드백</a:t>
            </a:r>
            <a:endParaRPr lang="en-US" altLang="ko-KR" sz="1400" b="1" dirty="0" smtClean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(base model) true-positive </a:t>
            </a:r>
            <a:r>
              <a:rPr lang="ko-KR" altLang="en-US" sz="1400" dirty="0" smtClean="0">
                <a:latin typeface="+mj-ea"/>
                <a:ea typeface="+mj-ea"/>
              </a:rPr>
              <a:t>에 대해서는 긍정적 평가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False-Negative/True-Negative: </a:t>
            </a:r>
            <a:r>
              <a:rPr lang="ko-KR" altLang="en-US" sz="1400" dirty="0" smtClean="0">
                <a:latin typeface="+mj-ea"/>
                <a:ea typeface="+mj-ea"/>
              </a:rPr>
              <a:t>박스를 치려는 경향성이 강함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이외 </a:t>
            </a:r>
            <a:r>
              <a:rPr lang="en-US" altLang="ko-KR" sz="1400" dirty="0" smtClean="0">
                <a:latin typeface="+mj-ea"/>
                <a:ea typeface="+mj-ea"/>
              </a:rPr>
              <a:t>model) </a:t>
            </a:r>
            <a:r>
              <a:rPr lang="ko-KR" altLang="en-US" sz="1400" dirty="0" smtClean="0">
                <a:latin typeface="+mj-ea"/>
                <a:ea typeface="+mj-ea"/>
              </a:rPr>
              <a:t>박스를 생성하는 양이 적다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이미지의 바닥 아래쪽 </a:t>
            </a:r>
            <a:r>
              <a:rPr lang="en-US" altLang="ko-KR" sz="1400" dirty="0" smtClean="0">
                <a:latin typeface="+mj-ea"/>
                <a:ea typeface="+mj-ea"/>
              </a:rPr>
              <a:t>heat </a:t>
            </a:r>
            <a:r>
              <a:rPr lang="ko-KR" altLang="en-US" sz="1400" dirty="0" smtClean="0">
                <a:latin typeface="+mj-ea"/>
                <a:ea typeface="+mj-ea"/>
              </a:rPr>
              <a:t>하는 케이스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등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j-ea"/>
                <a:ea typeface="+mj-ea"/>
              </a:rPr>
              <a:t>현미경 데이터 </a:t>
            </a:r>
            <a:r>
              <a:rPr lang="en-US" altLang="ko-KR" sz="1400" b="1" dirty="0" smtClean="0">
                <a:latin typeface="+mj-ea"/>
                <a:ea typeface="+mj-ea"/>
              </a:rPr>
              <a:t>annotation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Segmentation </a:t>
            </a:r>
            <a:r>
              <a:rPr lang="ko-KR" altLang="en-US" sz="1400" dirty="0" smtClean="0">
                <a:latin typeface="+mj-ea"/>
                <a:ea typeface="+mj-ea"/>
              </a:rPr>
              <a:t>모델 </a:t>
            </a:r>
            <a:r>
              <a:rPr lang="ko-KR" altLang="en-US" sz="1400" dirty="0" err="1" smtClean="0">
                <a:latin typeface="+mj-ea"/>
                <a:ea typeface="+mj-ea"/>
              </a:rPr>
              <a:t>재논의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Pilot test </a:t>
            </a:r>
            <a:r>
              <a:rPr lang="ko-KR" altLang="en-US" sz="1400" dirty="0" smtClean="0">
                <a:latin typeface="+mj-ea"/>
                <a:ea typeface="+mj-ea"/>
              </a:rPr>
              <a:t>필요함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과거 </a:t>
            </a:r>
            <a:r>
              <a:rPr lang="en-US" altLang="ko-KR" sz="1400" dirty="0" smtClean="0">
                <a:latin typeface="+mj-ea"/>
                <a:ea typeface="+mj-ea"/>
              </a:rPr>
              <a:t>segmentation </a:t>
            </a:r>
            <a:r>
              <a:rPr lang="ko-KR" altLang="en-US" sz="1400" dirty="0" smtClean="0">
                <a:latin typeface="+mj-ea"/>
                <a:ea typeface="+mj-ea"/>
              </a:rPr>
              <a:t>실험에 사용한 데이터 확인 후 </a:t>
            </a:r>
            <a:r>
              <a:rPr lang="ko-KR" altLang="en-US" sz="1400" dirty="0" err="1" smtClean="0">
                <a:latin typeface="+mj-ea"/>
                <a:ea typeface="+mj-ea"/>
              </a:rPr>
              <a:t>재논의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29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98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모델 피드백 관련 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6254" y="656413"/>
            <a:ext cx="7612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2020,6/15 </a:t>
            </a:r>
            <a:r>
              <a:rPr lang="en-US" altLang="ko-KR" sz="1400" dirty="0" err="1">
                <a:latin typeface="+mj-ea"/>
              </a:rPr>
              <a:t>stomach_all_balanced_DAC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모델의 </a:t>
            </a:r>
            <a:r>
              <a:rPr lang="ko-KR" altLang="en-US" sz="1400" dirty="0" err="1">
                <a:latin typeface="+mj-ea"/>
              </a:rPr>
              <a:t>히트맵</a:t>
            </a:r>
            <a:r>
              <a:rPr lang="ko-KR" altLang="en-US" sz="1400" dirty="0">
                <a:latin typeface="+mj-ea"/>
              </a:rPr>
              <a:t> 확인 </a:t>
            </a:r>
            <a:r>
              <a:rPr lang="ko-KR" altLang="en-US" sz="1400" dirty="0" smtClean="0">
                <a:latin typeface="+mj-ea"/>
              </a:rPr>
              <a:t>필요</a:t>
            </a:r>
            <a:endParaRPr lang="en-US" altLang="ko-KR" sz="1400" dirty="0" smtClean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61531"/>
              </p:ext>
            </p:extLst>
          </p:nvPr>
        </p:nvGraphicFramePr>
        <p:xfrm>
          <a:off x="5346720" y="1675644"/>
          <a:ext cx="270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350789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216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3723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416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888689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35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460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488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339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76289"/>
                  </a:ext>
                </a:extLst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84761"/>
              </p:ext>
            </p:extLst>
          </p:nvPr>
        </p:nvGraphicFramePr>
        <p:xfrm>
          <a:off x="592975" y="1675644"/>
          <a:ext cx="270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350789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216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3723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416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888689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35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460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488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339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762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25367" y="1367867"/>
            <a:ext cx="147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88248" y="1235158"/>
            <a:ext cx="4482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CNN :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stomach_new_tiles_lossdiff_balanced_lab_test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88248" y="3931921"/>
            <a:ext cx="822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오른쪽 화살표 92"/>
          <p:cNvSpPr/>
          <p:nvPr/>
        </p:nvSpPr>
        <p:spPr>
          <a:xfrm rot="5400000">
            <a:off x="4103181" y="3711084"/>
            <a:ext cx="565266" cy="38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95" y="4184910"/>
            <a:ext cx="2159894" cy="275841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22" y="4242278"/>
            <a:ext cx="2016768" cy="26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5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모델 피드백 관련 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6254" y="656413"/>
            <a:ext cx="7612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2020,6/15 </a:t>
            </a:r>
            <a:r>
              <a:rPr lang="en-US" altLang="ko-KR" sz="1400" dirty="0" err="1">
                <a:latin typeface="+mj-ea"/>
              </a:rPr>
              <a:t>stomach_all_balanced_DAC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모델의 </a:t>
            </a:r>
            <a:r>
              <a:rPr lang="ko-KR" altLang="en-US" sz="1400" dirty="0" err="1">
                <a:latin typeface="+mj-ea"/>
              </a:rPr>
              <a:t>히트맵</a:t>
            </a:r>
            <a:r>
              <a:rPr lang="ko-KR" altLang="en-US" sz="1400" dirty="0">
                <a:latin typeface="+mj-ea"/>
              </a:rPr>
              <a:t> 확인 </a:t>
            </a:r>
            <a:r>
              <a:rPr lang="ko-KR" altLang="en-US" sz="1400" dirty="0" smtClean="0">
                <a:latin typeface="+mj-ea"/>
              </a:rPr>
              <a:t>필요</a:t>
            </a:r>
            <a:endParaRPr lang="en-US" altLang="ko-KR" sz="1400" dirty="0" smtClean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74363"/>
              </p:ext>
            </p:extLst>
          </p:nvPr>
        </p:nvGraphicFramePr>
        <p:xfrm>
          <a:off x="5346720" y="1675644"/>
          <a:ext cx="270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350789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216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3723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416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888689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35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178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460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488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339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289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76289"/>
                  </a:ext>
                </a:extLst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09234"/>
              </p:ext>
            </p:extLst>
          </p:nvPr>
        </p:nvGraphicFramePr>
        <p:xfrm>
          <a:off x="592975" y="1675644"/>
          <a:ext cx="270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350789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216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3723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416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888689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35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182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460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488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339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762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08247" y="1226843"/>
            <a:ext cx="147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248" y="1235158"/>
            <a:ext cx="4482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CNN :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stomach_new_tiles_lossdiff_balanced_lab_test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038" y="3943841"/>
            <a:ext cx="2159894" cy="27584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65" y="4001209"/>
            <a:ext cx="2016768" cy="26436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99011" y="3619644"/>
            <a:ext cx="1994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solidFill>
                  <a:srgbClr val="000000"/>
                </a:solidFill>
                <a:latin typeface="맑은 고딕" panose="020B0503020000020004" pitchFamily="50" charset="-127"/>
              </a:rPr>
              <a:t>*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2021S 0080302010102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결과 누락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2282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노이즈 필터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mobileNet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6254" y="656413"/>
            <a:ext cx="76128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2020,6/15 </a:t>
            </a:r>
            <a:r>
              <a:rPr lang="en-US" altLang="ko-KR" sz="1400" dirty="0" err="1">
                <a:latin typeface="+mj-ea"/>
              </a:rPr>
              <a:t>stomach_all_balanced_DAC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모델의 </a:t>
            </a:r>
            <a:r>
              <a:rPr lang="ko-KR" altLang="en-US" sz="1400" dirty="0" err="1">
                <a:latin typeface="+mj-ea"/>
              </a:rPr>
              <a:t>히트맵</a:t>
            </a:r>
            <a:r>
              <a:rPr lang="ko-KR" altLang="en-US" sz="1400" dirty="0">
                <a:latin typeface="+mj-ea"/>
              </a:rPr>
              <a:t> 확인 </a:t>
            </a:r>
            <a:r>
              <a:rPr lang="ko-KR" altLang="en-US" sz="1400" dirty="0" smtClean="0">
                <a:latin typeface="+mj-ea"/>
              </a:rPr>
              <a:t>필요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가장 많은 데이터 투입 모델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</a:rPr>
              <a:t>히트맵</a:t>
            </a:r>
            <a:r>
              <a:rPr lang="ko-KR" altLang="en-US" sz="1400" dirty="0" smtClean="0">
                <a:latin typeface="+mj-ea"/>
              </a:rPr>
              <a:t> 위주로 확인 요청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Jpg </a:t>
            </a:r>
            <a:r>
              <a:rPr lang="ko-KR" altLang="en-US" sz="1400" dirty="0" smtClean="0">
                <a:latin typeface="+mj-ea"/>
              </a:rPr>
              <a:t>기준 </a:t>
            </a:r>
            <a:r>
              <a:rPr lang="ko-KR" altLang="en-US" sz="1400" dirty="0" err="1" smtClean="0">
                <a:latin typeface="+mj-ea"/>
              </a:rPr>
              <a:t>모델임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 err="1" smtClean="0">
                <a:latin typeface="+mj-ea"/>
              </a:rPr>
              <a:t>linux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ko-KR" altLang="en-US" sz="1400" dirty="0" err="1" smtClean="0">
                <a:latin typeface="+mj-ea"/>
              </a:rPr>
              <a:t>개발임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=&gt; </a:t>
            </a:r>
            <a:r>
              <a:rPr lang="ko-KR" altLang="en-US" sz="1400" dirty="0" smtClean="0">
                <a:latin typeface="+mj-ea"/>
              </a:rPr>
              <a:t>슬라이드를 받아서 작업자 </a:t>
            </a:r>
            <a:r>
              <a:rPr lang="en-US" altLang="ko-KR" sz="1400" dirty="0" smtClean="0">
                <a:latin typeface="+mj-ea"/>
              </a:rPr>
              <a:t>pc</a:t>
            </a:r>
            <a:r>
              <a:rPr lang="ko-KR" altLang="en-US" sz="1400" dirty="0" smtClean="0">
                <a:latin typeface="+mj-ea"/>
              </a:rPr>
              <a:t>에서 테스트가 정확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* </a:t>
            </a:r>
            <a:r>
              <a:rPr lang="en-US" altLang="ko-KR" sz="1400" dirty="0" smtClean="0">
                <a:latin typeface="+mj-ea"/>
              </a:rPr>
              <a:t>naïve Bayesian </a:t>
            </a:r>
            <a:r>
              <a:rPr lang="ko-KR" altLang="en-US" sz="1400" dirty="0" smtClean="0">
                <a:latin typeface="+mj-ea"/>
              </a:rPr>
              <a:t>사용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노이즈 타일 필터</a:t>
            </a:r>
            <a:r>
              <a:rPr lang="en-US" altLang="ko-KR" sz="1400" dirty="0" smtClean="0">
                <a:latin typeface="+mj-ea"/>
              </a:rPr>
              <a:t>:</a:t>
            </a:r>
            <a:r>
              <a:rPr lang="ko-KR" altLang="en-US" sz="1400" dirty="0" smtClean="0">
                <a:latin typeface="+mj-ea"/>
              </a:rPr>
              <a:t> 구 버전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u="sng" dirty="0" err="1" smtClean="0">
                <a:latin typeface="+mj-ea"/>
              </a:rPr>
              <a:t>씨젠</a:t>
            </a:r>
            <a:r>
              <a:rPr lang="ko-KR" altLang="en-US" sz="1400" b="1" u="sng" dirty="0" smtClean="0">
                <a:latin typeface="+mj-ea"/>
              </a:rPr>
              <a:t> 서버 설치 완료</a:t>
            </a:r>
            <a:endParaRPr lang="en-US" altLang="ko-KR" sz="1400" b="1" u="sng" dirty="0" smtClean="0">
              <a:latin typeface="+mj-ea"/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1933"/>
            <a:ext cx="9033606" cy="36465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0450" y="5472588"/>
            <a:ext cx="6799811" cy="113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3220" y="75699"/>
          <a:ext cx="8570728" cy="66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41">
                  <a:extLst>
                    <a:ext uri="{9D8B030D-6E8A-4147-A177-3AD203B41FA5}">
                      <a16:colId xmlns:a16="http://schemas.microsoft.com/office/drawing/2014/main" val="3079024830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332124986"/>
                    </a:ext>
                  </a:extLst>
                </a:gridCol>
                <a:gridCol w="2142682">
                  <a:extLst>
                    <a:ext uri="{9D8B030D-6E8A-4147-A177-3AD203B41FA5}">
                      <a16:colId xmlns:a16="http://schemas.microsoft.com/office/drawing/2014/main" val="3092176041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1827065687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3295178641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890777688"/>
                    </a:ext>
                  </a:extLst>
                </a:gridCol>
                <a:gridCol w="1071341">
                  <a:extLst>
                    <a:ext uri="{9D8B030D-6E8A-4147-A177-3AD203B41FA5}">
                      <a16:colId xmlns:a16="http://schemas.microsoft.com/office/drawing/2014/main" val="2915613258"/>
                    </a:ext>
                  </a:extLst>
                </a:gridCol>
              </a:tblGrid>
              <a:tr h="11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dimension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8552"/>
                  </a:ext>
                </a:extLst>
              </a:tr>
              <a:tr h="146647">
                <a:tc row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1648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1598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1319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681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482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09646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25339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53244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279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95618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37854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8383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8501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64834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90122,</a:t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202652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50044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214742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4119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7418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58993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90122,</a:t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204698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88540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66442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2145"/>
                  </a:ext>
                </a:extLst>
              </a:tr>
              <a:tr h="293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2097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446270" y="1260417"/>
            <a:ext cx="4297678" cy="1213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3220" y="75699"/>
            <a:ext cx="2146031" cy="2213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이전 학습 자료</a:t>
            </a:r>
            <a:endParaRPr lang="ko-KR" altLang="en-US" sz="1400" b="1" dirty="0"/>
          </a:p>
        </p:txBody>
      </p:sp>
      <p:sp>
        <p:nvSpPr>
          <p:cNvPr id="3" name="오른쪽 화살표 2"/>
          <p:cNvSpPr/>
          <p:nvPr/>
        </p:nvSpPr>
        <p:spPr>
          <a:xfrm rot="10597864">
            <a:off x="8598476" y="3150524"/>
            <a:ext cx="290945" cy="141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597864">
            <a:off x="8673162" y="6247439"/>
            <a:ext cx="290945" cy="141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4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1153</Words>
  <Application>Microsoft Office PowerPoint</Application>
  <PresentationFormat>화면 슬라이드 쇼(4:3)</PresentationFormat>
  <Paragraphs>579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</vt:lpstr>
      <vt:lpstr>Arial</vt:lpstr>
      <vt:lpstr>Calibri</vt:lpstr>
      <vt:lpstr>Calibri Light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82</cp:revision>
  <dcterms:created xsi:type="dcterms:W3CDTF">2021-03-24T07:36:17Z</dcterms:created>
  <dcterms:modified xsi:type="dcterms:W3CDTF">2021-04-16T04:59:59Z</dcterms:modified>
</cp:coreProperties>
</file>