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305" r:id="rId4"/>
    <p:sldId id="306" r:id="rId5"/>
    <p:sldId id="307" r:id="rId6"/>
    <p:sldId id="308" r:id="rId7"/>
    <p:sldId id="297" r:id="rId8"/>
    <p:sldId id="304" r:id="rId9"/>
    <p:sldId id="302" r:id="rId10"/>
    <p:sldId id="296" r:id="rId11"/>
    <p:sldId id="309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2" y="3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0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67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9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926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803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0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287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286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716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699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074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F7D5D-D53D-4CBB-8102-54E23234B3AA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612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" Type="http://schemas.openxmlformats.org/officeDocument/2006/relationships/image" Target="../media/image2.png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5" Type="http://schemas.openxmlformats.org/officeDocument/2006/relationships/image" Target="../media/image14.png"/><Relationship Id="rId10" Type="http://schemas.microsoft.com/office/2007/relationships/hdphoto" Target="../media/hdphoto1.wdp"/><Relationship Id="rId4" Type="http://schemas.openxmlformats.org/officeDocument/2006/relationships/image" Target="../media/image4.emf"/><Relationship Id="rId9" Type="http://schemas.openxmlformats.org/officeDocument/2006/relationships/image" Target="../media/image9.png"/><Relationship Id="rId1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679171" y="3773979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43246" y="3100646"/>
            <a:ext cx="7360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+mj-ea"/>
                <a:ea typeface="+mj-ea"/>
              </a:rPr>
              <a:t>AI </a:t>
            </a:r>
            <a:r>
              <a:rPr lang="ko-KR" altLang="en-US" sz="2800" b="1" dirty="0">
                <a:latin typeface="+mj-ea"/>
                <a:ea typeface="+mj-ea"/>
              </a:rPr>
              <a:t>기반의 차세대 의료진단시스템 구축 연구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24397" y="4293425"/>
            <a:ext cx="2310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20210430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880656" y="3924093"/>
            <a:ext cx="1314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j-ea"/>
                <a:ea typeface="+mj-ea"/>
              </a:rPr>
              <a:t>정기 회의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7129" y="361500"/>
            <a:ext cx="3384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j-ea"/>
                <a:ea typeface="+mj-ea"/>
              </a:rPr>
              <a:t>1</a:t>
            </a:r>
            <a:r>
              <a:rPr lang="ko-KR" altLang="en-US" sz="1400" b="1" dirty="0">
                <a:latin typeface="+mj-ea"/>
                <a:ea typeface="+mj-ea"/>
              </a:rPr>
              <a:t>차년도 </a:t>
            </a:r>
            <a:r>
              <a:rPr lang="en-US" altLang="ko-KR" sz="1400" b="1" dirty="0">
                <a:latin typeface="+mj-ea"/>
                <a:ea typeface="+mj-ea"/>
              </a:rPr>
              <a:t>(2021.03-2022.02)</a:t>
            </a:r>
            <a:endParaRPr lang="ko-KR" altLang="en-US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06929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직사각형 158"/>
          <p:cNvSpPr/>
          <p:nvPr/>
        </p:nvSpPr>
        <p:spPr>
          <a:xfrm>
            <a:off x="5908534" y="1002949"/>
            <a:ext cx="1483909" cy="1259050"/>
          </a:xfrm>
          <a:prstGeom prst="rect">
            <a:avLst/>
          </a:prstGeom>
          <a:gradFill>
            <a:gsLst>
              <a:gs pos="58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</a:gradFill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3976005" y="5361835"/>
            <a:ext cx="1777159" cy="345913"/>
          </a:xfrm>
          <a:prstGeom prst="rightArrow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0">
                <a:schemeClr val="bg1">
                  <a:lumMod val="50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3826764" y="3337559"/>
            <a:ext cx="2325623" cy="345913"/>
          </a:xfrm>
          <a:prstGeom prst="rightArrow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0">
                <a:schemeClr val="bg1">
                  <a:lumMod val="50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2575193" y="1495972"/>
            <a:ext cx="1741131" cy="345913"/>
          </a:xfrm>
          <a:prstGeom prst="rightArrow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0">
                <a:schemeClr val="bg1">
                  <a:lumMod val="50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351500" y="882966"/>
            <a:ext cx="6171518" cy="1479666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351500" y="2774281"/>
            <a:ext cx="6229707" cy="1479666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351499" y="4675053"/>
            <a:ext cx="6229708" cy="1479666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287231" y="556624"/>
            <a:ext cx="2506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1. Binary classification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43142" y="2467372"/>
            <a:ext cx="2646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2. Patch classification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20680" y="4389178"/>
            <a:ext cx="4068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3. Whole slide classification (WSC) 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5297970" y="3109538"/>
            <a:ext cx="404747" cy="573934"/>
            <a:chOff x="5450408" y="3255368"/>
            <a:chExt cx="489744" cy="694460"/>
          </a:xfrm>
        </p:grpSpPr>
        <p:sp>
          <p:nvSpPr>
            <p:cNvPr id="21" name="원통 20"/>
            <p:cNvSpPr/>
            <p:nvPr/>
          </p:nvSpPr>
          <p:spPr>
            <a:xfrm>
              <a:off x="5450409" y="3672829"/>
              <a:ext cx="489743" cy="276999"/>
            </a:xfrm>
            <a:prstGeom prst="can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0">
                  <a:schemeClr val="accent3">
                    <a:lumMod val="45000"/>
                    <a:lumOff val="55000"/>
                  </a:schemeClr>
                </a:gs>
                <a:gs pos="68000">
                  <a:schemeClr val="bg1"/>
                </a:gs>
              </a:gsLst>
              <a:lin ang="189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원통 21"/>
            <p:cNvSpPr/>
            <p:nvPr/>
          </p:nvSpPr>
          <p:spPr>
            <a:xfrm>
              <a:off x="5450409" y="3465305"/>
              <a:ext cx="489743" cy="276999"/>
            </a:xfrm>
            <a:prstGeom prst="can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0">
                  <a:schemeClr val="accent3">
                    <a:lumMod val="45000"/>
                    <a:lumOff val="55000"/>
                  </a:schemeClr>
                </a:gs>
                <a:gs pos="68000">
                  <a:schemeClr val="bg1"/>
                </a:gs>
              </a:gsLst>
              <a:lin ang="189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원통 22"/>
            <p:cNvSpPr/>
            <p:nvPr/>
          </p:nvSpPr>
          <p:spPr>
            <a:xfrm>
              <a:off x="5450408" y="3255368"/>
              <a:ext cx="489743" cy="276999"/>
            </a:xfrm>
            <a:prstGeom prst="can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0">
                  <a:schemeClr val="accent3">
                    <a:lumMod val="45000"/>
                    <a:lumOff val="55000"/>
                  </a:schemeClr>
                </a:gs>
                <a:gs pos="68000">
                  <a:schemeClr val="bg1"/>
                </a:gs>
              </a:gsLst>
              <a:lin ang="189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004" y="957558"/>
            <a:ext cx="458233" cy="113030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719135" y="2097706"/>
            <a:ext cx="20634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Pathology slides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122" y="1015012"/>
            <a:ext cx="458233" cy="1130308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643" y="1055686"/>
            <a:ext cx="458233" cy="1130308"/>
          </a:xfrm>
          <a:prstGeom prst="rect">
            <a:avLst/>
          </a:prstGeom>
        </p:spPr>
      </p:pic>
      <p:grpSp>
        <p:nvGrpSpPr>
          <p:cNvPr id="28" name="그룹 27"/>
          <p:cNvGrpSpPr/>
          <p:nvPr/>
        </p:nvGrpSpPr>
        <p:grpSpPr>
          <a:xfrm>
            <a:off x="1417842" y="3075759"/>
            <a:ext cx="655209" cy="641250"/>
            <a:chOff x="5813733" y="2418100"/>
            <a:chExt cx="1028944" cy="998571"/>
          </a:xfrm>
        </p:grpSpPr>
        <p:sp>
          <p:nvSpPr>
            <p:cNvPr id="29" name="타원 28"/>
            <p:cNvSpPr/>
            <p:nvPr/>
          </p:nvSpPr>
          <p:spPr>
            <a:xfrm>
              <a:off x="5813733" y="2418100"/>
              <a:ext cx="1028944" cy="99857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000647" y="2590922"/>
              <a:ext cx="655117" cy="655116"/>
              <a:chOff x="572642" y="3447654"/>
              <a:chExt cx="1905000" cy="1904997"/>
            </a:xfrm>
            <a:effectLst/>
          </p:grpSpPr>
          <p:pic>
            <p:nvPicPr>
              <p:cNvPr id="31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2642" y="3447654"/>
                <a:ext cx="1447801" cy="14478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32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5042" y="3600054"/>
                <a:ext cx="1447801" cy="14478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33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442" y="3752454"/>
                <a:ext cx="1447801" cy="14478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34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9842" y="3904855"/>
                <a:ext cx="1447800" cy="144779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</p:grpSp>
      <p:sp>
        <p:nvSpPr>
          <p:cNvPr id="35" name="TextBox 34"/>
          <p:cNvSpPr txBox="1"/>
          <p:nvPr/>
        </p:nvSpPr>
        <p:spPr>
          <a:xfrm>
            <a:off x="1094782" y="3695849"/>
            <a:ext cx="1387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256* patches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247945" y="2801888"/>
            <a:ext cx="1257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 classifier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6246716" y="2997667"/>
            <a:ext cx="1059277" cy="1091666"/>
            <a:chOff x="7329147" y="1556828"/>
            <a:chExt cx="1572501" cy="1715615"/>
          </a:xfrm>
        </p:grpSpPr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29147" y="1556828"/>
              <a:ext cx="1572501" cy="1363905"/>
            </a:xfrm>
            <a:prstGeom prst="rect">
              <a:avLst/>
            </a:prstGeom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7579445" y="1844953"/>
              <a:ext cx="413798" cy="580892"/>
            </a:xfrm>
            <a:prstGeom prst="rect">
              <a:avLst/>
            </a:prstGeom>
          </p:spPr>
        </p:pic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7967647" y="1844953"/>
              <a:ext cx="413798" cy="580892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7755690" y="2861308"/>
              <a:ext cx="897160" cy="411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GUI</a:t>
              </a:r>
              <a:endParaRPr lang="ko-KR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7C1177F3-150A-4EBB-890B-30F9FE69F0EC}"/>
              </a:ext>
            </a:extLst>
          </p:cNvPr>
          <p:cNvSpPr txBox="1"/>
          <p:nvPr/>
        </p:nvSpPr>
        <p:spPr>
          <a:xfrm>
            <a:off x="1777403" y="1951643"/>
            <a:ext cx="1027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 Scanner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3" name="Picture 2" descr="Pannoramic 250 Flash III - 3DHISTECH Ltd.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0" t="3001" r="24361" b="3952"/>
          <a:stretch/>
        </p:blipFill>
        <p:spPr bwMode="auto">
          <a:xfrm>
            <a:off x="1899562" y="1321133"/>
            <a:ext cx="642258" cy="603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97607" y="1022998"/>
            <a:ext cx="1056632" cy="233845"/>
          </a:xfrm>
          <a:prstGeom prst="rect">
            <a:avLst/>
          </a:prstGeom>
        </p:spPr>
      </p:pic>
      <p:cxnSp>
        <p:nvCxnSpPr>
          <p:cNvPr id="45" name="꺾인 연결선 44"/>
          <p:cNvCxnSpPr>
            <a:stCxn id="92" idx="2"/>
            <a:endCxn id="29" idx="0"/>
          </p:cNvCxnSpPr>
          <p:nvPr/>
        </p:nvCxnSpPr>
        <p:spPr>
          <a:xfrm rot="5400000">
            <a:off x="2739424" y="1171254"/>
            <a:ext cx="910529" cy="2898481"/>
          </a:xfrm>
          <a:prstGeom prst="bentConnector3">
            <a:avLst>
              <a:gd name="adj1" fmla="val 64607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894912" y="3700289"/>
            <a:ext cx="1257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꺾인 연결선 46"/>
          <p:cNvCxnSpPr>
            <a:stCxn id="46" idx="2"/>
            <a:endCxn id="61" idx="0"/>
          </p:cNvCxnSpPr>
          <p:nvPr/>
        </p:nvCxnSpPr>
        <p:spPr>
          <a:xfrm rot="5400000">
            <a:off x="3347833" y="2761588"/>
            <a:ext cx="975506" cy="337612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2302702" y="5084302"/>
            <a:ext cx="2117508" cy="914948"/>
          </a:xfrm>
          <a:prstGeom prst="rect">
            <a:avLst/>
          </a:prstGeom>
          <a:gradFill flip="none" rotWithShape="1">
            <a:gsLst>
              <a:gs pos="58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1383909" y="5572332"/>
            <a:ext cx="9716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Whole slide </a:t>
            </a:r>
          </a:p>
          <a:p>
            <a:pPr algn="r"/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  <a:endParaRPr lang="ko-KR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892291" y="5008338"/>
            <a:ext cx="1388808" cy="96290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949866" y="5108639"/>
            <a:ext cx="284526" cy="701832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634092" y="5108639"/>
            <a:ext cx="284526" cy="701832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320679" y="5108639"/>
            <a:ext cx="284526" cy="701832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446" y="5108507"/>
            <a:ext cx="284526" cy="701832"/>
          </a:xfrm>
          <a:prstGeom prst="rect">
            <a:avLst/>
          </a:prstGeom>
        </p:spPr>
      </p:pic>
      <p:cxnSp>
        <p:nvCxnSpPr>
          <p:cNvPr id="55" name="꺾인 연결선 54"/>
          <p:cNvCxnSpPr>
            <a:stCxn id="50" idx="0"/>
            <a:endCxn id="46" idx="2"/>
          </p:cNvCxnSpPr>
          <p:nvPr/>
        </p:nvCxnSpPr>
        <p:spPr>
          <a:xfrm rot="16200000" flipV="1">
            <a:off x="5531954" y="3953596"/>
            <a:ext cx="1046439" cy="106304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635953" y="5735737"/>
            <a:ext cx="3115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317121" y="5741915"/>
            <a:ext cx="3115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993668" y="5741915"/>
            <a:ext cx="3115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939258" y="5741915"/>
            <a:ext cx="3115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1819916" y="4937405"/>
            <a:ext cx="655209" cy="641250"/>
            <a:chOff x="1066780" y="5164014"/>
            <a:chExt cx="655209" cy="641250"/>
          </a:xfrm>
        </p:grpSpPr>
        <p:sp>
          <p:nvSpPr>
            <p:cNvPr id="61" name="타원 60"/>
            <p:cNvSpPr/>
            <p:nvPr/>
          </p:nvSpPr>
          <p:spPr>
            <a:xfrm>
              <a:off x="1066780" y="5164014"/>
              <a:ext cx="655209" cy="64125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154626" y="5306444"/>
              <a:ext cx="132733" cy="327409"/>
            </a:xfrm>
            <a:prstGeom prst="rect">
              <a:avLst/>
            </a:prstGeom>
          </p:spPr>
        </p:pic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193535" y="5366834"/>
              <a:ext cx="132733" cy="327409"/>
            </a:xfrm>
            <a:prstGeom prst="rect">
              <a:avLst/>
            </a:prstGeom>
          </p:spPr>
        </p:pic>
        <p:pic>
          <p:nvPicPr>
            <p:cNvPr id="64" name="그림 63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242472" y="5406823"/>
              <a:ext cx="132733" cy="327409"/>
            </a:xfrm>
            <a:prstGeom prst="rect">
              <a:avLst/>
            </a:prstGeom>
          </p:spPr>
        </p:pic>
        <p:pic>
          <p:nvPicPr>
            <p:cNvPr id="65" name="그림 6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10921" y="5459979"/>
              <a:ext cx="132733" cy="327409"/>
            </a:xfrm>
            <a:prstGeom prst="rect">
              <a:avLst/>
            </a:prstGeom>
          </p:spPr>
        </p:pic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359174" y="5234947"/>
              <a:ext cx="278937" cy="274568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</p:pic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9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259901" y="5223310"/>
              <a:ext cx="162752" cy="103183"/>
            </a:xfrm>
            <a:prstGeom prst="rect">
              <a:avLst/>
            </a:prstGeom>
          </p:spPr>
        </p:pic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9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0800000">
              <a:off x="1459506" y="5538182"/>
              <a:ext cx="162752" cy="103183"/>
            </a:xfrm>
            <a:prstGeom prst="rect">
              <a:avLst/>
            </a:prstGeom>
          </p:spPr>
        </p:pic>
      </p:grpSp>
      <p:sp>
        <p:nvSpPr>
          <p:cNvPr id="69" name="TextBox 68"/>
          <p:cNvSpPr txBox="1"/>
          <p:nvPr/>
        </p:nvSpPr>
        <p:spPr>
          <a:xfrm>
            <a:off x="6125344" y="5927343"/>
            <a:ext cx="2020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WSC result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907840" y="3054023"/>
            <a:ext cx="2189985" cy="1094720"/>
          </a:xfrm>
          <a:prstGeom prst="rect">
            <a:avLst/>
          </a:prstGeom>
          <a:gradFill>
            <a:gsLst>
              <a:gs pos="58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</a:gradFill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" name="Picture 35" descr="File:Icons8 flat folder.svg - Wikimedia Commons"/>
          <p:cNvPicPr>
            <a:picLocks noChangeAspect="1"/>
          </p:cNvPicPr>
          <p:nvPr/>
        </p:nvPicPr>
        <p:blipFill>
          <a:blip r:embed="rId11" cstate="print"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327" y="3803189"/>
            <a:ext cx="332456" cy="3324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2" name="Picture 35" descr="File:Icons8 flat folder.svg - Wikimedia Commons"/>
          <p:cNvPicPr>
            <a:picLocks noChangeAspect="1"/>
          </p:cNvPicPr>
          <p:nvPr/>
        </p:nvPicPr>
        <p:blipFill>
          <a:blip r:embed="rId11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435" y="3298142"/>
            <a:ext cx="332456" cy="3324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3" name="Picture 35" descr="File:Icons8 flat folder.svg - Wikimedia Commons"/>
          <p:cNvPicPr>
            <a:picLocks noChangeAspect="1"/>
          </p:cNvPicPr>
          <p:nvPr/>
        </p:nvPicPr>
        <p:blipFill>
          <a:blip r:embed="rId11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327" y="3552571"/>
            <a:ext cx="332456" cy="3324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4" name="직사각형 73"/>
          <p:cNvSpPr/>
          <p:nvPr/>
        </p:nvSpPr>
        <p:spPr>
          <a:xfrm>
            <a:off x="3298306" y="3373118"/>
            <a:ext cx="91698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Uncategorized</a:t>
            </a:r>
            <a:endParaRPr lang="ko-KR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294650" y="3611563"/>
            <a:ext cx="71526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Dysplasia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285380" y="3877692"/>
            <a:ext cx="72242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Malignant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7" name="Picture 35" descr="File:Icons8 flat folder.svg - Wikimedia Commons"/>
          <p:cNvPicPr>
            <a:picLocks noChangeAspect="1"/>
          </p:cNvPicPr>
          <p:nvPr/>
        </p:nvPicPr>
        <p:blipFill>
          <a:blip r:embed="rId1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964" y="3035510"/>
            <a:ext cx="332456" cy="3324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8" name="꺾인 연결선 77"/>
          <p:cNvCxnSpPr>
            <a:stCxn id="83" idx="6"/>
            <a:endCxn id="77" idx="1"/>
          </p:cNvCxnSpPr>
          <p:nvPr/>
        </p:nvCxnSpPr>
        <p:spPr>
          <a:xfrm flipV="1">
            <a:off x="2988140" y="3201738"/>
            <a:ext cx="311824" cy="189199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/>
          <p:nvPr/>
        </p:nvCxnSpPr>
        <p:spPr>
          <a:xfrm>
            <a:off x="2989119" y="3226657"/>
            <a:ext cx="328283" cy="150101"/>
          </a:xfrm>
          <a:prstGeom prst="bentConnector3">
            <a:avLst>
              <a:gd name="adj1" fmla="val 46132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 79"/>
          <p:cNvCxnSpPr>
            <a:stCxn id="83" idx="6"/>
            <a:endCxn id="73" idx="1"/>
          </p:cNvCxnSpPr>
          <p:nvPr/>
        </p:nvCxnSpPr>
        <p:spPr>
          <a:xfrm>
            <a:off x="2988140" y="3390937"/>
            <a:ext cx="309187" cy="327862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83" idx="6"/>
            <a:endCxn id="71" idx="1"/>
          </p:cNvCxnSpPr>
          <p:nvPr/>
        </p:nvCxnSpPr>
        <p:spPr>
          <a:xfrm>
            <a:off x="2988140" y="3390937"/>
            <a:ext cx="309187" cy="578480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3307247" y="3120652"/>
            <a:ext cx="70055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2332931" y="3070312"/>
            <a:ext cx="655209" cy="6412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4" name="그룹 83"/>
          <p:cNvGrpSpPr/>
          <p:nvPr/>
        </p:nvGrpSpPr>
        <p:grpSpPr>
          <a:xfrm>
            <a:off x="2552903" y="3238033"/>
            <a:ext cx="344764" cy="347681"/>
            <a:chOff x="572642" y="3447654"/>
            <a:chExt cx="1905000" cy="1904997"/>
          </a:xfrm>
          <a:effectLst/>
        </p:grpSpPr>
        <p:pic>
          <p:nvPicPr>
            <p:cNvPr id="85" name="Picture 8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642" y="3447654"/>
              <a:ext cx="1447801" cy="144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6" name="Picture 8"/>
            <p:cNvPicPr>
              <a:picLocks noChangeAspect="1"/>
            </p:cNvPicPr>
            <p:nvPr/>
          </p:nvPicPr>
          <p:blipFill>
            <a:blip r:embed="rId1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042" y="3600054"/>
              <a:ext cx="1447801" cy="144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7" name="Picture 8"/>
            <p:cNvPicPr>
              <a:picLocks noChangeAspect="1"/>
            </p:cNvPicPr>
            <p:nvPr/>
          </p:nvPicPr>
          <p:blipFill>
            <a:blip r:embed="rId12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442" y="3752454"/>
              <a:ext cx="1447801" cy="144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8" name="Picture 8"/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9842" y="3904855"/>
              <a:ext cx="1447800" cy="144779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pic>
        <p:nvPicPr>
          <p:cNvPr id="89" name="그림 8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86299" y="3156538"/>
            <a:ext cx="337514" cy="332228"/>
          </a:xfrm>
          <a:prstGeom prst="ellipse">
            <a:avLst/>
          </a:prstGeom>
          <a:ln>
            <a:solidFill>
              <a:srgbClr val="00B050"/>
            </a:solidFill>
          </a:ln>
        </p:spPr>
      </p:pic>
      <p:sp>
        <p:nvSpPr>
          <p:cNvPr id="90" name="타원 89"/>
          <p:cNvSpPr/>
          <p:nvPr/>
        </p:nvSpPr>
        <p:spPr>
          <a:xfrm>
            <a:off x="4316324" y="1283600"/>
            <a:ext cx="655209" cy="6412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1" name="그림 9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37146" y="1370164"/>
            <a:ext cx="436355" cy="467249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3950337" y="1903620"/>
            <a:ext cx="1387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Patch-maker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B3027ACF-BBFE-4B73-9120-70BC6340405A}"/>
              </a:ext>
            </a:extLst>
          </p:cNvPr>
          <p:cNvGrpSpPr/>
          <p:nvPr/>
        </p:nvGrpSpPr>
        <p:grpSpPr>
          <a:xfrm>
            <a:off x="2389583" y="5102759"/>
            <a:ext cx="1070791" cy="878559"/>
            <a:chOff x="5943796" y="2779089"/>
            <a:chExt cx="2735123" cy="2359603"/>
          </a:xfrm>
        </p:grpSpPr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91D8F467-5985-48FB-B13A-7AB74E0A8034}"/>
                </a:ext>
              </a:extLst>
            </p:cNvPr>
            <p:cNvGrpSpPr/>
            <p:nvPr/>
          </p:nvGrpSpPr>
          <p:grpSpPr>
            <a:xfrm>
              <a:off x="5943796" y="2779089"/>
              <a:ext cx="2735123" cy="2359603"/>
              <a:chOff x="4841029" y="4267225"/>
              <a:chExt cx="1985396" cy="1372191"/>
            </a:xfrm>
          </p:grpSpPr>
          <p:pic>
            <p:nvPicPr>
              <p:cNvPr id="97" name="그림 96">
                <a:extLst>
                  <a:ext uri="{FF2B5EF4-FFF2-40B4-BE49-F238E27FC236}">
                    <a16:creationId xmlns:a16="http://schemas.microsoft.com/office/drawing/2014/main" id="{27B6194F-1B9E-48A5-B7C9-9BE34F7198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168778" y="4267225"/>
                <a:ext cx="1657647" cy="1372191"/>
              </a:xfrm>
              <a:prstGeom prst="rect">
                <a:avLst/>
              </a:prstGeom>
            </p:spPr>
          </p:pic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EA3AE661-3B82-438B-BDC6-08A2D6BD7151}"/>
                  </a:ext>
                </a:extLst>
              </p:cNvPr>
              <p:cNvSpPr txBox="1"/>
              <p:nvPr/>
            </p:nvSpPr>
            <p:spPr>
              <a:xfrm rot="19244874">
                <a:off x="4841029" y="4309252"/>
                <a:ext cx="1100583" cy="243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00" dirty="0"/>
                  <a:t>3</a:t>
                </a:r>
              </a:p>
            </p:txBody>
          </p:sp>
        </p:grpSp>
        <p:pic>
          <p:nvPicPr>
            <p:cNvPr id="96" name="그림 95">
              <a:extLst>
                <a:ext uri="{FF2B5EF4-FFF2-40B4-BE49-F238E27FC236}">
                  <a16:creationId xmlns:a16="http://schemas.microsoft.com/office/drawing/2014/main" id="{CD67BB01-268D-4824-8253-3BE68C8C33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l="3809" t="1990" r="2760"/>
            <a:stretch/>
          </p:blipFill>
          <p:spPr>
            <a:xfrm>
              <a:off x="6583732" y="3433763"/>
              <a:ext cx="1435134" cy="1621119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3385273" y="5215573"/>
            <a:ext cx="1217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Feature-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cube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0" name="그룹 109"/>
          <p:cNvGrpSpPr/>
          <p:nvPr/>
        </p:nvGrpSpPr>
        <p:grpSpPr>
          <a:xfrm>
            <a:off x="5287582" y="1201172"/>
            <a:ext cx="837762" cy="805232"/>
            <a:chOff x="5813733" y="2418100"/>
            <a:chExt cx="1028944" cy="998571"/>
          </a:xfrm>
        </p:grpSpPr>
        <p:sp>
          <p:nvSpPr>
            <p:cNvPr id="111" name="타원 110"/>
            <p:cNvSpPr/>
            <p:nvPr/>
          </p:nvSpPr>
          <p:spPr>
            <a:xfrm>
              <a:off x="5813733" y="2418100"/>
              <a:ext cx="1028944" cy="99857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2" name="그룹 111"/>
            <p:cNvGrpSpPr/>
            <p:nvPr/>
          </p:nvGrpSpPr>
          <p:grpSpPr>
            <a:xfrm>
              <a:off x="6000647" y="2590922"/>
              <a:ext cx="655117" cy="655116"/>
              <a:chOff x="572642" y="3447654"/>
              <a:chExt cx="1905000" cy="1904997"/>
            </a:xfrm>
            <a:effectLst/>
          </p:grpSpPr>
          <p:pic>
            <p:nvPicPr>
              <p:cNvPr id="113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2642" y="3447654"/>
                <a:ext cx="1447801" cy="14478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114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5042" y="3600054"/>
                <a:ext cx="1447801" cy="14478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115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442" y="3752454"/>
                <a:ext cx="1447801" cy="14478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116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9842" y="3904855"/>
                <a:ext cx="1447800" cy="144779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</p:grpSp>
      <p:cxnSp>
        <p:nvCxnSpPr>
          <p:cNvPr id="117" name="꺾인 연결선 116"/>
          <p:cNvCxnSpPr>
            <a:stCxn id="90" idx="6"/>
            <a:endCxn id="111" idx="2"/>
          </p:cNvCxnSpPr>
          <p:nvPr/>
        </p:nvCxnSpPr>
        <p:spPr>
          <a:xfrm flipV="1">
            <a:off x="4971533" y="1603788"/>
            <a:ext cx="316049" cy="43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4977800" y="1986359"/>
            <a:ext cx="1387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512* patches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1" name="Picture 35" descr="File:Icons8 flat folder.svg - Wikimedia Commons"/>
          <p:cNvPicPr>
            <a:picLocks noChangeAspect="1"/>
          </p:cNvPicPr>
          <p:nvPr/>
        </p:nvPicPr>
        <p:blipFill>
          <a:blip r:embed="rId11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938" y="1752374"/>
            <a:ext cx="332456" cy="3324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2" name="Picture 35" descr="File:Icons8 flat folder.svg - Wikimedia Commons"/>
          <p:cNvPicPr>
            <a:picLocks noChangeAspect="1"/>
          </p:cNvPicPr>
          <p:nvPr/>
        </p:nvPicPr>
        <p:blipFill>
          <a:blip r:embed="rId1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013" y="1117372"/>
            <a:ext cx="332456" cy="3324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3" name="직사각형 122"/>
          <p:cNvSpPr/>
          <p:nvPr/>
        </p:nvSpPr>
        <p:spPr>
          <a:xfrm>
            <a:off x="6412973" y="1824628"/>
            <a:ext cx="72242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latin typeface="Times New Roman" panose="02020603050405020304" pitchFamily="18" charset="0"/>
                <a:cs typeface="Times New Roman" panose="02020603050405020304" pitchFamily="18" charset="0"/>
              </a:rPr>
              <a:t>Abnrmal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6435126" y="1214707"/>
            <a:ext cx="70055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5" name="꺾인 연결선 124"/>
          <p:cNvCxnSpPr>
            <a:stCxn id="111" idx="6"/>
            <a:endCxn id="122" idx="1"/>
          </p:cNvCxnSpPr>
          <p:nvPr/>
        </p:nvCxnSpPr>
        <p:spPr>
          <a:xfrm flipV="1">
            <a:off x="6125344" y="1283600"/>
            <a:ext cx="230669" cy="3201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꺾인 연결선 127"/>
          <p:cNvCxnSpPr>
            <a:stCxn id="111" idx="6"/>
            <a:endCxn id="121" idx="1"/>
          </p:cNvCxnSpPr>
          <p:nvPr/>
        </p:nvCxnSpPr>
        <p:spPr>
          <a:xfrm>
            <a:off x="6125344" y="1603788"/>
            <a:ext cx="225594" cy="31481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꺾인 연결선 130"/>
          <p:cNvCxnSpPr>
            <a:stCxn id="124" idx="3"/>
            <a:endCxn id="38" idx="0"/>
          </p:cNvCxnSpPr>
          <p:nvPr/>
        </p:nvCxnSpPr>
        <p:spPr>
          <a:xfrm flipH="1">
            <a:off x="6776355" y="1337818"/>
            <a:ext cx="359325" cy="1659849"/>
          </a:xfrm>
          <a:prstGeom prst="bentConnector4">
            <a:avLst>
              <a:gd name="adj1" fmla="val -63619"/>
              <a:gd name="adj2" fmla="val 53708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꺾인 연결선 135"/>
          <p:cNvCxnSpPr>
            <a:stCxn id="121" idx="2"/>
          </p:cNvCxnSpPr>
          <p:nvPr/>
        </p:nvCxnSpPr>
        <p:spPr>
          <a:xfrm rot="5400000">
            <a:off x="5233224" y="1458780"/>
            <a:ext cx="657893" cy="1909993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4289274" y="3083160"/>
            <a:ext cx="1217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LossDiff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0" name="그룹 139"/>
          <p:cNvGrpSpPr/>
          <p:nvPr/>
        </p:nvGrpSpPr>
        <p:grpSpPr>
          <a:xfrm>
            <a:off x="4369614" y="3430522"/>
            <a:ext cx="170884" cy="242315"/>
            <a:chOff x="5450408" y="3255368"/>
            <a:chExt cx="489744" cy="69446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1"/>
          </a:gradFill>
        </p:grpSpPr>
        <p:sp>
          <p:nvSpPr>
            <p:cNvPr id="141" name="원통 140"/>
            <p:cNvSpPr/>
            <p:nvPr/>
          </p:nvSpPr>
          <p:spPr>
            <a:xfrm>
              <a:off x="5450409" y="3672829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원통 141"/>
            <p:cNvSpPr/>
            <p:nvPr/>
          </p:nvSpPr>
          <p:spPr>
            <a:xfrm>
              <a:off x="5450409" y="3465305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원통 142"/>
            <p:cNvSpPr/>
            <p:nvPr/>
          </p:nvSpPr>
          <p:spPr>
            <a:xfrm>
              <a:off x="5450408" y="3255368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3" name="그룹 152"/>
          <p:cNvGrpSpPr/>
          <p:nvPr/>
        </p:nvGrpSpPr>
        <p:grpSpPr>
          <a:xfrm>
            <a:off x="4727511" y="3830629"/>
            <a:ext cx="170884" cy="242315"/>
            <a:chOff x="5450408" y="3255368"/>
            <a:chExt cx="489744" cy="69446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5400000" scaled="1"/>
          </a:gradFill>
        </p:grpSpPr>
        <p:sp>
          <p:nvSpPr>
            <p:cNvPr id="154" name="원통 153"/>
            <p:cNvSpPr/>
            <p:nvPr/>
          </p:nvSpPr>
          <p:spPr>
            <a:xfrm>
              <a:off x="5450409" y="3672829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원통 154"/>
            <p:cNvSpPr/>
            <p:nvPr/>
          </p:nvSpPr>
          <p:spPr>
            <a:xfrm>
              <a:off x="5450409" y="3465305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원통 155"/>
            <p:cNvSpPr/>
            <p:nvPr/>
          </p:nvSpPr>
          <p:spPr>
            <a:xfrm>
              <a:off x="5450408" y="3255368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7" name="오른쪽으로 구부러진 화살표 156"/>
          <p:cNvSpPr/>
          <p:nvPr/>
        </p:nvSpPr>
        <p:spPr>
          <a:xfrm rot="19063509">
            <a:off x="4353231" y="3734256"/>
            <a:ext cx="267487" cy="352793"/>
          </a:xfrm>
          <a:prstGeom prst="curv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44" name="그룹 143"/>
          <p:cNvGrpSpPr/>
          <p:nvPr/>
        </p:nvGrpSpPr>
        <p:grpSpPr>
          <a:xfrm>
            <a:off x="4215292" y="3842550"/>
            <a:ext cx="259026" cy="237471"/>
            <a:chOff x="572642" y="3447654"/>
            <a:chExt cx="1905000" cy="1904997"/>
          </a:xfrm>
          <a:effectLst/>
        </p:grpSpPr>
        <p:pic>
          <p:nvPicPr>
            <p:cNvPr id="145" name="Picture 8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642" y="3447654"/>
              <a:ext cx="1447801" cy="144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46" name="Picture 8"/>
            <p:cNvPicPr>
              <a:picLocks noChangeAspect="1"/>
            </p:cNvPicPr>
            <p:nvPr/>
          </p:nvPicPr>
          <p:blipFill>
            <a:blip r:embed="rId16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042" y="3600054"/>
              <a:ext cx="1447801" cy="144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47" name="Picture 8"/>
            <p:cNvPicPr>
              <a:picLocks noChangeAspect="1"/>
            </p:cNvPicPr>
            <p:nvPr/>
          </p:nvPicPr>
          <p:blipFill>
            <a:blip r:embed="rId16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442" y="3752454"/>
              <a:ext cx="1447801" cy="144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48" name="Picture 8"/>
            <p:cNvPicPr>
              <a:picLocks noChangeAspect="1"/>
            </p:cNvPicPr>
            <p:nvPr/>
          </p:nvPicPr>
          <p:blipFill>
            <a:blip r:embed="rId1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9842" y="3904855"/>
              <a:ext cx="1447800" cy="144779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158" name="오른쪽으로 구부러진 화살표 157"/>
          <p:cNvSpPr/>
          <p:nvPr/>
        </p:nvSpPr>
        <p:spPr>
          <a:xfrm rot="7865545">
            <a:off x="4643224" y="3417365"/>
            <a:ext cx="267487" cy="352793"/>
          </a:xfrm>
          <a:prstGeom prst="curv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52" name="그룹 151"/>
          <p:cNvGrpSpPr/>
          <p:nvPr/>
        </p:nvGrpSpPr>
        <p:grpSpPr>
          <a:xfrm>
            <a:off x="4795637" y="3417479"/>
            <a:ext cx="214478" cy="220902"/>
            <a:chOff x="4475812" y="3935257"/>
            <a:chExt cx="259519" cy="267291"/>
          </a:xfrm>
        </p:grpSpPr>
        <p:pic>
          <p:nvPicPr>
            <p:cNvPr id="149" name="Picture 8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5812" y="3935257"/>
              <a:ext cx="178964" cy="1804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50" name="Picture 8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3739" y="3982792"/>
              <a:ext cx="178964" cy="1804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51" name="Picture 8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6367" y="4022071"/>
              <a:ext cx="178964" cy="1804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160" name="TextBox 159"/>
          <p:cNvSpPr txBox="1"/>
          <p:nvPr/>
        </p:nvSpPr>
        <p:spPr>
          <a:xfrm>
            <a:off x="6624552" y="947935"/>
            <a:ext cx="1037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Times New Roman" panose="02020603050405020304" pitchFamily="18" charset="0"/>
                <a:cs typeface="Times New Roman" panose="02020603050405020304" pitchFamily="18" charset="0"/>
              </a:rPr>
              <a:t>mixpatch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123999" y="88488"/>
            <a:ext cx="285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최종 솔루션 </a:t>
            </a:r>
            <a:r>
              <a:rPr lang="ko-KR" altLang="en-US" b="1" dirty="0" err="1"/>
              <a:t>아키텍쳐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47652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129"/>
          <p:cNvSpPr txBox="1"/>
          <p:nvPr/>
        </p:nvSpPr>
        <p:spPr>
          <a:xfrm>
            <a:off x="166254" y="146057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Issues</a:t>
            </a:r>
            <a:endParaRPr lang="ko-KR" altLang="en-US" b="1" dirty="0"/>
          </a:p>
        </p:txBody>
      </p:sp>
      <p:cxnSp>
        <p:nvCxnSpPr>
          <p:cNvPr id="132" name="직선 연결선 131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0604C770-60F7-4848-B455-58EC1B12C13E}"/>
              </a:ext>
            </a:extLst>
          </p:cNvPr>
          <p:cNvSpPr/>
          <p:nvPr/>
        </p:nvSpPr>
        <p:spPr>
          <a:xfrm>
            <a:off x="274319" y="914431"/>
            <a:ext cx="8466909" cy="4609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b="1" dirty="0">
                <a:latin typeface="+mj-ea"/>
                <a:ea typeface="+mj-ea"/>
              </a:rPr>
              <a:t>추가 이슈 사항</a:t>
            </a:r>
            <a:endParaRPr lang="en-US" altLang="ko-KR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ko-KR" altLang="ko-KR" b="1" dirty="0">
              <a:latin typeface="+mj-ea"/>
              <a:ea typeface="+mj-ea"/>
            </a:endParaRPr>
          </a:p>
          <a:p>
            <a:pPr lvl="0">
              <a:lnSpc>
                <a:spcPct val="150000"/>
              </a:lnSpc>
            </a:pPr>
            <a:r>
              <a:rPr lang="ko-KR" altLang="ko-KR" b="1" dirty="0">
                <a:latin typeface="+mj-ea"/>
                <a:ea typeface="+mj-ea"/>
              </a:rPr>
              <a:t>현미경 </a:t>
            </a:r>
            <a:r>
              <a:rPr lang="en-US" altLang="ko-KR" b="1" dirty="0">
                <a:latin typeface="+mj-ea"/>
                <a:ea typeface="+mj-ea"/>
              </a:rPr>
              <a:t>segmentation </a:t>
            </a:r>
            <a:r>
              <a:rPr lang="ko-KR" altLang="ko-KR" b="1" dirty="0">
                <a:latin typeface="+mj-ea"/>
                <a:ea typeface="+mj-ea"/>
              </a:rPr>
              <a:t>관련 데이터 형태 정리 논의 중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dirty="0">
                <a:latin typeface="+mj-ea"/>
                <a:ea typeface="+mj-ea"/>
              </a:rPr>
              <a:t>샘플 전달 완료</a:t>
            </a:r>
            <a:r>
              <a:rPr lang="en-US" altLang="ko-KR" dirty="0">
                <a:latin typeface="+mj-ea"/>
                <a:ea typeface="+mj-ea"/>
              </a:rPr>
              <a:t>	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ko-KR" dirty="0">
              <a:latin typeface="+mj-ea"/>
              <a:ea typeface="+mj-ea"/>
            </a:endParaRPr>
          </a:p>
          <a:p>
            <a:pPr lvl="0">
              <a:lnSpc>
                <a:spcPct val="150000"/>
              </a:lnSpc>
            </a:pPr>
            <a:r>
              <a:rPr lang="ko-KR" altLang="en-US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모델 학습에 사용되지 않은 슬라이드 리스트 </a:t>
            </a:r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다른 </a:t>
            </a:r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config)</a:t>
            </a:r>
            <a:r>
              <a:rPr lang="ko-KR" altLang="en-US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공유 요청</a:t>
            </a:r>
            <a:endParaRPr lang="en-US" altLang="ko-KR" b="1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dirty="0">
                <a:latin typeface="+mj-ea"/>
              </a:rPr>
              <a:t>전달 완료</a:t>
            </a:r>
            <a:endParaRPr lang="en-US" altLang="ko-KR" dirty="0">
              <a:latin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ko-KR" b="1" dirty="0">
              <a:latin typeface="+mj-ea"/>
              <a:ea typeface="+mj-ea"/>
            </a:endParaRPr>
          </a:p>
          <a:p>
            <a:pPr lvl="0">
              <a:lnSpc>
                <a:spcPct val="150000"/>
              </a:lnSpc>
            </a:pPr>
            <a:r>
              <a:rPr lang="en-US" altLang="ko-KR" b="1" dirty="0">
                <a:latin typeface="+mj-ea"/>
                <a:ea typeface="+mj-ea"/>
              </a:rPr>
              <a:t>Ground-True </a:t>
            </a:r>
            <a:r>
              <a:rPr lang="ko-KR" altLang="ko-KR" b="1" dirty="0">
                <a:latin typeface="+mj-ea"/>
                <a:ea typeface="+mj-ea"/>
              </a:rPr>
              <a:t>샘플 수령</a:t>
            </a:r>
            <a:r>
              <a:rPr lang="en-US" altLang="ko-KR" b="1" dirty="0">
                <a:latin typeface="+mj-ea"/>
                <a:ea typeface="+mj-ea"/>
              </a:rPr>
              <a:t> (annotated slides)</a:t>
            </a:r>
            <a:endParaRPr lang="ko-KR" altLang="ko-KR" b="1" dirty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F:\</a:t>
            </a:r>
            <a:r>
              <a:rPr lang="ko-KR" altLang="ko-KR" dirty="0">
                <a:latin typeface="+mj-ea"/>
                <a:ea typeface="+mj-ea"/>
              </a:rPr>
              <a:t>고영신부장님</a:t>
            </a:r>
            <a:r>
              <a:rPr lang="en-US" altLang="ko-KR" dirty="0">
                <a:latin typeface="+mj-ea"/>
                <a:ea typeface="+mj-ea"/>
              </a:rPr>
              <a:t>U</a:t>
            </a:r>
            <a:r>
              <a:rPr lang="ko-KR" altLang="ko-KR" dirty="0">
                <a:latin typeface="+mj-ea"/>
                <a:ea typeface="+mj-ea"/>
              </a:rPr>
              <a:t>그룹</a:t>
            </a:r>
            <a:r>
              <a:rPr lang="en-US" altLang="ko-KR" dirty="0">
                <a:latin typeface="+mj-ea"/>
                <a:ea typeface="+mj-ea"/>
              </a:rPr>
              <a:t>_2021(sg)80\3</a:t>
            </a:r>
            <a:r>
              <a:rPr lang="ko-KR" altLang="ko-KR" dirty="0">
                <a:latin typeface="+mj-ea"/>
                <a:ea typeface="+mj-ea"/>
              </a:rPr>
              <a:t>월</a:t>
            </a:r>
            <a:r>
              <a:rPr lang="en-US" altLang="ko-KR" dirty="0">
                <a:latin typeface="+mj-ea"/>
                <a:ea typeface="+mj-ea"/>
              </a:rPr>
              <a:t> D,M </a:t>
            </a:r>
            <a:r>
              <a:rPr lang="ko-KR" altLang="ko-KR" dirty="0">
                <a:latin typeface="+mj-ea"/>
                <a:ea typeface="+mj-ea"/>
              </a:rPr>
              <a:t>케이스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F\</a:t>
            </a:r>
            <a:r>
              <a:rPr lang="ko-KR" altLang="ko-KR" dirty="0" err="1">
                <a:latin typeface="+mj-ea"/>
                <a:ea typeface="+mj-ea"/>
              </a:rPr>
              <a:t>최유미부장님</a:t>
            </a:r>
            <a:r>
              <a:rPr lang="en-US" altLang="ko-KR" dirty="0">
                <a:latin typeface="+mj-ea"/>
                <a:ea typeface="+mj-ea"/>
              </a:rPr>
              <a:t>U</a:t>
            </a:r>
            <a:r>
              <a:rPr lang="ko-KR" altLang="ko-KR" dirty="0">
                <a:latin typeface="+mj-ea"/>
                <a:ea typeface="+mj-ea"/>
              </a:rPr>
              <a:t>그룹</a:t>
            </a:r>
            <a:r>
              <a:rPr lang="en-US" altLang="ko-KR" dirty="0">
                <a:latin typeface="+mj-ea"/>
                <a:ea typeface="+mj-ea"/>
              </a:rPr>
              <a:t>_2021(sg)80\3</a:t>
            </a:r>
            <a:r>
              <a:rPr lang="ko-KR" altLang="ko-KR" dirty="0">
                <a:latin typeface="+mj-ea"/>
                <a:ea typeface="+mj-ea"/>
              </a:rPr>
              <a:t>월</a:t>
            </a:r>
            <a:r>
              <a:rPr lang="en-US" altLang="ko-KR" dirty="0">
                <a:latin typeface="+mj-ea"/>
                <a:ea typeface="+mj-ea"/>
              </a:rPr>
              <a:t> D,M </a:t>
            </a:r>
            <a:r>
              <a:rPr lang="ko-KR" altLang="ko-KR" dirty="0">
                <a:latin typeface="+mj-ea"/>
                <a:ea typeface="+mj-ea"/>
              </a:rPr>
              <a:t>케이스</a:t>
            </a:r>
          </a:p>
        </p:txBody>
      </p:sp>
    </p:spTree>
    <p:extLst>
      <p:ext uri="{BB962C8B-B14F-4D97-AF65-F5344CB8AC3E}">
        <p14:creationId xmlns:p14="http://schemas.microsoft.com/office/powerpoint/2010/main" val="3990410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6254" y="146057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실무자 회의 </a:t>
            </a:r>
            <a:r>
              <a:rPr lang="en-US" altLang="ko-KR" b="1" dirty="0"/>
              <a:t>(4/20)</a:t>
            </a:r>
            <a:endParaRPr lang="ko-KR" altLang="en-US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CB21496-36BC-45DE-A38C-B3B0D426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685" y="1044936"/>
            <a:ext cx="8069744" cy="6025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주요 내용</a:t>
            </a:r>
            <a:r>
              <a:rPr kumimoji="0" lang="en-US" altLang="ko-KR" sz="16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기존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현재 주요 기술 특징 정리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5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kumimoji="0" lang="ko-KR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기술 개발 내용 및 비교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현재 개발된 핵심 기술들은 아래 표와 같이 요약할 수 있으며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일부 모델은 개발 중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ko-KR" sz="1600" dirty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ko-KR" sz="1600" dirty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ko-KR" sz="1600" dirty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latinLnBrk="0">
              <a:lnSpc>
                <a:spcPct val="150000"/>
              </a:lnSpc>
            </a:pPr>
            <a:r>
              <a:rPr lang="en-US" altLang="ko-KR" sz="12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*[Naïve </a:t>
            </a:r>
            <a:r>
              <a:rPr lang="en-US" altLang="ko-KR" sz="12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bayes</a:t>
            </a:r>
            <a:r>
              <a:rPr lang="en-US" altLang="ko-KR" sz="12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]: </a:t>
            </a:r>
            <a:r>
              <a:rPr lang="ko-KR" altLang="en-US" sz="12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분류된 패치의 수와 비율을 기준으로 슬라이드를 분류</a:t>
            </a:r>
            <a:r>
              <a:rPr lang="en-US" altLang="ko-KR" sz="12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2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주변 조직부를 묶어서 보는 기능 없음</a:t>
            </a:r>
            <a:endParaRPr lang="ko-KR" altLang="en-US" sz="600" dirty="0"/>
          </a:p>
          <a:p>
            <a:pPr lvl="0" latinLnBrk="0">
              <a:lnSpc>
                <a:spcPct val="150000"/>
              </a:lnSpc>
            </a:pPr>
            <a:r>
              <a:rPr lang="ko-KR" altLang="en-US" sz="12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** </a:t>
            </a:r>
            <a:r>
              <a:rPr lang="en-US" altLang="ko-KR" sz="12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[ZL 19, SD: 90036]: profile setting</a:t>
            </a:r>
          </a:p>
          <a:p>
            <a:pPr lvl="0" latinLnBrk="0">
              <a:lnSpc>
                <a:spcPct val="150000"/>
              </a:lnSpc>
            </a:pPr>
            <a:endParaRPr lang="en-US" altLang="ko-KR" sz="600" dirty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그림 3">
            <a:extLst>
              <a:ext uri="{FF2B5EF4-FFF2-40B4-BE49-F238E27FC236}">
                <a16:creationId xmlns:a16="http://schemas.microsoft.com/office/drawing/2014/main" id="{076EA882-B042-4141-9DB3-787EAD248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971" y="2612294"/>
            <a:ext cx="6981172" cy="3124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997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6254" y="146057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실무자 회의 </a:t>
            </a:r>
            <a:r>
              <a:rPr lang="en-US" altLang="ko-KR" b="1" dirty="0"/>
              <a:t>(4/20)</a:t>
            </a:r>
            <a:endParaRPr lang="ko-KR" altLang="en-US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33CF4723-DF42-4E6A-A6F5-3FFE6BED3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170" y="986646"/>
            <a:ext cx="8225660" cy="4108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kumimoji="0" lang="ko-KR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히트맵</a:t>
            </a:r>
            <a:r>
              <a:rPr kumimoji="0" lang="ko-KR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평가 논의 </a:t>
            </a: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(stomach models)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ko-KR" altLang="en-US" sz="16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추가 내용</a:t>
            </a:r>
            <a:r>
              <a:rPr kumimoji="0" lang="en-US" altLang="ko-KR" sz="16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kumimoji="0" lang="ko-KR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히트맵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평가 및 정보 공유를 위한 레이블링 방법 협의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Ground-true </a:t>
            </a:r>
            <a:r>
              <a:rPr kumimoji="0" lang="ko-KR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샘플을 제공하고</a:t>
            </a: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kumimoji="0" lang="ko-KR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각 개발자는 이를 개발 모델과 비교 </a:t>
            </a:r>
            <a:endParaRPr kumimoji="0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latinLnBrk="0">
              <a:lnSpc>
                <a:spcPct val="150000"/>
              </a:lnSpc>
              <a:buFontTx/>
              <a:buChar char="•"/>
            </a:pP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전체 슬라이드 중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10%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대해서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annotation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및 공유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latinLnBrk="0">
              <a:lnSpc>
                <a:spcPct val="150000"/>
              </a:lnSpc>
              <a:buFontTx/>
              <a:buChar char="•"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1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 슬라이드 내부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개의 조직 조각 중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개에 대해서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annotation</a:t>
            </a:r>
          </a:p>
          <a:p>
            <a:pPr lvl="1" latinLnBrk="0">
              <a:lnSpc>
                <a:spcPct val="150000"/>
              </a:lnSpc>
              <a:buFontTx/>
              <a:buChar char="•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공유 예정 일자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4/21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600" dirty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3. </a:t>
            </a:r>
            <a:r>
              <a:rPr kumimoji="0" lang="ko-KR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추가 요청 자료</a:t>
            </a:r>
            <a:endParaRPr kumimoji="0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모델 학습에 사용되지 않은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슬라이드 리스트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다른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config)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공유 요청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현미경 이미지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segmentation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협의 방법 논의용 샘플 자료 전달 요청 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915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129"/>
          <p:cNvSpPr txBox="1"/>
          <p:nvPr/>
        </p:nvSpPr>
        <p:spPr>
          <a:xfrm>
            <a:off x="166254" y="146057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Evaluation of heatmap of stomach model</a:t>
            </a:r>
            <a:endParaRPr lang="ko-KR" altLang="en-US" b="1" dirty="0"/>
          </a:p>
        </p:txBody>
      </p:sp>
      <p:cxnSp>
        <p:nvCxnSpPr>
          <p:cNvPr id="132" name="직선 연결선 131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274320" y="650963"/>
            <a:ext cx="8488680" cy="226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Stomach heatmap </a:t>
            </a:r>
            <a:r>
              <a:rPr lang="ko-KR" altLang="en-US" sz="1600" b="1" dirty="0">
                <a:latin typeface="+mj-ea"/>
                <a:ea typeface="+mj-ea"/>
              </a:rPr>
              <a:t>분석</a:t>
            </a:r>
            <a:r>
              <a:rPr lang="en-US" altLang="ko-KR" sz="1600" b="1" dirty="0">
                <a:latin typeface="+mj-ea"/>
                <a:ea typeface="+mj-ea"/>
              </a:rPr>
              <a:t> (</a:t>
            </a:r>
            <a:r>
              <a:rPr lang="ko-KR" altLang="ko-KR" sz="1600" b="1" dirty="0">
                <a:latin typeface="+mj-ea"/>
                <a:ea typeface="+mj-ea"/>
              </a:rPr>
              <a:t>대상</a:t>
            </a:r>
            <a:r>
              <a:rPr lang="en-US" altLang="ko-KR" sz="1600" b="1" dirty="0">
                <a:latin typeface="+mj-ea"/>
                <a:ea typeface="+mj-ea"/>
              </a:rPr>
              <a:t>: 463</a:t>
            </a:r>
            <a:r>
              <a:rPr lang="ko-KR" altLang="ko-KR" sz="1600" b="1" dirty="0">
                <a:latin typeface="+mj-ea"/>
                <a:ea typeface="+mj-ea"/>
              </a:rPr>
              <a:t>건의</a:t>
            </a:r>
            <a:r>
              <a:rPr lang="en-US" altLang="ko-KR" sz="1600" b="1" dirty="0">
                <a:latin typeface="+mj-ea"/>
                <a:ea typeface="+mj-ea"/>
              </a:rPr>
              <a:t> D/M </a:t>
            </a:r>
            <a:r>
              <a:rPr lang="ko-KR" altLang="ko-KR" sz="1600" b="1" dirty="0">
                <a:latin typeface="+mj-ea"/>
                <a:ea typeface="+mj-ea"/>
              </a:rPr>
              <a:t>데이터</a:t>
            </a:r>
            <a:r>
              <a:rPr lang="en-US" altLang="ko-KR" sz="1600" b="1" dirty="0">
                <a:latin typeface="+mj-ea"/>
                <a:ea typeface="+mj-ea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600" dirty="0">
                <a:latin typeface="+mj-ea"/>
                <a:ea typeface="+mj-ea"/>
              </a:rPr>
              <a:t>Naïve </a:t>
            </a:r>
            <a:r>
              <a:rPr lang="en-US" altLang="ko-KR" sz="1600" dirty="0" err="1">
                <a:latin typeface="+mj-ea"/>
                <a:ea typeface="+mj-ea"/>
              </a:rPr>
              <a:t>bayes</a:t>
            </a:r>
            <a:r>
              <a:rPr lang="en-US" altLang="ko-KR" sz="1600" dirty="0">
                <a:latin typeface="+mj-ea"/>
                <a:ea typeface="+mj-ea"/>
              </a:rPr>
              <a:t>: </a:t>
            </a:r>
            <a:r>
              <a:rPr lang="ko-KR" altLang="ko-KR" sz="1600" dirty="0">
                <a:latin typeface="+mj-ea"/>
                <a:ea typeface="+mj-ea"/>
              </a:rPr>
              <a:t>현재 확인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ko-KR" sz="1600" dirty="0">
                <a:latin typeface="+mj-ea"/>
                <a:ea typeface="+mj-ea"/>
              </a:rPr>
              <a:t>중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2)  Graph-CNN: </a:t>
            </a:r>
            <a:r>
              <a:rPr lang="ko-KR" altLang="ko-KR" sz="1600" dirty="0">
                <a:latin typeface="+mj-ea"/>
                <a:ea typeface="+mj-ea"/>
              </a:rPr>
              <a:t>현재 확인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ko-KR" sz="1600" dirty="0">
                <a:latin typeface="+mj-ea"/>
                <a:ea typeface="+mj-ea"/>
              </a:rPr>
              <a:t>중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ko-KR" altLang="ko-KR" sz="1600" dirty="0">
              <a:latin typeface="+mj-ea"/>
              <a:ea typeface="+mj-ea"/>
            </a:endParaRPr>
          </a:p>
          <a:p>
            <a:pPr lvl="0">
              <a:lnSpc>
                <a:spcPct val="150000"/>
              </a:lnSpc>
            </a:pPr>
            <a:endParaRPr lang="ko-KR" altLang="ko-KR" sz="1600" dirty="0">
              <a:latin typeface="+mj-ea"/>
              <a:ea typeface="+mj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461356" y="6207036"/>
            <a:ext cx="82212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787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129"/>
          <p:cNvSpPr txBox="1"/>
          <p:nvPr/>
        </p:nvSpPr>
        <p:spPr>
          <a:xfrm>
            <a:off x="166254" y="146057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Evaluation of heatmap of stomach model</a:t>
            </a:r>
            <a:endParaRPr lang="ko-KR" altLang="en-US" b="1" dirty="0"/>
          </a:p>
        </p:txBody>
      </p:sp>
      <p:cxnSp>
        <p:nvCxnSpPr>
          <p:cNvPr id="132" name="직선 연결선 131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274320" y="650963"/>
            <a:ext cx="848868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ko-KR" sz="1600" b="1" dirty="0">
                <a:latin typeface="+mj-ea"/>
              </a:rPr>
              <a:t>Stomach heatmap </a:t>
            </a:r>
            <a:r>
              <a:rPr lang="ko-KR" altLang="en-US" sz="1600" b="1" dirty="0">
                <a:latin typeface="+mj-ea"/>
              </a:rPr>
              <a:t>분석</a:t>
            </a:r>
            <a:r>
              <a:rPr lang="en-US" altLang="ko-KR" sz="1600" b="1" dirty="0">
                <a:latin typeface="+mj-ea"/>
              </a:rPr>
              <a:t> (</a:t>
            </a:r>
            <a:r>
              <a:rPr lang="ko-KR" altLang="ko-KR" sz="1600" b="1" dirty="0">
                <a:latin typeface="+mj-ea"/>
              </a:rPr>
              <a:t>대상</a:t>
            </a:r>
            <a:r>
              <a:rPr lang="en-US" altLang="ko-KR" sz="1600" b="1" dirty="0">
                <a:latin typeface="+mj-ea"/>
              </a:rPr>
              <a:t>: 463</a:t>
            </a:r>
            <a:r>
              <a:rPr lang="ko-KR" altLang="ko-KR" sz="1600" b="1" dirty="0">
                <a:latin typeface="+mj-ea"/>
              </a:rPr>
              <a:t>건의</a:t>
            </a:r>
            <a:r>
              <a:rPr lang="en-US" altLang="ko-KR" sz="1600" b="1" dirty="0">
                <a:latin typeface="+mj-ea"/>
              </a:rPr>
              <a:t> D/M </a:t>
            </a:r>
            <a:r>
              <a:rPr lang="ko-KR" altLang="ko-KR" sz="1600" b="1" dirty="0">
                <a:latin typeface="+mj-ea"/>
              </a:rPr>
              <a:t>데이터</a:t>
            </a:r>
            <a:r>
              <a:rPr lang="en-US" altLang="ko-KR" sz="1600" b="1" dirty="0">
                <a:latin typeface="+mj-ea"/>
              </a:rPr>
              <a:t>)</a:t>
            </a:r>
            <a:endParaRPr lang="en-US" altLang="ko-KR" sz="1600" b="1" dirty="0"/>
          </a:p>
          <a:p>
            <a:pPr marL="342900" indent="-342900">
              <a:spcAft>
                <a:spcPts val="1200"/>
              </a:spcAft>
              <a:buAutoNum type="arabicParenR" startAt="3"/>
            </a:pPr>
            <a:r>
              <a:rPr lang="en-US" altLang="ko-KR" sz="1600" b="1" dirty="0"/>
              <a:t>Feature cube:</a:t>
            </a:r>
          </a:p>
          <a:p>
            <a:pPr>
              <a:spcAft>
                <a:spcPts val="1200"/>
              </a:spcAft>
            </a:pPr>
            <a:r>
              <a:rPr lang="en-US" altLang="ko-KR" sz="1600" b="1" dirty="0"/>
              <a:t>M </a:t>
            </a:r>
            <a:r>
              <a:rPr lang="en-US" altLang="ko-KR" sz="1600" b="1" u="sng" dirty="0"/>
              <a:t> </a:t>
            </a:r>
            <a:r>
              <a:rPr lang="en-US" altLang="ko-KR" sz="1600" dirty="0"/>
              <a:t>:</a:t>
            </a:r>
            <a:r>
              <a:rPr lang="ko-KR" altLang="ko-KR" sz="1600" dirty="0"/>
              <a:t>대부분</a:t>
            </a:r>
            <a:r>
              <a:rPr lang="en-US" altLang="ko-KR" sz="1600" dirty="0"/>
              <a:t> hit </a:t>
            </a:r>
            <a:r>
              <a:rPr lang="ko-KR" altLang="ko-KR" sz="1600" dirty="0"/>
              <a:t>자체가 안되어 결과를</a:t>
            </a:r>
            <a:r>
              <a:rPr lang="en-US" altLang="ko-KR" sz="1600" dirty="0"/>
              <a:t> N</a:t>
            </a:r>
            <a:r>
              <a:rPr lang="ko-KR" altLang="ko-KR" sz="1600" dirty="0"/>
              <a:t>으로 내는 경우가 많음</a:t>
            </a:r>
          </a:p>
          <a:p>
            <a:pPr>
              <a:spcAft>
                <a:spcPts val="1200"/>
              </a:spcAft>
            </a:pPr>
            <a:r>
              <a:rPr lang="en-US" altLang="ko-KR" sz="1600" b="1" dirty="0"/>
              <a:t>D </a:t>
            </a:r>
            <a:r>
              <a:rPr lang="ko-KR" altLang="ko-KR" sz="1600" b="1" dirty="0"/>
              <a:t> </a:t>
            </a:r>
            <a:endParaRPr lang="en-US" altLang="ko-KR" sz="1600" b="1" dirty="0"/>
          </a:p>
          <a:p>
            <a:pPr>
              <a:spcAft>
                <a:spcPts val="1200"/>
              </a:spcAft>
            </a:pPr>
            <a:r>
              <a:rPr lang="en-US" altLang="ko-KR" sz="1600" b="1" dirty="0"/>
              <a:t>1. N</a:t>
            </a:r>
            <a:r>
              <a:rPr lang="ko-KR" altLang="en-US" sz="1600" b="1" dirty="0"/>
              <a:t>으로 판단 </a:t>
            </a:r>
            <a:r>
              <a:rPr lang="en-US" altLang="ko-KR" sz="1600" b="1" dirty="0"/>
              <a:t>:</a:t>
            </a:r>
            <a:r>
              <a:rPr lang="ko-KR" altLang="ko-KR" sz="1600" dirty="0"/>
              <a:t>병변이</a:t>
            </a:r>
            <a:r>
              <a:rPr lang="en-US" altLang="ko-KR" sz="1600" dirty="0"/>
              <a:t> edge</a:t>
            </a:r>
            <a:r>
              <a:rPr lang="ko-KR" altLang="ko-KR" sz="1600" dirty="0"/>
              <a:t>에 작게 있는 경우</a:t>
            </a:r>
            <a:r>
              <a:rPr lang="en-US" altLang="ko-KR" sz="1600" dirty="0"/>
              <a:t>(</a:t>
            </a:r>
            <a:r>
              <a:rPr lang="ko-KR" altLang="en-US" sz="1600" dirty="0"/>
              <a:t>패치 하나에 들어갈 정도</a:t>
            </a:r>
            <a:r>
              <a:rPr lang="en-US" altLang="ko-KR" sz="1600" dirty="0"/>
              <a:t>), </a:t>
            </a:r>
            <a:r>
              <a:rPr lang="ko-KR" altLang="ko-KR" sz="1600" dirty="0"/>
              <a:t>랜덤히트로 판단하고</a:t>
            </a:r>
            <a:r>
              <a:rPr lang="en-US" altLang="ko-KR" sz="1600" dirty="0"/>
              <a:t> N</a:t>
            </a:r>
            <a:r>
              <a:rPr lang="ko-KR" altLang="ko-KR" sz="1600" dirty="0"/>
              <a:t>으로 결과를 내는 경우</a:t>
            </a:r>
          </a:p>
          <a:p>
            <a:pPr>
              <a:spcAft>
                <a:spcPts val="1200"/>
              </a:spcAft>
            </a:pPr>
            <a:r>
              <a:rPr lang="en-US" altLang="ko-KR" sz="1600" dirty="0"/>
              <a:t>2. </a:t>
            </a:r>
            <a:r>
              <a:rPr lang="en-US" altLang="ko-KR" sz="1600" b="1" dirty="0"/>
              <a:t>M</a:t>
            </a:r>
            <a:r>
              <a:rPr lang="ko-KR" altLang="en-US" sz="1600" b="1" dirty="0"/>
              <a:t>으로 판단 </a:t>
            </a:r>
            <a:r>
              <a:rPr lang="en-US" altLang="ko-KR" sz="1600" b="1" dirty="0"/>
              <a:t>: </a:t>
            </a:r>
            <a:r>
              <a:rPr lang="en-US" altLang="ko-KR" sz="1600" dirty="0"/>
              <a:t>hit</a:t>
            </a:r>
            <a:r>
              <a:rPr lang="ko-KR" altLang="ko-KR" sz="1600" dirty="0"/>
              <a:t>는 잘하나 소수의</a:t>
            </a:r>
            <a:r>
              <a:rPr lang="en-US" altLang="ko-KR" sz="1600" dirty="0"/>
              <a:t> random M hit</a:t>
            </a:r>
            <a:r>
              <a:rPr lang="ko-KR" altLang="ko-KR" sz="1600" dirty="0"/>
              <a:t>로 인해서 결론을</a:t>
            </a:r>
            <a:r>
              <a:rPr lang="en-US" altLang="ko-KR" sz="1600" dirty="0"/>
              <a:t> M</a:t>
            </a:r>
            <a:r>
              <a:rPr lang="ko-KR" altLang="ko-KR" sz="1600" dirty="0"/>
              <a:t>으로 내는 경우 존재</a:t>
            </a:r>
            <a:endParaRPr lang="en-US" altLang="ko-KR" sz="1600" b="1" dirty="0"/>
          </a:p>
          <a:p>
            <a:pPr>
              <a:spcAft>
                <a:spcPts val="1200"/>
              </a:spcAft>
            </a:pPr>
            <a:endParaRPr lang="en-US" altLang="ko-KR" sz="1600" b="1" dirty="0"/>
          </a:p>
          <a:p>
            <a:pPr>
              <a:spcAft>
                <a:spcPts val="1200"/>
              </a:spcAft>
            </a:pPr>
            <a:r>
              <a:rPr lang="en-US" altLang="ko-KR" sz="1600" b="1" dirty="0"/>
              <a:t>Slide-level model</a:t>
            </a:r>
            <a:r>
              <a:rPr lang="ko-KR" altLang="ko-KR" sz="1600" b="1" dirty="0"/>
              <a:t>의 경향</a:t>
            </a:r>
            <a:r>
              <a:rPr lang="en-US" altLang="ko-KR" sz="1600" b="1" dirty="0"/>
              <a:t>  </a:t>
            </a:r>
            <a:r>
              <a:rPr lang="ko-KR" altLang="en-US" sz="1600" b="1" dirty="0"/>
              <a:t>추정 </a:t>
            </a:r>
            <a:endParaRPr lang="ko-KR" altLang="ko-KR" sz="1600" dirty="0"/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en-US" altLang="ko-KR" sz="1600" dirty="0"/>
              <a:t>Random hit</a:t>
            </a:r>
            <a:r>
              <a:rPr lang="ko-KR" altLang="ko-KR" sz="1600" dirty="0"/>
              <a:t>의 현상이 보이면</a:t>
            </a:r>
            <a:r>
              <a:rPr lang="en-US" altLang="ko-KR" sz="1600" dirty="0"/>
              <a:t> N</a:t>
            </a:r>
            <a:r>
              <a:rPr lang="ko-KR" altLang="ko-KR" sz="1600" dirty="0"/>
              <a:t>으로 결과</a:t>
            </a:r>
            <a:r>
              <a:rPr lang="en-US" altLang="ko-KR" sz="1600" dirty="0"/>
              <a:t> </a:t>
            </a:r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ko-KR" altLang="ko-KR" sz="1600" dirty="0"/>
              <a:t>대부분 </a:t>
            </a:r>
            <a:r>
              <a:rPr lang="en-US" altLang="ko-KR" sz="1600" dirty="0"/>
              <a:t>D</a:t>
            </a:r>
            <a:r>
              <a:rPr lang="ko-KR" altLang="ko-KR" sz="1600" dirty="0"/>
              <a:t>인데</a:t>
            </a:r>
            <a:r>
              <a:rPr lang="en-US" altLang="ko-KR" sz="1600" dirty="0"/>
              <a:t>, </a:t>
            </a:r>
            <a:r>
              <a:rPr lang="ko-KR" altLang="ko-KR" sz="1600" dirty="0"/>
              <a:t>소수의 </a:t>
            </a:r>
            <a:r>
              <a:rPr lang="en-US" altLang="ko-KR" sz="1600" dirty="0"/>
              <a:t>M</a:t>
            </a:r>
            <a:r>
              <a:rPr lang="ko-KR" altLang="ko-KR" sz="1600" dirty="0"/>
              <a:t>가 보이면 </a:t>
            </a:r>
            <a:r>
              <a:rPr lang="en-US" altLang="ko-KR" sz="1600" dirty="0"/>
              <a:t>M</a:t>
            </a:r>
            <a:r>
              <a:rPr lang="ko-KR" altLang="ko-KR" sz="1600" dirty="0"/>
              <a:t>로 결과 </a:t>
            </a:r>
            <a:endParaRPr lang="en-US" altLang="ko-KR" sz="1600" dirty="0"/>
          </a:p>
          <a:p>
            <a:pPr lvl="0">
              <a:spcAft>
                <a:spcPts val="1200"/>
              </a:spcAft>
            </a:pPr>
            <a:r>
              <a:rPr lang="en-US" altLang="ko-KR" sz="1600" dirty="0"/>
              <a:t>     - M</a:t>
            </a:r>
            <a:r>
              <a:rPr lang="ko-KR" altLang="ko-KR" sz="1600" dirty="0"/>
              <a:t>이 랜덤으로 발생하는 경우에 대한 대처가 안됨 </a:t>
            </a:r>
            <a:endParaRPr lang="en-US" altLang="ko-KR" sz="1600" dirty="0"/>
          </a:p>
          <a:p>
            <a:pPr lvl="1">
              <a:spcAft>
                <a:spcPts val="1200"/>
              </a:spcAft>
            </a:pPr>
            <a:endParaRPr lang="en-US" altLang="ko-KR" sz="1600" dirty="0"/>
          </a:p>
          <a:p>
            <a:pPr>
              <a:spcAft>
                <a:spcPts val="1200"/>
              </a:spcAft>
            </a:pPr>
            <a:r>
              <a:rPr lang="ko-KR" altLang="en-US" sz="1600" b="1" dirty="0"/>
              <a:t>결론적으로</a:t>
            </a:r>
            <a:r>
              <a:rPr lang="en-US" altLang="ko-KR" sz="1600" b="1" dirty="0"/>
              <a:t>, Patch-level classifier</a:t>
            </a:r>
            <a:r>
              <a:rPr lang="ko-KR" altLang="en-US" sz="1600" b="1" dirty="0"/>
              <a:t>가 </a:t>
            </a:r>
            <a:r>
              <a:rPr lang="en-US" altLang="ko-KR" sz="1600" b="1" dirty="0"/>
              <a:t>100% </a:t>
            </a:r>
            <a:r>
              <a:rPr lang="ko-KR" altLang="en-US" sz="1600" b="1" dirty="0"/>
              <a:t>정확도가 되지 않는 이상 발생할 수 있는 문제</a:t>
            </a:r>
            <a:endParaRPr lang="en-US" altLang="ko-KR" sz="1600" b="1" dirty="0"/>
          </a:p>
          <a:p>
            <a:pPr>
              <a:spcAft>
                <a:spcPts val="1200"/>
              </a:spcAft>
            </a:pPr>
            <a:r>
              <a:rPr lang="en-US" altLang="ko-KR" sz="1600" b="1" dirty="0"/>
              <a:t>Patch-level model</a:t>
            </a:r>
            <a:r>
              <a:rPr lang="ko-KR" altLang="ko-KR" sz="1600" b="1" dirty="0"/>
              <a:t>의 정확도가</a:t>
            </a:r>
            <a:r>
              <a:rPr lang="en-US" altLang="ko-KR" sz="1600" b="1" dirty="0"/>
              <a:t> 100%</a:t>
            </a:r>
            <a:r>
              <a:rPr lang="ko-KR" altLang="en-US" sz="1600" b="1" dirty="0"/>
              <a:t>에 가깝게 올리는게 과제</a:t>
            </a:r>
            <a:endParaRPr lang="ko-KR" altLang="ko-KR" sz="1600" b="1" dirty="0"/>
          </a:p>
          <a:p>
            <a:pPr marL="342900" indent="-342900">
              <a:spcAft>
                <a:spcPts val="1200"/>
              </a:spcAft>
              <a:buAutoNum type="arabicParenR" startAt="3"/>
            </a:pPr>
            <a:endParaRPr lang="ko-KR" altLang="ko-KR" sz="1600" dirty="0"/>
          </a:p>
          <a:p>
            <a:pPr>
              <a:spcAft>
                <a:spcPts val="1200"/>
              </a:spcAft>
            </a:pPr>
            <a:endParaRPr lang="ko-KR" altLang="ko-KR" sz="1600" dirty="0">
              <a:latin typeface="+mj-ea"/>
              <a:ea typeface="+mj-ea"/>
            </a:endParaRPr>
          </a:p>
          <a:p>
            <a:pPr lvl="0">
              <a:spcAft>
                <a:spcPts val="1200"/>
              </a:spcAft>
            </a:pPr>
            <a:endParaRPr lang="ko-KR" altLang="ko-KR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45511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129"/>
          <p:cNvSpPr txBox="1"/>
          <p:nvPr/>
        </p:nvSpPr>
        <p:spPr>
          <a:xfrm>
            <a:off x="166254" y="146057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Evaluation of heatmap of stomach model</a:t>
            </a:r>
            <a:endParaRPr lang="ko-KR" altLang="en-US" b="1" dirty="0"/>
          </a:p>
        </p:txBody>
      </p:sp>
      <p:cxnSp>
        <p:nvCxnSpPr>
          <p:cNvPr id="132" name="직선 연결선 131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274320" y="650963"/>
            <a:ext cx="848868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1" dirty="0"/>
          </a:p>
          <a:p>
            <a:endParaRPr lang="en-US" altLang="ko-KR" b="1" dirty="0"/>
          </a:p>
          <a:p>
            <a:r>
              <a:rPr lang="ko-KR" altLang="ko-KR" b="1" dirty="0"/>
              <a:t>논의 필요 사항</a:t>
            </a:r>
            <a:endParaRPr lang="ko-KR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dirty="0"/>
              <a:t>조직에서 병변의 사이즈는 환자</a:t>
            </a:r>
            <a:r>
              <a:rPr lang="en-US" altLang="ko-KR" dirty="0"/>
              <a:t> </a:t>
            </a:r>
            <a:r>
              <a:rPr lang="ko-KR" altLang="ko-KR" dirty="0"/>
              <a:t>별</a:t>
            </a:r>
            <a:r>
              <a:rPr lang="en-US" altLang="ko-KR" dirty="0"/>
              <a:t>, </a:t>
            </a:r>
            <a:r>
              <a:rPr lang="ko-KR" altLang="ko-KR" dirty="0"/>
              <a:t>슬라이드에 따라 랜덤하게 다른 것인가</a:t>
            </a:r>
            <a:r>
              <a:rPr lang="en-US" altLang="ko-KR" dirty="0"/>
              <a:t>? </a:t>
            </a:r>
            <a:r>
              <a:rPr lang="ko-KR" altLang="ko-KR" dirty="0"/>
              <a:t>아니면 병 종류</a:t>
            </a:r>
            <a:r>
              <a:rPr lang="en-US" altLang="ko-KR" dirty="0"/>
              <a:t> (D, M) </a:t>
            </a:r>
            <a:r>
              <a:rPr lang="ko-KR" altLang="ko-KR" dirty="0"/>
              <a:t>에 따라 통계적으로 유의하게 다르게 나타나는 것이 다른 것인가</a:t>
            </a:r>
            <a:r>
              <a:rPr lang="en-US" altLang="ko-KR" dirty="0"/>
              <a:t>? (</a:t>
            </a:r>
            <a:r>
              <a:rPr lang="ko-KR" altLang="ko-KR" dirty="0"/>
              <a:t>예를 들어</a:t>
            </a:r>
            <a:r>
              <a:rPr lang="en-US" altLang="ko-KR" dirty="0"/>
              <a:t>, M</a:t>
            </a:r>
            <a:r>
              <a:rPr lang="ko-KR" altLang="ko-KR" dirty="0"/>
              <a:t>은 조직에서 병변의 사이즈가 작게 나온다</a:t>
            </a:r>
            <a:r>
              <a:rPr lang="en-US" altLang="ko-KR" dirty="0"/>
              <a:t>)</a:t>
            </a:r>
            <a:endParaRPr lang="ko-KR" altLang="ko-KR" dirty="0"/>
          </a:p>
          <a:p>
            <a:pPr>
              <a:lnSpc>
                <a:spcPct val="150000"/>
              </a:lnSpc>
            </a:pPr>
            <a:endParaRPr lang="ko-KR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Patch-level classifier</a:t>
            </a:r>
            <a:r>
              <a:rPr lang="ko-KR" altLang="ko-KR" dirty="0"/>
              <a:t>의 정확도가</a:t>
            </a:r>
            <a:r>
              <a:rPr lang="en-US" altLang="ko-KR" dirty="0"/>
              <a:t> 100%</a:t>
            </a:r>
            <a:r>
              <a:rPr lang="ko-KR" altLang="ko-KR" dirty="0"/>
              <a:t>가 될 수 없다</a:t>
            </a:r>
            <a:r>
              <a:rPr lang="en-US" altLang="ko-KR" dirty="0"/>
              <a:t>, </a:t>
            </a:r>
            <a:r>
              <a:rPr lang="ko-KR" altLang="ko-KR" dirty="0"/>
              <a:t>현재는 약</a:t>
            </a:r>
            <a:r>
              <a:rPr lang="en-US" altLang="ko-KR" dirty="0"/>
              <a:t> 94%</a:t>
            </a:r>
            <a:r>
              <a:rPr lang="ko-KR" altLang="ko-KR" dirty="0"/>
              <a:t>이다</a:t>
            </a:r>
            <a:r>
              <a:rPr lang="en-US" altLang="ko-KR" dirty="0"/>
              <a:t>. </a:t>
            </a:r>
            <a:r>
              <a:rPr lang="ko-KR" altLang="ko-KR" dirty="0"/>
              <a:t>이부분을 해결해야</a:t>
            </a:r>
            <a:r>
              <a:rPr lang="en-US" altLang="ko-KR" dirty="0"/>
              <a:t> heatmap </a:t>
            </a:r>
            <a:r>
              <a:rPr lang="ko-KR" altLang="ko-KR" dirty="0"/>
              <a:t>및 최종결과의 정확도가 올라갈 수 있다</a:t>
            </a:r>
            <a:r>
              <a:rPr lang="en-US" altLang="ko-KR" dirty="0"/>
              <a:t>. </a:t>
            </a:r>
            <a:r>
              <a:rPr lang="ko-KR" altLang="ko-KR" dirty="0"/>
              <a:t>이것을 해결하기 위해서는 정확하고</a:t>
            </a:r>
            <a:r>
              <a:rPr lang="en-US" altLang="ko-KR" dirty="0"/>
              <a:t>, </a:t>
            </a:r>
            <a:r>
              <a:rPr lang="ko-KR" altLang="ko-KR" dirty="0"/>
              <a:t>다양한 케이스를 가진</a:t>
            </a:r>
            <a:r>
              <a:rPr lang="en-US" altLang="ko-KR" dirty="0"/>
              <a:t> Patch dataset</a:t>
            </a:r>
            <a:r>
              <a:rPr lang="ko-KR" altLang="ko-KR" dirty="0"/>
              <a:t>이 필요하다</a:t>
            </a:r>
            <a:r>
              <a:rPr lang="en-US" altLang="ko-KR" dirty="0"/>
              <a:t>. </a:t>
            </a:r>
            <a:r>
              <a:rPr lang="ko-KR" altLang="ko-KR" dirty="0"/>
              <a:t>이것을 어떻게 확보 할 것인가</a:t>
            </a:r>
            <a:r>
              <a:rPr lang="en-US" altLang="ko-KR" dirty="0"/>
              <a:t>?</a:t>
            </a:r>
            <a:endParaRPr lang="ko-KR" altLang="ko-KR" dirty="0"/>
          </a:p>
          <a:p>
            <a:pPr marL="342900" indent="-342900">
              <a:buAutoNum type="arabicParenR" startAt="3"/>
            </a:pPr>
            <a:endParaRPr lang="ko-KR" altLang="ko-KR" sz="1600" dirty="0"/>
          </a:p>
          <a:p>
            <a:endParaRPr lang="ko-KR" altLang="ko-KR" sz="1600" dirty="0">
              <a:latin typeface="+mj-ea"/>
              <a:ea typeface="+mj-ea"/>
            </a:endParaRPr>
          </a:p>
          <a:p>
            <a:pPr lvl="0"/>
            <a:endParaRPr lang="ko-KR" altLang="ko-KR" sz="1600" dirty="0">
              <a:latin typeface="+mj-ea"/>
              <a:ea typeface="+mj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461356" y="6207036"/>
            <a:ext cx="82212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545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129"/>
          <p:cNvSpPr txBox="1"/>
          <p:nvPr/>
        </p:nvSpPr>
        <p:spPr>
          <a:xfrm>
            <a:off x="166254" y="146057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Dataset for colon </a:t>
            </a:r>
            <a:endParaRPr lang="ko-KR" altLang="en-US" b="1" dirty="0"/>
          </a:p>
        </p:txBody>
      </p:sp>
      <p:cxnSp>
        <p:nvCxnSpPr>
          <p:cNvPr id="132" name="직선 연결선 131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274320" y="844157"/>
            <a:ext cx="8488680" cy="5051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</a:pPr>
            <a:r>
              <a:rPr lang="en-US" altLang="ko-KR" b="1" dirty="0">
                <a:latin typeface="+mj-ea"/>
                <a:ea typeface="+mj-ea"/>
              </a:rPr>
              <a:t>Colon </a:t>
            </a:r>
            <a:r>
              <a:rPr lang="ko-KR" altLang="ko-KR" b="1" dirty="0">
                <a:latin typeface="+mj-ea"/>
                <a:ea typeface="+mj-ea"/>
              </a:rPr>
              <a:t>모델 개발을 위한 슬라이드 </a:t>
            </a:r>
            <a:r>
              <a:rPr lang="ko-KR" altLang="ko-KR" b="1" dirty="0" err="1">
                <a:latin typeface="+mj-ea"/>
                <a:ea typeface="+mj-ea"/>
              </a:rPr>
              <a:t>타일링</a:t>
            </a:r>
            <a:r>
              <a:rPr lang="ko-KR" altLang="ko-KR" b="1" dirty="0">
                <a:latin typeface="+mj-ea"/>
                <a:ea typeface="+mj-ea"/>
              </a:rPr>
              <a:t> 시작</a:t>
            </a:r>
            <a:r>
              <a:rPr lang="en-US" altLang="ko-KR" b="1" dirty="0">
                <a:latin typeface="+mj-ea"/>
                <a:ea typeface="+mj-ea"/>
              </a:rPr>
              <a:t> (</a:t>
            </a:r>
            <a:r>
              <a:rPr lang="ko-KR" altLang="ko-KR" b="1" dirty="0">
                <a:latin typeface="+mj-ea"/>
                <a:ea typeface="+mj-ea"/>
              </a:rPr>
              <a:t>동일 </a:t>
            </a:r>
            <a:r>
              <a:rPr lang="en-US" altLang="ko-KR" b="1" dirty="0">
                <a:latin typeface="+mj-ea"/>
                <a:ea typeface="+mj-ea"/>
              </a:rPr>
              <a:t>config dataset) [</a:t>
            </a:r>
            <a:r>
              <a:rPr lang="en-US" altLang="ko-KR" b="1" dirty="0" err="1">
                <a:latin typeface="+mj-ea"/>
                <a:ea typeface="+mj-ea"/>
              </a:rPr>
              <a:t>willmer</a:t>
            </a:r>
            <a:r>
              <a:rPr lang="en-US" altLang="ko-KR" b="1" dirty="0">
                <a:latin typeface="+mj-ea"/>
                <a:ea typeface="+mj-ea"/>
              </a:rPr>
              <a:t>]</a:t>
            </a:r>
            <a:endParaRPr lang="ko-KR" altLang="ko-KR" dirty="0">
              <a:latin typeface="+mj-ea"/>
              <a:ea typeface="+mj-ea"/>
            </a:endParaRPr>
          </a:p>
          <a:p>
            <a:pPr lvl="1">
              <a:lnSpc>
                <a:spcPct val="200000"/>
              </a:lnSpc>
            </a:pPr>
            <a:r>
              <a:rPr lang="ko-KR" altLang="ko-KR" sz="1600" b="1" dirty="0">
                <a:latin typeface="+mj-ea"/>
                <a:ea typeface="+mj-ea"/>
              </a:rPr>
              <a:t>저장 위치</a:t>
            </a:r>
            <a:r>
              <a:rPr lang="en-US" altLang="ko-KR" sz="1600" b="1" dirty="0">
                <a:latin typeface="+mj-ea"/>
                <a:ea typeface="+mj-ea"/>
              </a:rPr>
              <a:t>: Check e:/will/colon/tiles</a:t>
            </a:r>
            <a:endParaRPr lang="ko-KR" altLang="ko-KR" sz="1600" b="1" dirty="0">
              <a:latin typeface="+mj-ea"/>
              <a:ea typeface="+mj-ea"/>
            </a:endParaRPr>
          </a:p>
          <a:p>
            <a:pPr lvl="1">
              <a:lnSpc>
                <a:spcPct val="200000"/>
              </a:lnSpc>
            </a:pPr>
            <a:r>
              <a:rPr lang="en-US" altLang="ko-KR" sz="1600" dirty="0">
                <a:latin typeface="+mj-ea"/>
                <a:ea typeface="+mj-ea"/>
              </a:rPr>
              <a:t>4/21 </a:t>
            </a:r>
            <a:r>
              <a:rPr lang="ko-KR" altLang="ko-KR" sz="1600" dirty="0">
                <a:latin typeface="+mj-ea"/>
                <a:ea typeface="+mj-ea"/>
              </a:rPr>
              <a:t>완료</a:t>
            </a:r>
            <a:r>
              <a:rPr lang="en-US" altLang="ko-KR" sz="1600" dirty="0">
                <a:latin typeface="+mj-ea"/>
                <a:ea typeface="+mj-ea"/>
              </a:rPr>
              <a:t> -&gt; </a:t>
            </a:r>
            <a:r>
              <a:rPr lang="ko-KR" altLang="ko-KR" sz="1600" dirty="0">
                <a:latin typeface="+mj-ea"/>
                <a:ea typeface="+mj-ea"/>
              </a:rPr>
              <a:t>데이터 확인</a:t>
            </a:r>
            <a:r>
              <a:rPr lang="en-US" altLang="ko-KR" sz="1600" dirty="0">
                <a:latin typeface="+mj-ea"/>
                <a:ea typeface="+mj-ea"/>
              </a:rPr>
              <a:t> (‘</a:t>
            </a:r>
            <a:r>
              <a:rPr lang="ko-KR" altLang="ko-KR" sz="1600" dirty="0">
                <a:latin typeface="+mj-ea"/>
                <a:ea typeface="+mj-ea"/>
              </a:rPr>
              <a:t>박영진</a:t>
            </a:r>
            <a:r>
              <a:rPr lang="en-US" altLang="ko-KR" sz="1600" dirty="0">
                <a:latin typeface="+mj-ea"/>
                <a:ea typeface="+mj-ea"/>
              </a:rPr>
              <a:t>)</a:t>
            </a:r>
            <a:endParaRPr lang="ko-KR" altLang="ko-KR" sz="1600" dirty="0">
              <a:latin typeface="+mj-ea"/>
              <a:ea typeface="+mj-ea"/>
            </a:endParaRPr>
          </a:p>
          <a:p>
            <a:pPr lvl="2">
              <a:lnSpc>
                <a:spcPct val="200000"/>
              </a:lnSpc>
            </a:pPr>
            <a:r>
              <a:rPr lang="ko-KR" altLang="ko-KR" sz="1600" dirty="0">
                <a:latin typeface="+mj-ea"/>
                <a:ea typeface="+mj-ea"/>
              </a:rPr>
              <a:t>이슈 발생 확인</a:t>
            </a:r>
            <a:r>
              <a:rPr lang="en-US" altLang="ko-KR" sz="1600" dirty="0">
                <a:latin typeface="+mj-ea"/>
                <a:ea typeface="+mj-ea"/>
              </a:rPr>
              <a:t>: </a:t>
            </a:r>
            <a:r>
              <a:rPr lang="ko-KR" altLang="ko-KR" sz="1600" dirty="0">
                <a:latin typeface="+mj-ea"/>
                <a:ea typeface="+mj-ea"/>
              </a:rPr>
              <a:t>노이즈 다량 확인 </a:t>
            </a:r>
          </a:p>
          <a:p>
            <a:pPr lvl="2">
              <a:lnSpc>
                <a:spcPct val="200000"/>
              </a:lnSpc>
            </a:pPr>
            <a:r>
              <a:rPr lang="ko-KR" altLang="ko-KR" sz="1600" dirty="0">
                <a:latin typeface="+mj-ea"/>
                <a:ea typeface="+mj-ea"/>
              </a:rPr>
              <a:t>원인 확인</a:t>
            </a:r>
            <a:r>
              <a:rPr lang="en-US" altLang="ko-KR" sz="1600" dirty="0">
                <a:latin typeface="+mj-ea"/>
                <a:ea typeface="+mj-ea"/>
              </a:rPr>
              <a:t>: annotation </a:t>
            </a:r>
            <a:r>
              <a:rPr lang="ko-KR" altLang="ko-KR" sz="1600" dirty="0">
                <a:latin typeface="+mj-ea"/>
                <a:ea typeface="+mj-ea"/>
              </a:rPr>
              <a:t>이외 부분도 </a:t>
            </a:r>
            <a:r>
              <a:rPr lang="ko-KR" altLang="ko-KR" sz="1600" dirty="0" err="1">
                <a:latin typeface="+mj-ea"/>
                <a:ea typeface="+mj-ea"/>
              </a:rPr>
              <a:t>타일링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endParaRPr lang="ko-KR" altLang="ko-KR" sz="1600" dirty="0">
              <a:latin typeface="+mj-ea"/>
              <a:ea typeface="+mj-ea"/>
            </a:endParaRPr>
          </a:p>
          <a:p>
            <a:pPr lvl="1">
              <a:lnSpc>
                <a:spcPct val="200000"/>
              </a:lnSpc>
            </a:pPr>
            <a:r>
              <a:rPr lang="ko-KR" altLang="ko-KR" sz="1600" b="1" dirty="0">
                <a:latin typeface="+mj-ea"/>
                <a:ea typeface="+mj-ea"/>
              </a:rPr>
              <a:t>타일 작업 재시작</a:t>
            </a:r>
          </a:p>
          <a:p>
            <a:pPr lvl="2">
              <a:lnSpc>
                <a:spcPct val="200000"/>
              </a:lnSpc>
            </a:pPr>
            <a:r>
              <a:rPr lang="en-US" altLang="ko-KR" sz="1600" dirty="0">
                <a:latin typeface="+mj-ea"/>
                <a:ea typeface="+mj-ea"/>
              </a:rPr>
              <a:t>4/23 </a:t>
            </a:r>
            <a:r>
              <a:rPr lang="ko-KR" altLang="ko-KR" sz="1600" dirty="0">
                <a:latin typeface="+mj-ea"/>
                <a:ea typeface="+mj-ea"/>
              </a:rPr>
              <a:t>완료</a:t>
            </a:r>
            <a:r>
              <a:rPr lang="en-US" altLang="ko-KR" sz="1600" dirty="0">
                <a:latin typeface="+mj-ea"/>
                <a:ea typeface="+mj-ea"/>
              </a:rPr>
              <a:t> -&gt; </a:t>
            </a:r>
            <a:r>
              <a:rPr lang="ko-KR" altLang="ko-KR" sz="1600" dirty="0">
                <a:latin typeface="+mj-ea"/>
                <a:ea typeface="+mj-ea"/>
              </a:rPr>
              <a:t>데이터 확인</a:t>
            </a:r>
            <a:r>
              <a:rPr lang="en-US" altLang="ko-KR" sz="1600" dirty="0">
                <a:latin typeface="+mj-ea"/>
                <a:ea typeface="+mj-ea"/>
              </a:rPr>
              <a:t> (</a:t>
            </a:r>
            <a:r>
              <a:rPr lang="ko-KR" altLang="ko-KR" sz="1600" dirty="0">
                <a:latin typeface="+mj-ea"/>
                <a:ea typeface="+mj-ea"/>
              </a:rPr>
              <a:t>완료</a:t>
            </a:r>
            <a:r>
              <a:rPr lang="en-US" altLang="ko-KR" sz="1600" dirty="0">
                <a:latin typeface="+mj-ea"/>
                <a:ea typeface="+mj-ea"/>
              </a:rPr>
              <a:t>)</a:t>
            </a:r>
            <a:endParaRPr lang="ko-KR" altLang="ko-KR" sz="1600" dirty="0">
              <a:latin typeface="+mj-ea"/>
              <a:ea typeface="+mj-ea"/>
            </a:endParaRPr>
          </a:p>
          <a:p>
            <a:pPr lvl="2">
              <a:lnSpc>
                <a:spcPct val="200000"/>
              </a:lnSpc>
            </a:pPr>
            <a:r>
              <a:rPr lang="ko-KR" altLang="ko-KR" sz="1600" dirty="0">
                <a:latin typeface="+mj-ea"/>
                <a:ea typeface="+mj-ea"/>
              </a:rPr>
              <a:t>저장 위치</a:t>
            </a:r>
            <a:r>
              <a:rPr lang="en-US" altLang="ko-KR" sz="1600" dirty="0">
                <a:latin typeface="+mj-ea"/>
                <a:ea typeface="+mj-ea"/>
              </a:rPr>
              <a:t>: Check e:/will/colon/tiles</a:t>
            </a:r>
            <a:endParaRPr lang="ko-KR" altLang="ko-KR" sz="1600" dirty="0">
              <a:latin typeface="+mj-ea"/>
              <a:ea typeface="+mj-ea"/>
            </a:endParaRPr>
          </a:p>
          <a:p>
            <a:pPr lvl="2">
              <a:lnSpc>
                <a:spcPct val="200000"/>
              </a:lnSpc>
            </a:pPr>
            <a:r>
              <a:rPr lang="ko-KR" altLang="ko-KR" sz="1600" dirty="0">
                <a:latin typeface="+mj-ea"/>
                <a:ea typeface="+mj-ea"/>
              </a:rPr>
              <a:t>용량</a:t>
            </a:r>
            <a:r>
              <a:rPr lang="en-US" altLang="ko-KR" sz="1600" dirty="0">
                <a:latin typeface="+mj-ea"/>
                <a:ea typeface="+mj-ea"/>
              </a:rPr>
              <a:t>: 58 GB</a:t>
            </a:r>
            <a:endParaRPr lang="ko-KR" altLang="ko-KR" sz="1600" dirty="0">
              <a:latin typeface="+mj-ea"/>
              <a:ea typeface="+mj-ea"/>
            </a:endParaRPr>
          </a:p>
          <a:p>
            <a:pPr lvl="2">
              <a:lnSpc>
                <a:spcPct val="200000"/>
              </a:lnSpc>
            </a:pPr>
            <a:r>
              <a:rPr lang="ko-KR" altLang="ko-KR" sz="1600" dirty="0">
                <a:latin typeface="+mj-ea"/>
                <a:ea typeface="+mj-ea"/>
              </a:rPr>
              <a:t>현재 학습을 위해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ko-KR" sz="1600" dirty="0">
                <a:latin typeface="+mj-ea"/>
                <a:ea typeface="+mj-ea"/>
              </a:rPr>
              <a:t>데이터 이동중</a:t>
            </a:r>
            <a:endParaRPr lang="ko-KR" altLang="ko-KR" dirty="0">
              <a:latin typeface="+mj-ea"/>
              <a:ea typeface="+mj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461356" y="6207036"/>
            <a:ext cx="82212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754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129"/>
          <p:cNvSpPr txBox="1"/>
          <p:nvPr/>
        </p:nvSpPr>
        <p:spPr>
          <a:xfrm>
            <a:off x="166254" y="146057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Modeling for a colon classifier</a:t>
            </a:r>
            <a:endParaRPr lang="ko-KR" altLang="en-US" b="1" dirty="0"/>
          </a:p>
        </p:txBody>
      </p:sp>
      <p:cxnSp>
        <p:nvCxnSpPr>
          <p:cNvPr id="132" name="직선 연결선 131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274320" y="844157"/>
            <a:ext cx="8488680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b="1" dirty="0">
                <a:latin typeface="+mj-ea"/>
                <a:ea typeface="+mj-ea"/>
              </a:rPr>
              <a:t>COLON </a:t>
            </a:r>
            <a:r>
              <a:rPr lang="ko-KR" altLang="ko-KR" b="1" dirty="0">
                <a:latin typeface="+mj-ea"/>
                <a:ea typeface="+mj-ea"/>
              </a:rPr>
              <a:t>모델 개발</a:t>
            </a:r>
            <a:r>
              <a:rPr lang="en-US" altLang="ko-KR" b="1" dirty="0">
                <a:latin typeface="+mj-ea"/>
                <a:ea typeface="+mj-ea"/>
              </a:rPr>
              <a:t> (</a:t>
            </a:r>
            <a:r>
              <a:rPr lang="ko-KR" altLang="ko-KR" b="1" dirty="0">
                <a:latin typeface="+mj-ea"/>
                <a:ea typeface="+mj-ea"/>
              </a:rPr>
              <a:t>동일</a:t>
            </a:r>
            <a:r>
              <a:rPr lang="en-US" altLang="ko-KR" b="1" dirty="0">
                <a:latin typeface="+mj-ea"/>
                <a:ea typeface="+mj-ea"/>
              </a:rPr>
              <a:t> config dataset)</a:t>
            </a:r>
            <a:endParaRPr lang="ko-KR" altLang="ko-KR" dirty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en-US" altLang="ko-KR" b="1" dirty="0">
                <a:latin typeface="+mj-ea"/>
                <a:ea typeface="+mj-ea"/>
              </a:rPr>
              <a:t>Feature-cube: </a:t>
            </a:r>
            <a:r>
              <a:rPr lang="en-US" altLang="ko-KR" dirty="0">
                <a:latin typeface="+mj-ea"/>
                <a:ea typeface="+mj-ea"/>
              </a:rPr>
              <a:t>Colon </a:t>
            </a:r>
            <a:r>
              <a:rPr lang="ko-KR" altLang="ko-KR" dirty="0">
                <a:latin typeface="+mj-ea"/>
                <a:ea typeface="+mj-ea"/>
              </a:rPr>
              <a:t>모델 학습 </a:t>
            </a:r>
            <a:r>
              <a:rPr lang="ko-KR" altLang="ko-KR" dirty="0" err="1">
                <a:latin typeface="+mj-ea"/>
                <a:ea typeface="+mj-ea"/>
              </a:rPr>
              <a:t>전처리</a:t>
            </a:r>
            <a:r>
              <a:rPr lang="ko-KR" altLang="ko-KR" dirty="0">
                <a:latin typeface="+mj-ea"/>
                <a:ea typeface="+mj-ea"/>
              </a:rPr>
              <a:t> 시작</a:t>
            </a:r>
            <a:r>
              <a:rPr lang="en-US" altLang="ko-KR" dirty="0">
                <a:latin typeface="+mj-ea"/>
                <a:ea typeface="+mj-ea"/>
              </a:rPr>
              <a:t> (4/26)</a:t>
            </a:r>
            <a:endParaRPr lang="ko-KR" altLang="ko-KR" dirty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en-US" altLang="ko-KR" b="1" dirty="0">
                <a:latin typeface="+mj-ea"/>
                <a:ea typeface="+mj-ea"/>
              </a:rPr>
              <a:t>Graph –CNN: </a:t>
            </a:r>
            <a:r>
              <a:rPr lang="en-US" altLang="ko-KR" dirty="0">
                <a:latin typeface="+mj-ea"/>
                <a:ea typeface="+mj-ea"/>
              </a:rPr>
              <a:t>colon </a:t>
            </a:r>
            <a:r>
              <a:rPr lang="ko-KR" altLang="ko-KR" dirty="0">
                <a:latin typeface="+mj-ea"/>
                <a:ea typeface="+mj-ea"/>
              </a:rPr>
              <a:t>모델 학습 데이터 이동중</a:t>
            </a:r>
            <a:r>
              <a:rPr lang="en-US" altLang="ko-KR" dirty="0">
                <a:latin typeface="+mj-ea"/>
                <a:ea typeface="+mj-ea"/>
              </a:rPr>
              <a:t> (4/26)</a:t>
            </a:r>
            <a:endParaRPr lang="ko-KR" altLang="ko-KR" dirty="0">
              <a:latin typeface="+mj-ea"/>
              <a:ea typeface="+mj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461356" y="6207036"/>
            <a:ext cx="82212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177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129"/>
          <p:cNvSpPr txBox="1"/>
          <p:nvPr/>
        </p:nvSpPr>
        <p:spPr>
          <a:xfrm>
            <a:off x="166254" y="146057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The System framework</a:t>
            </a:r>
            <a:endParaRPr lang="ko-KR" altLang="en-US" b="1" dirty="0"/>
          </a:p>
        </p:txBody>
      </p:sp>
      <p:cxnSp>
        <p:nvCxnSpPr>
          <p:cNvPr id="132" name="직선 연결선 131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0604C770-60F7-4848-B455-58EC1B12C13E}"/>
              </a:ext>
            </a:extLst>
          </p:cNvPr>
          <p:cNvSpPr/>
          <p:nvPr/>
        </p:nvSpPr>
        <p:spPr>
          <a:xfrm>
            <a:off x="274319" y="914431"/>
            <a:ext cx="8466909" cy="5114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ko-KR" altLang="ko-KR" b="1" kern="100" dirty="0">
                <a:latin typeface="+mj-ea"/>
                <a:ea typeface="+mj-ea"/>
                <a:cs typeface="Times New Roman" panose="02020603050405020304" pitchFamily="18" charset="0"/>
              </a:rPr>
              <a:t>통합 솔루션 개발</a:t>
            </a:r>
            <a:r>
              <a:rPr lang="en-US" altLang="ko-KR" b="1" kern="100" dirty="0">
                <a:latin typeface="+mj-ea"/>
                <a:ea typeface="+mj-ea"/>
                <a:cs typeface="Times New Roman" panose="02020603050405020304" pitchFamily="18" charset="0"/>
              </a:rPr>
              <a:t> (</a:t>
            </a:r>
            <a:r>
              <a:rPr lang="ko-KR" altLang="ko-KR" b="1" kern="100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현재는 개발 잠시 중단</a:t>
            </a:r>
            <a:r>
              <a:rPr lang="en-US" altLang="ko-KR" b="1" kern="100" dirty="0">
                <a:latin typeface="+mj-ea"/>
                <a:ea typeface="+mj-ea"/>
                <a:cs typeface="Times New Roman" panose="02020603050405020304" pitchFamily="18" charset="0"/>
              </a:rPr>
              <a:t>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endParaRPr lang="ko-KR" altLang="ko-KR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"/>
            </a:pPr>
            <a:r>
              <a:rPr lang="ko-KR" altLang="ko-KR" b="1" kern="100" dirty="0">
                <a:latin typeface="+mj-ea"/>
                <a:ea typeface="+mj-ea"/>
                <a:cs typeface="Times New Roman" panose="02020603050405020304" pitchFamily="18" charset="0"/>
              </a:rPr>
              <a:t>통합 솔루션 프레임 워크</a:t>
            </a:r>
            <a:endParaRPr lang="ko-KR" altLang="ko-KR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b="1" kern="100" dirty="0">
                <a:latin typeface="+mj-ea"/>
                <a:ea typeface="+mj-ea"/>
                <a:cs typeface="Times New Roman" panose="02020603050405020304" pitchFamily="18" charset="0"/>
              </a:rPr>
              <a:t>Binary </a:t>
            </a:r>
            <a:r>
              <a:rPr lang="ko-KR" altLang="ko-KR" b="1" kern="100" dirty="0">
                <a:latin typeface="+mj-ea"/>
                <a:ea typeface="+mj-ea"/>
                <a:cs typeface="Times New Roman" panose="02020603050405020304" pitchFamily="18" charset="0"/>
              </a:rPr>
              <a:t>모델</a:t>
            </a:r>
            <a:r>
              <a:rPr lang="en-US" altLang="ko-KR" b="1" kern="100" dirty="0">
                <a:latin typeface="+mj-ea"/>
                <a:ea typeface="+mj-ea"/>
                <a:cs typeface="Times New Roman" panose="02020603050405020304" pitchFamily="18" charset="0"/>
              </a:rPr>
              <a:t>(N filtering)</a:t>
            </a:r>
            <a:endParaRPr lang="ko-KR" altLang="ko-KR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b="1" kern="100" dirty="0" err="1">
                <a:latin typeface="+mj-ea"/>
                <a:ea typeface="+mj-ea"/>
                <a:cs typeface="Times New Roman" panose="02020603050405020304" pitchFamily="18" charset="0"/>
              </a:rPr>
              <a:t>LossDiff</a:t>
            </a:r>
            <a:r>
              <a:rPr lang="en-US" altLang="ko-KR" b="1" kern="100" dirty="0">
                <a:latin typeface="+mj-ea"/>
                <a:ea typeface="+mj-ea"/>
                <a:cs typeface="Times New Roman" panose="02020603050405020304" pitchFamily="18" charset="0"/>
              </a:rPr>
              <a:t>(patch-level classifier)</a:t>
            </a:r>
            <a:endParaRPr lang="ko-KR" altLang="ko-KR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b="1" kern="100" dirty="0">
                <a:latin typeface="+mj-ea"/>
                <a:ea typeface="+mj-ea"/>
                <a:cs typeface="Times New Roman" panose="02020603050405020304" pitchFamily="18" charset="0"/>
              </a:rPr>
              <a:t>feature-cube (slide-level classifier)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ko-KR" altLang="ko-KR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"/>
            </a:pPr>
            <a:r>
              <a:rPr lang="en-US" altLang="ko-KR" kern="100" dirty="0">
                <a:latin typeface="+mj-ea"/>
                <a:ea typeface="+mj-ea"/>
                <a:cs typeface="Times New Roman" panose="02020603050405020304" pitchFamily="18" charset="0"/>
              </a:rPr>
              <a:t>Patch-level classifier</a:t>
            </a:r>
            <a:r>
              <a:rPr lang="ko-KR" altLang="en-US" kern="100" dirty="0">
                <a:latin typeface="+mj-ea"/>
                <a:ea typeface="+mj-ea"/>
                <a:cs typeface="Times New Roman" panose="02020603050405020304" pitchFamily="18" charset="0"/>
              </a:rPr>
              <a:t>을 통해 </a:t>
            </a:r>
            <a:r>
              <a:rPr lang="en-US" altLang="ko-KR" kern="100" dirty="0">
                <a:latin typeface="+mj-ea"/>
                <a:ea typeface="+mj-ea"/>
                <a:cs typeface="Times New Roman" panose="02020603050405020304" pitchFamily="18" charset="0"/>
              </a:rPr>
              <a:t>heatmap, patch </a:t>
            </a:r>
            <a:r>
              <a:rPr lang="ko-KR" altLang="en-US" kern="100" dirty="0">
                <a:latin typeface="+mj-ea"/>
                <a:ea typeface="+mj-ea"/>
                <a:cs typeface="Times New Roman" panose="02020603050405020304" pitchFamily="18" charset="0"/>
              </a:rPr>
              <a:t>분류 성능이 상대적으로 우수한 </a:t>
            </a:r>
            <a:r>
              <a:rPr lang="en-US" altLang="ko-KR" kern="100" dirty="0" err="1">
                <a:latin typeface="+mj-ea"/>
                <a:ea typeface="+mj-ea"/>
                <a:cs typeface="Times New Roman" panose="02020603050405020304" pitchFamily="18" charset="0"/>
              </a:rPr>
              <a:t>LossDiff</a:t>
            </a:r>
            <a:r>
              <a:rPr lang="en-US" altLang="ko-KR" kern="10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ko-KR" altLang="en-US" kern="100" dirty="0">
                <a:latin typeface="+mj-ea"/>
                <a:ea typeface="+mj-ea"/>
                <a:cs typeface="Times New Roman" panose="02020603050405020304" pitchFamily="18" charset="0"/>
              </a:rPr>
              <a:t>적용</a:t>
            </a:r>
            <a:r>
              <a:rPr lang="en-US" altLang="ko-KR" kern="10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"/>
            </a:pPr>
            <a:r>
              <a:rPr lang="ko-KR" altLang="ko-KR" kern="100" dirty="0">
                <a:latin typeface="+mj-ea"/>
                <a:ea typeface="+mj-ea"/>
                <a:cs typeface="Times New Roman" panose="02020603050405020304" pitchFamily="18" charset="0"/>
              </a:rPr>
              <a:t>슬라이드 예측력이 우수한</a:t>
            </a:r>
            <a:r>
              <a:rPr lang="en-US" altLang="ko-KR" kern="100" dirty="0">
                <a:latin typeface="+mj-ea"/>
                <a:ea typeface="+mj-ea"/>
                <a:cs typeface="Times New Roman" panose="02020603050405020304" pitchFamily="18" charset="0"/>
              </a:rPr>
              <a:t> feature-cube </a:t>
            </a:r>
            <a:r>
              <a:rPr lang="ko-KR" altLang="en-US" kern="100" dirty="0">
                <a:latin typeface="+mj-ea"/>
                <a:ea typeface="+mj-ea"/>
                <a:cs typeface="Times New Roman" panose="02020603050405020304" pitchFamily="18" charset="0"/>
              </a:rPr>
              <a:t>적용</a:t>
            </a:r>
            <a:endParaRPr lang="en-US" altLang="ko-KR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"/>
            </a:pPr>
            <a:r>
              <a:rPr lang="ko-KR" altLang="ko-KR" kern="100" dirty="0">
                <a:latin typeface="+mj-ea"/>
                <a:ea typeface="+mj-ea"/>
                <a:cs typeface="Times New Roman" panose="02020603050405020304" pitchFamily="18" charset="0"/>
              </a:rPr>
              <a:t>최근 테스트에서 </a:t>
            </a:r>
            <a:r>
              <a:rPr lang="en-US" altLang="ko-KR" kern="100" dirty="0">
                <a:latin typeface="+mj-ea"/>
                <a:ea typeface="+mj-ea"/>
                <a:cs typeface="Times New Roman" panose="02020603050405020304" pitchFamily="18" charset="0"/>
              </a:rPr>
              <a:t>‘(N </a:t>
            </a:r>
            <a:r>
              <a:rPr lang="ko-KR" altLang="ko-KR" kern="100" dirty="0">
                <a:latin typeface="+mj-ea"/>
                <a:ea typeface="+mj-ea"/>
                <a:cs typeface="Times New Roman" panose="02020603050405020304" pitchFamily="18" charset="0"/>
              </a:rPr>
              <a:t>분류</a:t>
            </a:r>
            <a:r>
              <a:rPr lang="en-US" altLang="ko-KR" kern="100" dirty="0">
                <a:latin typeface="+mj-ea"/>
                <a:ea typeface="+mj-ea"/>
                <a:cs typeface="Times New Roman" panose="02020603050405020304" pitchFamily="18" charset="0"/>
              </a:rPr>
              <a:t>) Binary </a:t>
            </a:r>
            <a:r>
              <a:rPr lang="ko-KR" altLang="ko-KR" kern="100" dirty="0">
                <a:latin typeface="+mj-ea"/>
                <a:ea typeface="+mj-ea"/>
                <a:cs typeface="Times New Roman" panose="02020603050405020304" pitchFamily="18" charset="0"/>
              </a:rPr>
              <a:t>모델</a:t>
            </a:r>
            <a:r>
              <a:rPr lang="en-US" altLang="ko-KR" kern="100" dirty="0">
                <a:latin typeface="+mj-ea"/>
                <a:ea typeface="+mj-ea"/>
                <a:cs typeface="Times New Roman" panose="02020603050405020304" pitchFamily="18" charset="0"/>
              </a:rPr>
              <a:t>’</a:t>
            </a:r>
            <a:r>
              <a:rPr lang="ko-KR" altLang="ko-KR" kern="100" dirty="0">
                <a:latin typeface="+mj-ea"/>
                <a:ea typeface="+mj-ea"/>
                <a:cs typeface="Times New Roman" panose="02020603050405020304" pitchFamily="18" charset="0"/>
              </a:rPr>
              <a:t>에 대한 필요</a:t>
            </a:r>
            <a:r>
              <a:rPr lang="ko-KR" altLang="en-US" kern="100" dirty="0">
                <a:latin typeface="+mj-ea"/>
                <a:ea typeface="+mj-ea"/>
                <a:cs typeface="Times New Roman" panose="02020603050405020304" pitchFamily="18" charset="0"/>
              </a:rPr>
              <a:t>성으로 앞 부분에 </a:t>
            </a:r>
            <a:r>
              <a:rPr lang="en-US" altLang="ko-KR" kern="100" dirty="0" err="1">
                <a:latin typeface="+mj-ea"/>
                <a:ea typeface="+mj-ea"/>
                <a:cs typeface="Times New Roman" panose="02020603050405020304" pitchFamily="18" charset="0"/>
              </a:rPr>
              <a:t>flitering</a:t>
            </a:r>
            <a:r>
              <a:rPr lang="en-US" altLang="ko-KR" kern="10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ko-KR" altLang="en-US" kern="100" dirty="0">
                <a:latin typeface="+mj-ea"/>
                <a:ea typeface="+mj-ea"/>
                <a:cs typeface="Times New Roman" panose="02020603050405020304" pitchFamily="18" charset="0"/>
              </a:rPr>
              <a:t>적용</a:t>
            </a:r>
            <a:endParaRPr lang="ko-KR" altLang="ko-KR" kern="1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829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1692</TotalTime>
  <Words>757</Words>
  <Application>Microsoft Office PowerPoint</Application>
  <PresentationFormat>화면 슬라이드 쇼(4:3)</PresentationFormat>
  <Paragraphs>130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맑은 고딕</vt:lpstr>
      <vt:lpstr>Arial</vt:lpstr>
      <vt:lpstr>Calibri</vt:lpstr>
      <vt:lpstr>Calibri Light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mujinkim</dc:creator>
  <cp:lastModifiedBy>user</cp:lastModifiedBy>
  <cp:revision>87</cp:revision>
  <dcterms:created xsi:type="dcterms:W3CDTF">2021-03-24T07:36:17Z</dcterms:created>
  <dcterms:modified xsi:type="dcterms:W3CDTF">2021-04-30T03:02:51Z</dcterms:modified>
</cp:coreProperties>
</file>