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PtQxIaylgbTYG5jBSDKI6GVZ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5ED79-9065-4C84-9F41-3453E32A45F5}">
  <a:tblStyle styleId="{4DF5ED79-9065-4C84-9F41-3453E32A4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39" autoAdjust="0"/>
  </p:normalViewPr>
  <p:slideViewPr>
    <p:cSldViewPr snapToGrid="0">
      <p:cViewPr varScale="1">
        <p:scale>
          <a:sx n="97" d="100"/>
          <a:sy n="97" d="100"/>
        </p:scale>
        <p:origin x="32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customschemas.google.com/relationships/presentationmetadata" Target="metadata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 source: https://www.lynda.com/PHP-tutorials/Debugging-PHP-Advanced-Techniques/112414-2.html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daeb7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d5daeb7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4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daeb7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d5daeb7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8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 Source: https://www.executivewarcollege.com/wp-content/uploads/McClintock.THUR_.8.10am.FINAL_.pdf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daeb78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d5daeb78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daeb7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d5daeb7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90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daeb7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d5daeb7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62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6.png" /><Relationship Id="rId5" Type="http://schemas.openxmlformats.org/officeDocument/2006/relationships/image" Target="../media/image10.png" /><Relationship Id="rId4" Type="http://schemas.openxmlformats.org/officeDocument/2006/relationships/image" Target="../media/image1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12" Type="http://schemas.openxmlformats.org/officeDocument/2006/relationships/image" Target="../media/image1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11" Type="http://schemas.openxmlformats.org/officeDocument/2006/relationships/image" Target="../media/image4.png" /><Relationship Id="rId5" Type="http://schemas.openxmlformats.org/officeDocument/2006/relationships/image" Target="../media/image9.png" /><Relationship Id="rId10" Type="http://schemas.openxmlformats.org/officeDocument/2006/relationships/image" Target="../media/image12.png" /><Relationship Id="rId4" Type="http://schemas.openxmlformats.org/officeDocument/2006/relationships/image" Target="../media/image8.png" /><Relationship Id="rId9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6.png" /><Relationship Id="rId5" Type="http://schemas.openxmlformats.org/officeDocument/2006/relationships/image" Target="../media/image10.png" /><Relationship Id="rId4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311700" y="378618"/>
            <a:ext cx="4895001" cy="14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4800" dirty="0">
                <a:latin typeface="+mn-lt"/>
                <a:cs typeface="Courier New" panose="02070309020205020404" pitchFamily="49" charset="0"/>
              </a:rPr>
            </a:br>
            <a:r>
              <a:rPr lang="en-US" sz="4800" dirty="0">
                <a:latin typeface="+mn-lt"/>
                <a:cs typeface="Courier New" panose="02070309020205020404" pitchFamily="49" charset="0"/>
              </a:rPr>
              <a:t>Progress Report</a:t>
            </a:r>
            <a:br>
              <a:rPr lang="en-US" sz="4800" dirty="0">
                <a:latin typeface="+mn-lt"/>
                <a:cs typeface="Courier New" panose="02070309020205020404" pitchFamily="49" charset="0"/>
              </a:rPr>
            </a:br>
            <a:r>
              <a:rPr lang="en-US" sz="2000" dirty="0">
                <a:latin typeface="+mn-lt"/>
                <a:cs typeface="Courier New" panose="02070309020205020404" pitchFamily="49" charset="0"/>
              </a:rPr>
              <a:t>Debugging </a:t>
            </a:r>
            <a:endParaRPr sz="4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0" y="4053327"/>
            <a:ext cx="3581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SEEGENE AI DIAGNOSTIC PATHOLOGY PROJECT</a:t>
            </a:r>
            <a:endParaRPr>
              <a:latin typeface="+mn-lt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KIRC-KAIST</a:t>
            </a:r>
            <a:endParaRPr>
              <a:latin typeface="+mn-lt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30th of APR</a:t>
            </a:r>
            <a:endParaRPr sz="110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1" name="Google Shape;51;p1" descr="Advanced PHP: Debugging Techniqu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5309" y="2032396"/>
            <a:ext cx="5458691" cy="311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daeb7868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900"/>
              <a:t>10</a:t>
            </a:fld>
            <a:endParaRPr sz="900"/>
          </a:p>
        </p:txBody>
      </p:sp>
      <p:sp>
        <p:nvSpPr>
          <p:cNvPr id="2" name="Rectangle 1"/>
          <p:cNvSpPr/>
          <p:nvPr/>
        </p:nvSpPr>
        <p:spPr>
          <a:xfrm>
            <a:off x="2937199" y="4706128"/>
            <a:ext cx="2670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 2021S 0069196010103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3478" y="729574"/>
            <a:ext cx="58366" cy="368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1377" y="22333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8336" y="22632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377" y="42235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8071" y="41970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1" y="2645187"/>
            <a:ext cx="1385405" cy="1385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7" y="673146"/>
            <a:ext cx="1456058" cy="1456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51" y="2701615"/>
            <a:ext cx="1385405" cy="13854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77" y="729574"/>
            <a:ext cx="1456058" cy="1456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4672" y="139105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4672" y="31840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0757" y="10832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757" y="28762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pic>
        <p:nvPicPr>
          <p:cNvPr id="21" name="Google Shape;9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275" y="1013856"/>
            <a:ext cx="42120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9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267" y="2819511"/>
            <a:ext cx="42120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correct icon - Free download on Iconfin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150" y="1413055"/>
            <a:ext cx="263776" cy="2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ncorrect icon - Free download on Iconfin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150" y="3184000"/>
            <a:ext cx="263776" cy="2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8853" y="228981"/>
            <a:ext cx="457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Normalized                                    Stain Normalized</a:t>
            </a:r>
          </a:p>
        </p:txBody>
      </p:sp>
    </p:spTree>
    <p:extLst>
      <p:ext uri="{BB962C8B-B14F-4D97-AF65-F5344CB8AC3E}">
        <p14:creationId xmlns:p14="http://schemas.microsoft.com/office/powerpoint/2010/main" val="100176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daeb7868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900"/>
              <a:t>11</a:t>
            </a:fld>
            <a:endParaRPr sz="900"/>
          </a:p>
        </p:txBody>
      </p:sp>
      <p:sp>
        <p:nvSpPr>
          <p:cNvPr id="8" name="TextBox 7"/>
          <p:cNvSpPr txBox="1"/>
          <p:nvPr/>
        </p:nvSpPr>
        <p:spPr>
          <a:xfrm>
            <a:off x="1790095" y="4509328"/>
            <a:ext cx="5370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Cross Matching, Confidence Scoring, Majority Voting, Average 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04" y="909484"/>
            <a:ext cx="5591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To Do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solidFill>
                <a:srgbClr val="00B05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solidFill>
                <a:srgbClr val="00B05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solidFill>
                <a:srgbClr val="00B05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solidFill>
                  <a:srgbClr val="00B050"/>
                </a:solidFill>
              </a:rPr>
              <a:t>Train </a:t>
            </a:r>
            <a:r>
              <a:rPr lang="en-US" dirty="0">
                <a:solidFill>
                  <a:schemeClr val="dk1"/>
                </a:solidFill>
              </a:rPr>
              <a:t>model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for colon data </a:t>
            </a:r>
            <a:r>
              <a:rPr lang="en-US" dirty="0">
                <a:solidFill>
                  <a:schemeClr val="accent1"/>
                </a:solidFill>
              </a:rPr>
              <a:t>with and without</a:t>
            </a:r>
            <a:r>
              <a:rPr lang="en-US" dirty="0">
                <a:solidFill>
                  <a:schemeClr val="dk1"/>
                </a:solidFill>
              </a:rPr>
              <a:t> normalization.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solidFill>
                  <a:srgbClr val="0070C0"/>
                </a:solidFill>
              </a:rPr>
              <a:t>Investigate</a:t>
            </a:r>
            <a:r>
              <a:rPr lang="en-US" dirty="0">
                <a:solidFill>
                  <a:schemeClr val="dk1"/>
                </a:solidFill>
              </a:rPr>
              <a:t> ensemble network for removing </a:t>
            </a:r>
            <a:r>
              <a:rPr lang="en-US" dirty="0">
                <a:solidFill>
                  <a:srgbClr val="FF0000"/>
                </a:solidFill>
              </a:rPr>
              <a:t>adversarial attack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dirty="0">
                <a:solidFill>
                  <a:srgbClr val="85200C"/>
                </a:solidFill>
              </a:rPr>
              <a:t>Train</a:t>
            </a:r>
            <a:r>
              <a:rPr lang="en-US" dirty="0">
                <a:solidFill>
                  <a:schemeClr val="dk1"/>
                </a:solidFill>
              </a:rPr>
              <a:t> slide level models with </a:t>
            </a:r>
            <a:r>
              <a:rPr lang="en-US" dirty="0">
                <a:solidFill>
                  <a:srgbClr val="980000"/>
                </a:solidFill>
              </a:rPr>
              <a:t>updated </a:t>
            </a:r>
            <a:r>
              <a:rPr lang="en-US" dirty="0">
                <a:solidFill>
                  <a:schemeClr val="dk1"/>
                </a:solidFill>
              </a:rPr>
              <a:t>patch based models.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To 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89187" y="2434847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Progress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558800" y="824250"/>
            <a:ext cx="7872000" cy="3685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 Inconsistency </a:t>
            </a:r>
            <a:b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strike="sng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Different Zoom Level</a:t>
            </a:r>
            <a:br>
              <a:rPr lang="en-US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strike="sngStrike" dirty="0">
                <a:solidFill>
                  <a:schemeClr val="tx1"/>
                </a:solidFill>
                <a:sym typeface="Arial"/>
              </a:rPr>
              <a:t>Different Slide Dimension</a:t>
            </a:r>
            <a:br>
              <a:rPr lang="en-US" strike="sngStrike" dirty="0">
                <a:solidFill>
                  <a:schemeClr val="tx1"/>
                </a:solidFill>
                <a:sym typeface="Arial"/>
              </a:rPr>
            </a:br>
            <a:endParaRPr strike="sngStrike" dirty="0">
              <a:solidFill>
                <a:schemeClr val="tx1"/>
              </a:solidFill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Stain Normalization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dirty="0">
                <a:solidFill>
                  <a:schemeClr val="tx1"/>
                </a:solidFill>
                <a:sym typeface="Arial"/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63" name="Google Shape;6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" name="Google Shape;1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664" y="2975202"/>
            <a:ext cx="1300625" cy="1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964" y="2975216"/>
            <a:ext cx="1300625" cy="1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39" y="2972610"/>
            <a:ext cx="1319525" cy="131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Stain Normalization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0" name="Google Shape;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25" y="2571750"/>
            <a:ext cx="1997650" cy="19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925" y="2571750"/>
            <a:ext cx="1997650" cy="19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/>
          <p:nvPr/>
        </p:nvSpPr>
        <p:spPr>
          <a:xfrm>
            <a:off x="4315638" y="3399725"/>
            <a:ext cx="512700" cy="34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947" y="723214"/>
            <a:ext cx="1590288" cy="981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5"/>
          <p:cNvCxnSpPr/>
          <p:nvPr/>
        </p:nvCxnSpPr>
        <p:spPr>
          <a:xfrm rot="10800000" flipH="1">
            <a:off x="322090" y="723241"/>
            <a:ext cx="625500" cy="63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79;p5"/>
          <p:cNvSpPr txBox="1"/>
          <p:nvPr/>
        </p:nvSpPr>
        <p:spPr>
          <a:xfrm rot="-2962729">
            <a:off x="391508" y="826332"/>
            <a:ext cx="375084" cy="2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296" y="723214"/>
            <a:ext cx="1590288" cy="981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5"/>
          <p:cNvCxnSpPr/>
          <p:nvPr/>
        </p:nvCxnSpPr>
        <p:spPr>
          <a:xfrm rot="10800000" flipH="1">
            <a:off x="2137716" y="711648"/>
            <a:ext cx="644400" cy="6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" name="Google Shape;82;p5"/>
          <p:cNvSpPr txBox="1"/>
          <p:nvPr/>
        </p:nvSpPr>
        <p:spPr>
          <a:xfrm rot="-2961932">
            <a:off x="2265145" y="784514"/>
            <a:ext cx="337208" cy="2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9946" y="1824100"/>
            <a:ext cx="750134" cy="799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775" y="1824100"/>
            <a:ext cx="750134" cy="799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5"/>
          <p:cNvCxnSpPr/>
          <p:nvPr/>
        </p:nvCxnSpPr>
        <p:spPr>
          <a:xfrm>
            <a:off x="1954326" y="808974"/>
            <a:ext cx="0" cy="171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263" y="3506074"/>
            <a:ext cx="1422946" cy="88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5"/>
          <p:cNvCxnSpPr/>
          <p:nvPr/>
        </p:nvCxnSpPr>
        <p:spPr>
          <a:xfrm>
            <a:off x="526473" y="4141278"/>
            <a:ext cx="349800" cy="2487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5"/>
          <p:cNvCxnSpPr/>
          <p:nvPr/>
        </p:nvCxnSpPr>
        <p:spPr>
          <a:xfrm rot="10800000" flipH="1">
            <a:off x="923806" y="4265750"/>
            <a:ext cx="801300" cy="150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5"/>
          <p:cNvSpPr txBox="1"/>
          <p:nvPr/>
        </p:nvSpPr>
        <p:spPr>
          <a:xfrm rot="-697391">
            <a:off x="1011394" y="4398261"/>
            <a:ext cx="710265" cy="24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 rot="1655181">
            <a:off x="469423" y="4398004"/>
            <a:ext cx="790352" cy="24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90036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622" y="3506074"/>
            <a:ext cx="1422946" cy="88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5"/>
          <p:cNvCxnSpPr/>
          <p:nvPr/>
        </p:nvCxnSpPr>
        <p:spPr>
          <a:xfrm>
            <a:off x="2293832" y="4141278"/>
            <a:ext cx="349800" cy="2487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5"/>
          <p:cNvCxnSpPr/>
          <p:nvPr/>
        </p:nvCxnSpPr>
        <p:spPr>
          <a:xfrm rot="10800000" flipH="1">
            <a:off x="2691165" y="4265750"/>
            <a:ext cx="801300" cy="150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5"/>
          <p:cNvSpPr txBox="1"/>
          <p:nvPr/>
        </p:nvSpPr>
        <p:spPr>
          <a:xfrm rot="-697844">
            <a:off x="2869237" y="4332675"/>
            <a:ext cx="683024" cy="24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212640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 rot="1654783">
            <a:off x="2111646" y="4280566"/>
            <a:ext cx="590951" cy="24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91200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101" y="387775"/>
            <a:ext cx="421200" cy="42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5"/>
          <p:cNvCxnSpPr/>
          <p:nvPr/>
        </p:nvCxnSpPr>
        <p:spPr>
          <a:xfrm>
            <a:off x="1959751" y="2994249"/>
            <a:ext cx="0" cy="171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101" y="2623125"/>
            <a:ext cx="42120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0225" y="2840651"/>
            <a:ext cx="1300625" cy="1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000" y="903211"/>
            <a:ext cx="1300625" cy="1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0300" y="903225"/>
            <a:ext cx="1300625" cy="1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22525" y="2821772"/>
            <a:ext cx="1319518" cy="13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56075" y="900619"/>
            <a:ext cx="1319525" cy="131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46200" y="2821752"/>
            <a:ext cx="1319525" cy="13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4528375" y="2374425"/>
            <a:ext cx="4231500" cy="385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STAIN NORMALIZATION </a:t>
            </a:r>
            <a:r>
              <a:rPr lang="en-US">
                <a:solidFill>
                  <a:srgbClr val="FF0000"/>
                </a:solidFill>
              </a:rPr>
              <a:t>3x more time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130200" y="276250"/>
            <a:ext cx="199800" cy="443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4528375" y="4389975"/>
            <a:ext cx="273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Library: https://hackmd.io/@peter554/staintools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daeb7868_0_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Hard Cases Predictions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gd5daeb7868_0_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daeb7868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900">
                <a:latin typeface="+mj-lt"/>
              </a:rPr>
              <a:t>7</a:t>
            </a:fld>
            <a:endParaRPr sz="900">
              <a:latin typeface="+mj-lt"/>
            </a:endParaRPr>
          </a:p>
        </p:txBody>
      </p:sp>
      <p:graphicFrame>
        <p:nvGraphicFramePr>
          <p:cNvPr id="119" name="Google Shape;119;gd5daeb7868_0_0"/>
          <p:cNvGraphicFramePr/>
          <p:nvPr>
            <p:extLst>
              <p:ext uri="{D42A27DB-BD31-4B8C-83A1-F6EECF244321}">
                <p14:modId xmlns:p14="http://schemas.microsoft.com/office/powerpoint/2010/main" val="3319356408"/>
              </p:ext>
            </p:extLst>
          </p:nvPr>
        </p:nvGraphicFramePr>
        <p:xfrm>
          <a:off x="815200" y="769300"/>
          <a:ext cx="7443897" cy="4023030"/>
        </p:xfrm>
        <a:graphic>
          <a:graphicData uri="http://schemas.openxmlformats.org/drawingml/2006/table">
            <a:tbl>
              <a:tblPr>
                <a:noFill/>
                <a:tableStyleId>{4DF5ED79-9065-4C84-9F41-3453E32A45F5}</a:tableStyleId>
              </a:tblPr>
              <a:tblGrid>
                <a:gridCol w="24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SLIDE</a:t>
                      </a:r>
                      <a:endParaRPr sz="12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GROUND TRUTH</a:t>
                      </a:r>
                      <a:endParaRPr sz="12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Not Normalized</a:t>
                      </a:r>
                      <a:endParaRPr sz="1200" b="1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Normalized</a:t>
                      </a:r>
                      <a:endParaRPr sz="12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Hard Cases</a:t>
                      </a:r>
                      <a:endParaRPr sz="1200" b="1" i="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D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M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D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M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0061244010103</a:t>
                      </a:r>
                      <a:endParaRPr sz="1000" dirty="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D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62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1830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85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1816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0061365020101</a:t>
                      </a:r>
                      <a:endParaRPr sz="1000" dirty="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D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536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560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0067741010101</a:t>
                      </a:r>
                      <a:endParaRPr sz="100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D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168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744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135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786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0085210020102</a:t>
                      </a:r>
                      <a:endParaRPr sz="120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M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586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575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0079483010101</a:t>
                      </a:r>
                      <a:endParaRPr sz="120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M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348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347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0080797020101</a:t>
                      </a:r>
                      <a:endParaRPr sz="1200" dirty="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M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247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252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2020S 0371642010101</a:t>
                      </a:r>
                      <a:endParaRPr sz="100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271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277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2020S 0371904010101</a:t>
                      </a:r>
                      <a:endParaRPr sz="100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409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407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80808"/>
                          </a:solidFill>
                          <a:highlight>
                            <a:srgbClr val="FFFFFF"/>
                          </a:highlight>
                          <a:latin typeface="+mn-lt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2021S 0069196010103</a:t>
                      </a:r>
                      <a:endParaRPr sz="1000">
                        <a:solidFill>
                          <a:srgbClr val="080808"/>
                        </a:solidFill>
                        <a:highlight>
                          <a:srgbClr val="FFFFFF"/>
                        </a:highlight>
                        <a:latin typeface="+mn-lt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N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sz="12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112</a:t>
                      </a:r>
                      <a:endParaRPr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chemeClr val="lt1"/>
                </a:solidFill>
              </a:rPr>
              <a:t>Findings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83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daeb7868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900"/>
              <a:t>9</a:t>
            </a:fld>
            <a:endParaRPr sz="900"/>
          </a:p>
        </p:txBody>
      </p:sp>
      <p:sp>
        <p:nvSpPr>
          <p:cNvPr id="2" name="Rectangle 1"/>
          <p:cNvSpPr/>
          <p:nvPr/>
        </p:nvSpPr>
        <p:spPr>
          <a:xfrm>
            <a:off x="2990787" y="4749040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Malignant 2021S 0080797020101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3478" y="729574"/>
            <a:ext cx="58366" cy="368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1377" y="22333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8336" y="22632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14" y="729574"/>
            <a:ext cx="1361467" cy="1361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71" y="729574"/>
            <a:ext cx="1361467" cy="1361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14" y="2683350"/>
            <a:ext cx="1397946" cy="13979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31377" y="42235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04" y="2685071"/>
            <a:ext cx="1397946" cy="13979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38071" y="41970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74%</a:t>
            </a:r>
          </a:p>
        </p:txBody>
      </p:sp>
      <p:pic>
        <p:nvPicPr>
          <p:cNvPr id="17" name="Google Shape;9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38" y="3127288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878853" y="228981"/>
            <a:ext cx="4671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Normalized                                      Stain Normalized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672" y="139105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4672" y="31840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42352" y="115671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2352" y="29496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pic>
        <p:nvPicPr>
          <p:cNvPr id="23" name="Google Shape;9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38" y="1330056"/>
            <a:ext cx="42120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Incorrect icon - Free download on Iconfin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8891" y="1178713"/>
            <a:ext cx="263776" cy="2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ncorrect icon - Free download on Iconfin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8891" y="2971658"/>
            <a:ext cx="263776" cy="2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58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241</Words>
  <Application>Microsoft Office PowerPoint</Application>
  <PresentationFormat>On-screen Show (16:9)</PresentationFormat>
  <Paragraphs>149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 Progress Report Debugging </vt:lpstr>
      <vt:lpstr>Progress</vt:lpstr>
      <vt:lpstr>PowerPoint Presentation</vt:lpstr>
      <vt:lpstr>Stain Normalization</vt:lpstr>
      <vt:lpstr>PowerPoint Presentation</vt:lpstr>
      <vt:lpstr>Hard Cases Predictions</vt:lpstr>
      <vt:lpstr>PowerPoint Presentation</vt:lpstr>
      <vt:lpstr>Findings</vt:lpstr>
      <vt:lpstr>PowerPoint Presentation</vt:lpstr>
      <vt:lpstr>PowerPoint Presentation</vt:lpstr>
      <vt:lpstr>PowerPoint Presentation</vt:lpstr>
      <vt:lpstr>To Do</vt:lpstr>
      <vt:lpstr>To Do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Progress Report Debugging </dc:title>
  <dc:creator>PC</dc:creator>
  <cp:lastModifiedBy>Unknown User</cp:lastModifiedBy>
  <cp:revision>13</cp:revision>
  <dcterms:modified xsi:type="dcterms:W3CDTF">2021-04-29T23:45:32Z</dcterms:modified>
</cp:coreProperties>
</file>