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45" r:id="rId3"/>
    <p:sldId id="321" r:id="rId4"/>
    <p:sldId id="331" r:id="rId5"/>
    <p:sldId id="325" r:id="rId6"/>
    <p:sldId id="332" r:id="rId7"/>
    <p:sldId id="291" r:id="rId8"/>
    <p:sldId id="317" r:id="rId9"/>
    <p:sldId id="295" r:id="rId10"/>
    <p:sldId id="337" r:id="rId11"/>
    <p:sldId id="338" r:id="rId12"/>
    <p:sldId id="339" r:id="rId13"/>
    <p:sldId id="334" r:id="rId14"/>
    <p:sldId id="312" r:id="rId15"/>
    <p:sldId id="304" r:id="rId16"/>
    <p:sldId id="309" r:id="rId17"/>
    <p:sldId id="340" r:id="rId18"/>
    <p:sldId id="313" r:id="rId19"/>
    <p:sldId id="333" r:id="rId20"/>
    <p:sldId id="341" r:id="rId21"/>
    <p:sldId id="342" r:id="rId22"/>
    <p:sldId id="343" r:id="rId23"/>
    <p:sldId id="346" r:id="rId24"/>
    <p:sldId id="310" r:id="rId25"/>
    <p:sldId id="316" r:id="rId26"/>
    <p:sldId id="347" r:id="rId27"/>
    <p:sldId id="292" r:id="rId28"/>
    <p:sldId id="293" r:id="rId29"/>
    <p:sldId id="294" r:id="rId3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5" d="100"/>
          <a:sy n="115" d="100"/>
        </p:scale>
        <p:origin x="14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B93F7D5D-D53D-4CBB-8102-54E23234B3AA}" type="datetimeFigureOut">
              <a:rPr lang="ko-KR" altLang="en-US" smtClean="0"/>
              <a:t>2021-05-21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17980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B93F7D5D-D53D-4CBB-8102-54E23234B3AA}" type="datetimeFigureOut">
              <a:rPr lang="ko-KR" altLang="en-US" smtClean="0"/>
              <a:t>2021-05-21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386267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B93F7D5D-D53D-4CBB-8102-54E23234B3AA}" type="datetimeFigureOut">
              <a:rPr lang="ko-KR" altLang="en-US" smtClean="0"/>
              <a:t>2021-05-21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42509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B93F7D5D-D53D-4CBB-8102-54E23234B3AA}" type="datetimeFigureOut">
              <a:rPr lang="ko-KR" altLang="en-US" smtClean="0"/>
              <a:t>2021-05-21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1838926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B93F7D5D-D53D-4CBB-8102-54E23234B3AA}" type="datetimeFigureOut">
              <a:rPr lang="ko-KR" altLang="en-US" smtClean="0"/>
              <a:t>2021-05-21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130080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B93F7D5D-D53D-4CBB-8102-54E23234B3AA}" type="datetimeFigureOut">
              <a:rPr lang="ko-KR" altLang="en-US" smtClean="0"/>
              <a:t>2021-05-21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317520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B93F7D5D-D53D-4CBB-8102-54E23234B3AA}" type="datetimeFigureOut">
              <a:rPr lang="ko-KR" altLang="en-US" smtClean="0"/>
              <a:t>2021-05-21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234728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B93F7D5D-D53D-4CBB-8102-54E23234B3AA}" type="datetimeFigureOut">
              <a:rPr lang="ko-KR" altLang="en-US" smtClean="0"/>
              <a:t>2021-05-21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183728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F7D5D-D53D-4CBB-8102-54E23234B3AA}" type="datetimeFigureOut">
              <a:rPr lang="ko-KR" altLang="en-US" smtClean="0"/>
              <a:t>2021-05-21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82671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B93F7D5D-D53D-4CBB-8102-54E23234B3AA}" type="datetimeFigureOut">
              <a:rPr lang="ko-KR" altLang="en-US" smtClean="0"/>
              <a:t>2021-05-21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134169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B93F7D5D-D53D-4CBB-8102-54E23234B3AA}" type="datetimeFigureOut">
              <a:rPr lang="ko-KR" altLang="en-US" smtClean="0"/>
              <a:t>2021-05-21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218207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F7D5D-D53D-4CBB-8102-54E23234B3AA}" type="datetimeFigureOut">
              <a:rPr lang="ko-KR" altLang="en-US" smtClean="0"/>
              <a:t>2021-05-21</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86DFA-21FF-468A-96FC-1A4850EE993A}" type="slidenum">
              <a:rPr lang="ko-KR" altLang="en-US" smtClean="0"/>
              <a:t>‹#›</a:t>
            </a:fld>
            <a:endParaRPr lang="ko-KR" altLang="en-US"/>
          </a:p>
        </p:txBody>
      </p:sp>
    </p:spTree>
    <p:extLst>
      <p:ext uri="{BB962C8B-B14F-4D97-AF65-F5344CB8AC3E}">
        <p14:creationId xmlns:p14="http://schemas.microsoft.com/office/powerpoint/2010/main" val="1444612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2.pn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4.jpeg"/><Relationship Id="rId5" Type="http://schemas.openxmlformats.org/officeDocument/2006/relationships/image" Target="../media/image9.png"/><Relationship Id="rId15" Type="http://schemas.openxmlformats.org/officeDocument/2006/relationships/image" Target="../media/image15.jpeg"/><Relationship Id="rId10" Type="http://schemas.openxmlformats.org/officeDocument/2006/relationships/image" Target="../media/image12.png"/><Relationship Id="rId4" Type="http://schemas.openxmlformats.org/officeDocument/2006/relationships/image" Target="../media/image8.emf"/><Relationship Id="rId9" Type="http://schemas.openxmlformats.org/officeDocument/2006/relationships/image" Target="../media/image6.png"/><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39.png"/><Relationship Id="rId5" Type="http://schemas.microsoft.com/office/2007/relationships/hdphoto" Target="../media/hdphoto1.wdp"/><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4.jpeg"/><Relationship Id="rId5" Type="http://schemas.openxmlformats.org/officeDocument/2006/relationships/image" Target="../media/image9.png"/><Relationship Id="rId15" Type="http://schemas.openxmlformats.org/officeDocument/2006/relationships/image" Target="../media/image15.jpeg"/><Relationship Id="rId10" Type="http://schemas.openxmlformats.org/officeDocument/2006/relationships/image" Target="../media/image12.png"/><Relationship Id="rId4" Type="http://schemas.openxmlformats.org/officeDocument/2006/relationships/image" Target="../media/image8.emf"/><Relationship Id="rId9" Type="http://schemas.openxmlformats.org/officeDocument/2006/relationships/image" Target="../media/image6.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8030095" y="-141316"/>
            <a:ext cx="955964" cy="13134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p:nvPr/>
        </p:nvCxnSpPr>
        <p:spPr>
          <a:xfrm>
            <a:off x="1679171" y="3773979"/>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3246" y="3100646"/>
            <a:ext cx="7360922" cy="523220"/>
          </a:xfrm>
          <a:prstGeom prst="rect">
            <a:avLst/>
          </a:prstGeom>
          <a:noFill/>
        </p:spPr>
        <p:txBody>
          <a:bodyPr wrap="square" rtlCol="0">
            <a:spAutoFit/>
          </a:bodyPr>
          <a:lstStyle/>
          <a:p>
            <a:pPr algn="ctr"/>
            <a:r>
              <a:rPr lang="en-US" altLang="ko-KR" sz="2800" b="1" dirty="0" smtClean="0">
                <a:latin typeface="+mj-ea"/>
                <a:ea typeface="+mj-ea"/>
              </a:rPr>
              <a:t>AI </a:t>
            </a:r>
            <a:r>
              <a:rPr lang="ko-KR" altLang="en-US" sz="2800" b="1" dirty="0" smtClean="0">
                <a:latin typeface="+mj-ea"/>
                <a:ea typeface="+mj-ea"/>
              </a:rPr>
              <a:t>기반의 차세대 의료진단시스템 구축 연구</a:t>
            </a:r>
            <a:endParaRPr lang="ko-KR" altLang="en-US" sz="2800" b="1" dirty="0">
              <a:latin typeface="+mj-ea"/>
              <a:ea typeface="+mj-ea"/>
            </a:endParaRPr>
          </a:p>
        </p:txBody>
      </p:sp>
      <p:sp>
        <p:nvSpPr>
          <p:cNvPr id="8" name="TextBox 7"/>
          <p:cNvSpPr txBox="1"/>
          <p:nvPr/>
        </p:nvSpPr>
        <p:spPr>
          <a:xfrm>
            <a:off x="3324397" y="4293425"/>
            <a:ext cx="2310938" cy="307777"/>
          </a:xfrm>
          <a:prstGeom prst="rect">
            <a:avLst/>
          </a:prstGeom>
          <a:noFill/>
        </p:spPr>
        <p:txBody>
          <a:bodyPr wrap="square" rtlCol="0">
            <a:spAutoFit/>
          </a:bodyPr>
          <a:lstStyle/>
          <a:p>
            <a:pPr algn="ctr"/>
            <a:r>
              <a:rPr lang="en-US" altLang="ko-KR" sz="1400" dirty="0" smtClean="0"/>
              <a:t>20210521</a:t>
            </a:r>
            <a:endParaRPr lang="ko-KR" altLang="en-US" sz="1400" dirty="0"/>
          </a:p>
        </p:txBody>
      </p:sp>
      <p:sp>
        <p:nvSpPr>
          <p:cNvPr id="9" name="TextBox 8"/>
          <p:cNvSpPr txBox="1"/>
          <p:nvPr/>
        </p:nvSpPr>
        <p:spPr>
          <a:xfrm>
            <a:off x="3880656" y="3924093"/>
            <a:ext cx="1314798" cy="369332"/>
          </a:xfrm>
          <a:prstGeom prst="rect">
            <a:avLst/>
          </a:prstGeom>
          <a:noFill/>
        </p:spPr>
        <p:txBody>
          <a:bodyPr wrap="square" rtlCol="0">
            <a:spAutoFit/>
          </a:bodyPr>
          <a:lstStyle/>
          <a:p>
            <a:r>
              <a:rPr lang="ko-KR" altLang="en-US" b="1" dirty="0" smtClean="0">
                <a:latin typeface="+mj-ea"/>
                <a:ea typeface="+mj-ea"/>
              </a:rPr>
              <a:t>정기 회의</a:t>
            </a:r>
            <a:endParaRPr lang="ko-KR" altLang="en-US" b="1" dirty="0">
              <a:latin typeface="+mj-ea"/>
              <a:ea typeface="+mj-ea"/>
            </a:endParaRPr>
          </a:p>
        </p:txBody>
      </p:sp>
      <p:sp>
        <p:nvSpPr>
          <p:cNvPr id="10" name="TextBox 9"/>
          <p:cNvSpPr txBox="1"/>
          <p:nvPr/>
        </p:nvSpPr>
        <p:spPr>
          <a:xfrm>
            <a:off x="597129" y="361500"/>
            <a:ext cx="3384668" cy="307777"/>
          </a:xfrm>
          <a:prstGeom prst="rect">
            <a:avLst/>
          </a:prstGeom>
          <a:noFill/>
        </p:spPr>
        <p:txBody>
          <a:bodyPr wrap="square" rtlCol="0">
            <a:spAutoFit/>
          </a:bodyPr>
          <a:lstStyle/>
          <a:p>
            <a:r>
              <a:rPr lang="en-US" altLang="ko-KR" sz="1400" b="1" dirty="0" smtClean="0">
                <a:latin typeface="+mj-ea"/>
                <a:ea typeface="+mj-ea"/>
              </a:rPr>
              <a:t>1</a:t>
            </a:r>
            <a:r>
              <a:rPr lang="ko-KR" altLang="en-US" sz="1400" b="1" dirty="0" smtClean="0">
                <a:latin typeface="+mj-ea"/>
                <a:ea typeface="+mj-ea"/>
              </a:rPr>
              <a:t>차년도 </a:t>
            </a:r>
            <a:r>
              <a:rPr lang="en-US" altLang="ko-KR" sz="1400" b="1" dirty="0" smtClean="0">
                <a:latin typeface="+mj-ea"/>
                <a:ea typeface="+mj-ea"/>
              </a:rPr>
              <a:t>(2021.03-2022.02)</a:t>
            </a:r>
            <a:endParaRPr lang="ko-KR" altLang="en-US" sz="1400" b="1" dirty="0">
              <a:latin typeface="+mj-ea"/>
              <a:ea typeface="+mj-ea"/>
            </a:endParaRPr>
          </a:p>
        </p:txBody>
      </p:sp>
    </p:spTree>
    <p:extLst>
      <p:ext uri="{BB962C8B-B14F-4D97-AF65-F5344CB8AC3E}">
        <p14:creationId xmlns:p14="http://schemas.microsoft.com/office/powerpoint/2010/main" val="1706929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ko-KR" altLang="en-US" b="1" dirty="0" smtClean="0"/>
              <a:t>대장 모델 </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7975" y="750088"/>
            <a:ext cx="7612859"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smtClean="0">
                <a:latin typeface="+mj-ea"/>
              </a:rPr>
              <a:t>대장 모델</a:t>
            </a:r>
            <a:endParaRPr lang="en-US" altLang="ko-KR" sz="1400" dirty="0" smtClean="0">
              <a:latin typeface="+mj-ea"/>
            </a:endParaRPr>
          </a:p>
          <a:p>
            <a:pPr marL="742950" lvl="1" indent="-285750">
              <a:lnSpc>
                <a:spcPct val="150000"/>
              </a:lnSpc>
              <a:buFont typeface="Arial" panose="020B0604020202020204" pitchFamily="34" charset="0"/>
              <a:buChar char="•"/>
            </a:pPr>
            <a:r>
              <a:rPr lang="ko-KR" altLang="en-US" sz="1400" dirty="0" smtClean="0">
                <a:latin typeface="+mj-ea"/>
              </a:rPr>
              <a:t>동일 </a:t>
            </a:r>
            <a:r>
              <a:rPr lang="en-US" altLang="ko-KR" sz="1400" dirty="0" err="1" smtClean="0">
                <a:latin typeface="+mj-ea"/>
              </a:rPr>
              <a:t>config</a:t>
            </a:r>
            <a:endParaRPr lang="en-US" altLang="ko-KR" sz="1400" dirty="0" smtClean="0">
              <a:latin typeface="+mj-ea"/>
            </a:endParaRPr>
          </a:p>
          <a:p>
            <a:pPr marL="742950" lvl="1" indent="-285750">
              <a:lnSpc>
                <a:spcPct val="150000"/>
              </a:lnSpc>
              <a:buFont typeface="Arial" panose="020B0604020202020204" pitchFamily="34" charset="0"/>
              <a:buChar char="•"/>
            </a:pPr>
            <a:r>
              <a:rPr lang="ko-KR" altLang="en-US" sz="1400" dirty="0" err="1" smtClean="0">
                <a:latin typeface="+mj-ea"/>
              </a:rPr>
              <a:t>컨버팅</a:t>
            </a:r>
            <a:endParaRPr lang="en-US" altLang="ko-KR" sz="1400" dirty="0" smtClean="0">
              <a:latin typeface="+mj-ea"/>
            </a:endParaRPr>
          </a:p>
          <a:p>
            <a:pPr marL="742950" lvl="1" indent="-285750">
              <a:lnSpc>
                <a:spcPct val="150000"/>
              </a:lnSpc>
              <a:buFont typeface="Arial" panose="020B0604020202020204" pitchFamily="34" charset="0"/>
              <a:buChar char="•"/>
            </a:pPr>
            <a:r>
              <a:rPr lang="en-US" altLang="ko-KR" sz="1400" dirty="0" smtClean="0">
                <a:latin typeface="+mj-ea"/>
              </a:rPr>
              <a:t>Feature cube: </a:t>
            </a:r>
            <a:r>
              <a:rPr lang="ko-KR" altLang="en-US" sz="1400" dirty="0" smtClean="0">
                <a:latin typeface="+mj-ea"/>
              </a:rPr>
              <a:t>노이즈 필터 약화 </a:t>
            </a:r>
            <a:r>
              <a:rPr lang="en-US" altLang="ko-KR" sz="1400" dirty="0" smtClean="0">
                <a:latin typeface="+mj-ea"/>
              </a:rPr>
              <a:t>(</a:t>
            </a:r>
            <a:r>
              <a:rPr lang="ko-KR" altLang="en-US" sz="1400" dirty="0" smtClean="0">
                <a:latin typeface="+mj-ea"/>
              </a:rPr>
              <a:t>좀 더 넓어진 </a:t>
            </a:r>
            <a:r>
              <a:rPr lang="ko-KR" altLang="en-US" sz="1400" dirty="0" err="1" smtClean="0">
                <a:latin typeface="+mj-ea"/>
              </a:rPr>
              <a:t>히트맵</a:t>
            </a:r>
            <a:r>
              <a:rPr lang="en-US" altLang="ko-KR" sz="1400" dirty="0" smtClean="0">
                <a:latin typeface="+mj-ea"/>
              </a:rPr>
              <a:t>)</a:t>
            </a:r>
          </a:p>
          <a:p>
            <a:pPr marL="285750" indent="-285750">
              <a:lnSpc>
                <a:spcPct val="150000"/>
              </a:lnSpc>
              <a:buFont typeface="Arial" panose="020B0604020202020204" pitchFamily="34" charset="0"/>
              <a:buChar char="•"/>
            </a:pPr>
            <a:endParaRPr lang="en-US" altLang="ko-KR" sz="1400" dirty="0" smtClean="0">
              <a:latin typeface="+mj-ea"/>
            </a:endParaRPr>
          </a:p>
          <a:p>
            <a:pPr marL="285750" indent="-285750">
              <a:lnSpc>
                <a:spcPct val="150000"/>
              </a:lnSpc>
              <a:buFont typeface="Arial" panose="020B0604020202020204" pitchFamily="34" charset="0"/>
              <a:buChar char="•"/>
            </a:pPr>
            <a:r>
              <a:rPr lang="en-US" altLang="ko-KR" sz="1400" dirty="0" smtClean="0">
                <a:latin typeface="+mj-ea"/>
              </a:rPr>
              <a:t>F:\99. </a:t>
            </a:r>
            <a:r>
              <a:rPr lang="ko-KR" altLang="en-US" sz="1400" dirty="0" smtClean="0">
                <a:latin typeface="+mj-ea"/>
              </a:rPr>
              <a:t>대장 테스트 슬라이드</a:t>
            </a:r>
            <a:r>
              <a:rPr lang="en-US" altLang="ko-KR" sz="1400" dirty="0" smtClean="0">
                <a:latin typeface="+mj-ea"/>
              </a:rPr>
              <a:t>_</a:t>
            </a:r>
            <a:r>
              <a:rPr lang="en-US" altLang="ko-KR" sz="1400" dirty="0" err="1" smtClean="0">
                <a:latin typeface="+mj-ea"/>
              </a:rPr>
              <a:t>same_config</a:t>
            </a:r>
            <a:r>
              <a:rPr lang="en-US" altLang="ko-KR" sz="1400" dirty="0" smtClean="0">
                <a:latin typeface="+mj-ea"/>
              </a:rPr>
              <a:t>\</a:t>
            </a:r>
            <a:r>
              <a:rPr lang="en-US" altLang="ko-KR" sz="1400" dirty="0" err="1" smtClean="0">
                <a:latin typeface="+mj-ea"/>
              </a:rPr>
              <a:t>random_sample</a:t>
            </a:r>
            <a:endParaRPr lang="en-US" altLang="ko-KR" sz="1400" dirty="0" smtClean="0">
              <a:latin typeface="+mj-ea"/>
            </a:endParaRPr>
          </a:p>
        </p:txBody>
      </p:sp>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5" name="그림 4"/>
          <p:cNvPicPr>
            <a:picLocks noChangeAspect="1"/>
          </p:cNvPicPr>
          <p:nvPr/>
        </p:nvPicPr>
        <p:blipFill rotWithShape="1">
          <a:blip r:embed="rId2"/>
          <a:srcRect l="740" r="1694" b="2692"/>
          <a:stretch/>
        </p:blipFill>
        <p:spPr>
          <a:xfrm>
            <a:off x="307975" y="3215615"/>
            <a:ext cx="4527345" cy="3227979"/>
          </a:xfrm>
          <a:prstGeom prst="rect">
            <a:avLst/>
          </a:prstGeom>
          <a:ln w="19050">
            <a:solidFill>
              <a:schemeClr val="tx1"/>
            </a:solidFill>
          </a:ln>
        </p:spPr>
      </p:pic>
      <p:cxnSp>
        <p:nvCxnSpPr>
          <p:cNvPr id="10" name="직선 연결선 9"/>
          <p:cNvCxnSpPr/>
          <p:nvPr/>
        </p:nvCxnSpPr>
        <p:spPr>
          <a:xfrm>
            <a:off x="460375" y="4829604"/>
            <a:ext cx="81349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5" name="표 14"/>
          <p:cNvGraphicFramePr>
            <a:graphicFrameLocks noGrp="1"/>
          </p:cNvGraphicFramePr>
          <p:nvPr>
            <p:extLst>
              <p:ext uri="{D42A27DB-BD31-4B8C-83A1-F6EECF244321}">
                <p14:modId xmlns:p14="http://schemas.microsoft.com/office/powerpoint/2010/main" val="72256170"/>
              </p:ext>
            </p:extLst>
          </p:nvPr>
        </p:nvGraphicFramePr>
        <p:xfrm>
          <a:off x="5359021" y="3215615"/>
          <a:ext cx="2943845" cy="1371600"/>
        </p:xfrm>
        <a:graphic>
          <a:graphicData uri="http://schemas.openxmlformats.org/drawingml/2006/table">
            <a:tbl>
              <a:tblPr firstRow="1" bandRow="1">
                <a:tableStyleId>{93296810-A885-4BE3-A3E7-6D5BEEA58F35}</a:tableStyleId>
              </a:tblPr>
              <a:tblGrid>
                <a:gridCol w="588769">
                  <a:extLst>
                    <a:ext uri="{9D8B030D-6E8A-4147-A177-3AD203B41FA5}">
                      <a16:colId xmlns:a16="http://schemas.microsoft.com/office/drawing/2014/main" val="1314915180"/>
                    </a:ext>
                  </a:extLst>
                </a:gridCol>
                <a:gridCol w="588769">
                  <a:extLst>
                    <a:ext uri="{9D8B030D-6E8A-4147-A177-3AD203B41FA5}">
                      <a16:colId xmlns:a16="http://schemas.microsoft.com/office/drawing/2014/main" val="2853046110"/>
                    </a:ext>
                  </a:extLst>
                </a:gridCol>
                <a:gridCol w="588769">
                  <a:extLst>
                    <a:ext uri="{9D8B030D-6E8A-4147-A177-3AD203B41FA5}">
                      <a16:colId xmlns:a16="http://schemas.microsoft.com/office/drawing/2014/main" val="323516296"/>
                    </a:ext>
                  </a:extLst>
                </a:gridCol>
                <a:gridCol w="588769">
                  <a:extLst>
                    <a:ext uri="{9D8B030D-6E8A-4147-A177-3AD203B41FA5}">
                      <a16:colId xmlns:a16="http://schemas.microsoft.com/office/drawing/2014/main" val="3369232889"/>
                    </a:ext>
                  </a:extLst>
                </a:gridCol>
                <a:gridCol w="588769">
                  <a:extLst>
                    <a:ext uri="{9D8B030D-6E8A-4147-A177-3AD203B41FA5}">
                      <a16:colId xmlns:a16="http://schemas.microsoft.com/office/drawing/2014/main" val="4208611925"/>
                    </a:ext>
                  </a:extLst>
                </a:gridCol>
              </a:tblGrid>
              <a:tr h="252000">
                <a:tc>
                  <a:txBody>
                    <a:bodyPr/>
                    <a:lstStyle/>
                    <a:p>
                      <a:pPr algn="ct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KR" sz="1200" dirty="0" smtClean="0">
                          <a:solidFill>
                            <a:schemeClr val="tx1"/>
                          </a:solidFill>
                          <a:latin typeface="+mj-ea"/>
                          <a:ea typeface="+mj-ea"/>
                        </a:rPr>
                        <a:t>N</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200" dirty="0" smtClean="0">
                          <a:solidFill>
                            <a:schemeClr val="tx1"/>
                          </a:solidFill>
                          <a:latin typeface="+mj-ea"/>
                          <a:ea typeface="+mj-ea"/>
                        </a:rPr>
                        <a:t>D</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200" dirty="0" smtClean="0">
                          <a:solidFill>
                            <a:schemeClr val="tx1"/>
                          </a:solidFill>
                          <a:latin typeface="+mj-ea"/>
                          <a:ea typeface="+mj-ea"/>
                        </a:rPr>
                        <a:t>M</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2118504"/>
                  </a:ext>
                </a:extLst>
              </a:tr>
              <a:tr h="252000">
                <a:tc>
                  <a:txBody>
                    <a:bodyPr/>
                    <a:lstStyle/>
                    <a:p>
                      <a:pPr algn="l" latinLnBrk="1"/>
                      <a:r>
                        <a:rPr lang="en-US" altLang="ko-KR" sz="1200" dirty="0" smtClean="0">
                          <a:solidFill>
                            <a:schemeClr val="tx1"/>
                          </a:solidFill>
                          <a:latin typeface="+mj-ea"/>
                          <a:ea typeface="+mj-ea"/>
                        </a:rPr>
                        <a:t>N</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49</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4</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2378727"/>
                  </a:ext>
                </a:extLst>
              </a:tr>
              <a:tr h="252000">
                <a:tc>
                  <a:txBody>
                    <a:bodyPr/>
                    <a:lstStyle/>
                    <a:p>
                      <a:pPr algn="l" latinLnBrk="1"/>
                      <a:r>
                        <a:rPr lang="en-US" altLang="ko-KR" sz="1200" dirty="0" smtClean="0">
                          <a:solidFill>
                            <a:schemeClr val="tx1"/>
                          </a:solidFill>
                          <a:latin typeface="+mj-ea"/>
                          <a:ea typeface="+mj-ea"/>
                        </a:rPr>
                        <a:t>D</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45</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3882648"/>
                  </a:ext>
                </a:extLst>
              </a:tr>
              <a:tr h="252000">
                <a:tc>
                  <a:txBody>
                    <a:bodyPr/>
                    <a:lstStyle/>
                    <a:p>
                      <a:pPr algn="l" latinLnBrk="1"/>
                      <a:r>
                        <a:rPr lang="en-US" altLang="ko-KR" sz="1200" dirty="0" smtClean="0">
                          <a:solidFill>
                            <a:schemeClr val="tx1"/>
                          </a:solidFill>
                          <a:latin typeface="+mj-ea"/>
                          <a:ea typeface="+mj-ea"/>
                        </a:rPr>
                        <a:t>M</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1</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1</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50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1495609"/>
                  </a:ext>
                </a:extLst>
              </a:tr>
              <a:tr h="252000">
                <a:tc>
                  <a:txBody>
                    <a:bodyPr/>
                    <a:lstStyle/>
                    <a:p>
                      <a:pPr algn="ctr" latinLnBrk="1"/>
                      <a:endParaRPr lang="ko-KR" altLang="en-US" sz="120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96%</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4609349"/>
                  </a:ext>
                </a:extLst>
              </a:tr>
            </a:tbl>
          </a:graphicData>
        </a:graphic>
      </p:graphicFrame>
      <p:sp>
        <p:nvSpPr>
          <p:cNvPr id="13" name="TextBox 12"/>
          <p:cNvSpPr txBox="1"/>
          <p:nvPr/>
        </p:nvSpPr>
        <p:spPr>
          <a:xfrm>
            <a:off x="2019992" y="2823131"/>
            <a:ext cx="2443942" cy="369332"/>
          </a:xfrm>
          <a:prstGeom prst="rect">
            <a:avLst/>
          </a:prstGeom>
          <a:noFill/>
        </p:spPr>
        <p:txBody>
          <a:bodyPr wrap="square" rtlCol="0">
            <a:spAutoFit/>
          </a:bodyPr>
          <a:lstStyle/>
          <a:p>
            <a:r>
              <a:rPr lang="en-US" altLang="ko-KR" dirty="0" smtClean="0"/>
              <a:t>Feature cube</a:t>
            </a:r>
            <a:endParaRPr lang="ko-KR" altLang="en-US" dirty="0"/>
          </a:p>
        </p:txBody>
      </p:sp>
      <p:sp>
        <p:nvSpPr>
          <p:cNvPr id="17" name="TextBox 16"/>
          <p:cNvSpPr txBox="1"/>
          <p:nvPr/>
        </p:nvSpPr>
        <p:spPr>
          <a:xfrm>
            <a:off x="6303818" y="2846283"/>
            <a:ext cx="2443942" cy="369332"/>
          </a:xfrm>
          <a:prstGeom prst="rect">
            <a:avLst/>
          </a:prstGeom>
          <a:noFill/>
        </p:spPr>
        <p:txBody>
          <a:bodyPr wrap="square" rtlCol="0">
            <a:spAutoFit/>
          </a:bodyPr>
          <a:lstStyle/>
          <a:p>
            <a:r>
              <a:rPr lang="en-US" altLang="ko-KR" smtClean="0"/>
              <a:t>Graph CNN</a:t>
            </a:r>
            <a:endParaRPr lang="ko-KR" altLang="en-US" dirty="0"/>
          </a:p>
        </p:txBody>
      </p:sp>
      <p:sp>
        <p:nvSpPr>
          <p:cNvPr id="14" name="직사각형 13"/>
          <p:cNvSpPr/>
          <p:nvPr/>
        </p:nvSpPr>
        <p:spPr>
          <a:xfrm>
            <a:off x="2648434" y="4297679"/>
            <a:ext cx="743159" cy="216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화살표 연결선 17"/>
          <p:cNvCxnSpPr>
            <a:stCxn id="14" idx="3"/>
            <a:endCxn id="21" idx="1"/>
          </p:cNvCxnSpPr>
          <p:nvPr/>
        </p:nvCxnSpPr>
        <p:spPr>
          <a:xfrm>
            <a:off x="3391593" y="4405745"/>
            <a:ext cx="2288769" cy="17492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680362" y="5554873"/>
            <a:ext cx="3355572" cy="1200329"/>
          </a:xfrm>
          <a:prstGeom prst="rect">
            <a:avLst/>
          </a:prstGeom>
          <a:noFill/>
          <a:ln>
            <a:solidFill>
              <a:srgbClr val="FF0000"/>
            </a:solidFill>
          </a:ln>
        </p:spPr>
        <p:txBody>
          <a:bodyPr wrap="square" rtlCol="0">
            <a:spAutoFit/>
          </a:bodyPr>
          <a:lstStyle/>
          <a:p>
            <a:r>
              <a:rPr lang="en-US" altLang="ko-KR" dirty="0" smtClean="0"/>
              <a:t>6</a:t>
            </a:r>
            <a:r>
              <a:rPr lang="ko-KR" altLang="en-US" dirty="0" smtClean="0"/>
              <a:t>건에서</a:t>
            </a:r>
            <a:r>
              <a:rPr lang="en-US" altLang="ko-KR" dirty="0" smtClean="0"/>
              <a:t>, </a:t>
            </a:r>
            <a:r>
              <a:rPr lang="ko-KR" altLang="en-US" dirty="0" smtClean="0"/>
              <a:t>타일 모두를 필터링하는 현상이 있어서 제외</a:t>
            </a:r>
            <a:endParaRPr lang="en-US" altLang="ko-KR" dirty="0" smtClean="0"/>
          </a:p>
          <a:p>
            <a:r>
              <a:rPr lang="en-US" altLang="ko-KR" dirty="0" smtClean="0"/>
              <a:t>=&gt; </a:t>
            </a:r>
            <a:r>
              <a:rPr lang="ko-KR" altLang="en-US" dirty="0" smtClean="0"/>
              <a:t>판단을 하지 않음 </a:t>
            </a:r>
            <a:r>
              <a:rPr lang="en-US" altLang="ko-KR" dirty="0" smtClean="0"/>
              <a:t>(second option)</a:t>
            </a:r>
            <a:endParaRPr lang="ko-KR" altLang="en-US" dirty="0"/>
          </a:p>
        </p:txBody>
      </p:sp>
      <p:cxnSp>
        <p:nvCxnSpPr>
          <p:cNvPr id="30" name="직선 연결선 29"/>
          <p:cNvCxnSpPr/>
          <p:nvPr/>
        </p:nvCxnSpPr>
        <p:spPr>
          <a:xfrm>
            <a:off x="5079076" y="3059084"/>
            <a:ext cx="0" cy="3616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507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ko-KR" altLang="en-US" b="1" dirty="0" smtClean="0"/>
              <a:t>대장 테스트</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7975" y="750088"/>
            <a:ext cx="7612859"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dirty="0" err="1" smtClean="0">
                <a:latin typeface="+mj-ea"/>
              </a:rPr>
              <a:t>seeDP</a:t>
            </a:r>
            <a:r>
              <a:rPr lang="ko-KR" altLang="en-US" sz="1400" dirty="0" smtClean="0">
                <a:latin typeface="+mj-ea"/>
              </a:rPr>
              <a:t>에서 </a:t>
            </a:r>
            <a:r>
              <a:rPr lang="en-US" altLang="ko-KR" sz="1400" dirty="0" smtClean="0">
                <a:latin typeface="+mj-ea"/>
              </a:rPr>
              <a:t>D,50</a:t>
            </a:r>
            <a:r>
              <a:rPr lang="ko-KR" altLang="en-US" sz="1400" dirty="0" smtClean="0">
                <a:latin typeface="+mj-ea"/>
              </a:rPr>
              <a:t>건</a:t>
            </a:r>
            <a:r>
              <a:rPr lang="en-US" altLang="ko-KR" sz="1400" dirty="0" smtClean="0">
                <a:latin typeface="+mj-ea"/>
              </a:rPr>
              <a:t>, N, 50</a:t>
            </a:r>
            <a:r>
              <a:rPr lang="ko-KR" altLang="en-US" sz="1400" dirty="0" smtClean="0">
                <a:latin typeface="+mj-ea"/>
              </a:rPr>
              <a:t>건</a:t>
            </a:r>
            <a:r>
              <a:rPr lang="en-US" altLang="ko-KR" sz="1400" dirty="0" smtClean="0">
                <a:latin typeface="+mj-ea"/>
              </a:rPr>
              <a:t>, M 3</a:t>
            </a:r>
            <a:r>
              <a:rPr lang="ko-KR" altLang="en-US" sz="1400" dirty="0" smtClean="0">
                <a:latin typeface="+mj-ea"/>
              </a:rPr>
              <a:t>건 무작위 추출 </a:t>
            </a:r>
            <a:r>
              <a:rPr lang="en-US" altLang="ko-KR" sz="1400" dirty="0" smtClean="0">
                <a:latin typeface="+mj-ea"/>
              </a:rPr>
              <a:t>(</a:t>
            </a:r>
            <a:r>
              <a:rPr lang="ko-KR" altLang="en-US" sz="1400" dirty="0" smtClean="0">
                <a:latin typeface="+mj-ea"/>
              </a:rPr>
              <a:t>단</a:t>
            </a:r>
            <a:r>
              <a:rPr lang="en-US" altLang="ko-KR" sz="1400" dirty="0" smtClean="0">
                <a:latin typeface="+mj-ea"/>
              </a:rPr>
              <a:t>, severe case</a:t>
            </a:r>
            <a:r>
              <a:rPr lang="ko-KR" altLang="en-US" sz="1400" dirty="0" smtClean="0">
                <a:latin typeface="+mj-ea"/>
              </a:rPr>
              <a:t>와 </a:t>
            </a:r>
            <a:r>
              <a:rPr lang="en-US" altLang="ko-KR" sz="1400" dirty="0" smtClean="0">
                <a:latin typeface="+mj-ea"/>
              </a:rPr>
              <a:t>1:1 </a:t>
            </a:r>
            <a:r>
              <a:rPr lang="ko-KR" altLang="en-US" sz="1400" dirty="0" smtClean="0">
                <a:latin typeface="+mj-ea"/>
              </a:rPr>
              <a:t>비율로 추출</a:t>
            </a:r>
            <a:r>
              <a:rPr lang="en-US" altLang="ko-KR" sz="1400" dirty="0" smtClean="0">
                <a:latin typeface="+mj-ea"/>
              </a:rPr>
              <a:t>)</a:t>
            </a:r>
          </a:p>
          <a:p>
            <a:pPr marL="285750" indent="-285750">
              <a:lnSpc>
                <a:spcPct val="150000"/>
              </a:lnSpc>
              <a:buFont typeface="Arial" panose="020B0604020202020204" pitchFamily="34" charset="0"/>
              <a:buChar char="•"/>
            </a:pPr>
            <a:r>
              <a:rPr lang="en-US" altLang="ko-KR" sz="1400" dirty="0" smtClean="0">
                <a:latin typeface="+mj-ea"/>
              </a:rPr>
              <a:t>F:\99. </a:t>
            </a:r>
            <a:r>
              <a:rPr lang="ko-KR" altLang="en-US" sz="1400" dirty="0" smtClean="0">
                <a:latin typeface="+mj-ea"/>
              </a:rPr>
              <a:t>대장 테스트 슬라이드</a:t>
            </a:r>
            <a:r>
              <a:rPr lang="en-US" altLang="ko-KR" sz="1400" dirty="0" smtClean="0">
                <a:latin typeface="+mj-ea"/>
              </a:rPr>
              <a:t>_</a:t>
            </a:r>
            <a:r>
              <a:rPr lang="en-US" altLang="ko-KR" sz="1400" dirty="0" err="1" smtClean="0">
                <a:latin typeface="+mj-ea"/>
              </a:rPr>
              <a:t>same_config</a:t>
            </a:r>
            <a:r>
              <a:rPr lang="en-US" altLang="ko-KR" sz="1400" dirty="0" smtClean="0">
                <a:latin typeface="+mj-ea"/>
              </a:rPr>
              <a:t>\</a:t>
            </a:r>
            <a:r>
              <a:rPr lang="en-US" altLang="ko-KR" sz="1400" dirty="0" err="1" smtClean="0">
                <a:latin typeface="+mj-ea"/>
              </a:rPr>
              <a:t>random_sample</a:t>
            </a:r>
            <a:endParaRPr lang="en-US" altLang="ko-KR" sz="1400" dirty="0" smtClean="0">
              <a:latin typeface="+mj-ea"/>
            </a:endParaRPr>
          </a:p>
          <a:p>
            <a:pPr marL="285750" indent="-285750">
              <a:lnSpc>
                <a:spcPct val="150000"/>
              </a:lnSpc>
              <a:buFont typeface="Arial" panose="020B0604020202020204" pitchFamily="34" charset="0"/>
              <a:buChar char="•"/>
            </a:pPr>
            <a:r>
              <a:rPr lang="ko-KR" altLang="en-US" sz="1400" dirty="0" smtClean="0">
                <a:latin typeface="+mj-ea"/>
              </a:rPr>
              <a:t>슬라이드 리스트</a:t>
            </a:r>
            <a:r>
              <a:rPr lang="en-US" altLang="ko-KR" sz="1400" dirty="0" smtClean="0">
                <a:latin typeface="+mj-ea"/>
              </a:rPr>
              <a:t>: forder_info_0518.xlsx </a:t>
            </a:r>
            <a:r>
              <a:rPr lang="ko-KR" altLang="en-US" sz="1400" dirty="0" smtClean="0">
                <a:latin typeface="+mj-ea"/>
              </a:rPr>
              <a:t>의 </a:t>
            </a:r>
            <a:r>
              <a:rPr lang="en-US" altLang="ko-KR" sz="1400" dirty="0" smtClean="0">
                <a:latin typeface="+mj-ea"/>
              </a:rPr>
              <a:t>[random sample] </a:t>
            </a:r>
            <a:r>
              <a:rPr lang="ko-KR" altLang="en-US" sz="1400" dirty="0" smtClean="0">
                <a:latin typeface="+mj-ea"/>
              </a:rPr>
              <a:t>탭 참조</a:t>
            </a:r>
            <a:endParaRPr lang="en-US" altLang="ko-KR" sz="1400" dirty="0" smtClean="0">
              <a:latin typeface="+mj-ea"/>
            </a:endParaRPr>
          </a:p>
        </p:txBody>
      </p:sp>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 name="그림 3"/>
          <p:cNvPicPr>
            <a:picLocks noChangeAspect="1"/>
          </p:cNvPicPr>
          <p:nvPr/>
        </p:nvPicPr>
        <p:blipFill>
          <a:blip r:embed="rId2"/>
          <a:stretch>
            <a:fillRect/>
          </a:stretch>
        </p:blipFill>
        <p:spPr>
          <a:xfrm>
            <a:off x="393873" y="1936671"/>
            <a:ext cx="5092527" cy="1876194"/>
          </a:xfrm>
          <a:prstGeom prst="rect">
            <a:avLst/>
          </a:prstGeom>
          <a:ln w="19050">
            <a:solidFill>
              <a:schemeClr val="tx1"/>
            </a:solidFill>
          </a:ln>
        </p:spPr>
      </p:pic>
      <p:graphicFrame>
        <p:nvGraphicFramePr>
          <p:cNvPr id="7" name="표 6"/>
          <p:cNvGraphicFramePr>
            <a:graphicFrameLocks noGrp="1"/>
          </p:cNvGraphicFramePr>
          <p:nvPr>
            <p:extLst>
              <p:ext uri="{D42A27DB-BD31-4B8C-83A1-F6EECF244321}">
                <p14:modId xmlns:p14="http://schemas.microsoft.com/office/powerpoint/2010/main" val="3473220475"/>
              </p:ext>
            </p:extLst>
          </p:nvPr>
        </p:nvGraphicFramePr>
        <p:xfrm>
          <a:off x="74817" y="4599357"/>
          <a:ext cx="2943845" cy="1645920"/>
        </p:xfrm>
        <a:graphic>
          <a:graphicData uri="http://schemas.openxmlformats.org/drawingml/2006/table">
            <a:tbl>
              <a:tblPr firstRow="1" bandRow="1">
                <a:tableStyleId>{93296810-A885-4BE3-A3E7-6D5BEEA58F35}</a:tableStyleId>
              </a:tblPr>
              <a:tblGrid>
                <a:gridCol w="588769">
                  <a:extLst>
                    <a:ext uri="{9D8B030D-6E8A-4147-A177-3AD203B41FA5}">
                      <a16:colId xmlns:a16="http://schemas.microsoft.com/office/drawing/2014/main" val="1314915180"/>
                    </a:ext>
                  </a:extLst>
                </a:gridCol>
                <a:gridCol w="588769">
                  <a:extLst>
                    <a:ext uri="{9D8B030D-6E8A-4147-A177-3AD203B41FA5}">
                      <a16:colId xmlns:a16="http://schemas.microsoft.com/office/drawing/2014/main" val="2853046110"/>
                    </a:ext>
                  </a:extLst>
                </a:gridCol>
                <a:gridCol w="588769">
                  <a:extLst>
                    <a:ext uri="{9D8B030D-6E8A-4147-A177-3AD203B41FA5}">
                      <a16:colId xmlns:a16="http://schemas.microsoft.com/office/drawing/2014/main" val="323516296"/>
                    </a:ext>
                  </a:extLst>
                </a:gridCol>
                <a:gridCol w="588769">
                  <a:extLst>
                    <a:ext uri="{9D8B030D-6E8A-4147-A177-3AD203B41FA5}">
                      <a16:colId xmlns:a16="http://schemas.microsoft.com/office/drawing/2014/main" val="3369232889"/>
                    </a:ext>
                  </a:extLst>
                </a:gridCol>
                <a:gridCol w="588769">
                  <a:extLst>
                    <a:ext uri="{9D8B030D-6E8A-4147-A177-3AD203B41FA5}">
                      <a16:colId xmlns:a16="http://schemas.microsoft.com/office/drawing/2014/main" val="4208611925"/>
                    </a:ext>
                  </a:extLst>
                </a:gridCol>
              </a:tblGrid>
              <a:tr h="252000">
                <a:tc>
                  <a:txBody>
                    <a:bodyPr/>
                    <a:lstStyle/>
                    <a:p>
                      <a:pPr algn="ct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KR" sz="1200" dirty="0" smtClean="0">
                          <a:solidFill>
                            <a:schemeClr val="tx1"/>
                          </a:solidFill>
                          <a:latin typeface="+mj-ea"/>
                          <a:ea typeface="+mj-ea"/>
                        </a:rPr>
                        <a:t>N</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200" dirty="0" smtClean="0">
                          <a:solidFill>
                            <a:schemeClr val="tx1"/>
                          </a:solidFill>
                          <a:latin typeface="+mj-ea"/>
                          <a:ea typeface="+mj-ea"/>
                        </a:rPr>
                        <a:t>D</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200" dirty="0" smtClean="0">
                          <a:solidFill>
                            <a:schemeClr val="tx1"/>
                          </a:solidFill>
                          <a:latin typeface="+mj-ea"/>
                          <a:ea typeface="+mj-ea"/>
                        </a:rPr>
                        <a:t>M</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2118504"/>
                  </a:ext>
                </a:extLst>
              </a:tr>
              <a:tr h="252000">
                <a:tc>
                  <a:txBody>
                    <a:bodyPr/>
                    <a:lstStyle/>
                    <a:p>
                      <a:pPr algn="l" latinLnBrk="1"/>
                      <a:r>
                        <a:rPr lang="en-US" altLang="ko-KR" sz="1200" dirty="0" smtClean="0">
                          <a:solidFill>
                            <a:schemeClr val="tx1"/>
                          </a:solidFill>
                          <a:latin typeface="+mj-ea"/>
                          <a:ea typeface="+mj-ea"/>
                        </a:rPr>
                        <a:t>N</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1" dirty="0" smtClean="0">
                          <a:solidFill>
                            <a:schemeClr val="tx1"/>
                          </a:solidFill>
                          <a:latin typeface="+mj-ea"/>
                          <a:ea typeface="+mj-ea"/>
                        </a:rPr>
                        <a:t>28</a:t>
                      </a:r>
                      <a:endParaRPr lang="ko-KR" altLang="en-US" sz="12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18</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2378727"/>
                  </a:ext>
                </a:extLst>
              </a:tr>
              <a:tr h="252000">
                <a:tc>
                  <a:txBody>
                    <a:bodyPr/>
                    <a:lstStyle/>
                    <a:p>
                      <a:pPr algn="l" latinLnBrk="1"/>
                      <a:r>
                        <a:rPr lang="en-US" altLang="ko-KR" sz="1200" dirty="0" smtClean="0">
                          <a:solidFill>
                            <a:schemeClr val="tx1"/>
                          </a:solidFill>
                          <a:latin typeface="+mj-ea"/>
                          <a:ea typeface="+mj-ea"/>
                        </a:rPr>
                        <a:t>D</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4</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1" dirty="0" smtClean="0">
                          <a:solidFill>
                            <a:schemeClr val="tx1"/>
                          </a:solidFill>
                          <a:latin typeface="+mj-ea"/>
                          <a:ea typeface="+mj-ea"/>
                        </a:rPr>
                        <a:t>18</a:t>
                      </a:r>
                      <a:endParaRPr lang="ko-KR" altLang="en-US" sz="12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3882648"/>
                  </a:ext>
                </a:extLst>
              </a:tr>
              <a:tr h="252000">
                <a:tc>
                  <a:txBody>
                    <a:bodyPr/>
                    <a:lstStyle/>
                    <a:p>
                      <a:pPr algn="l" latinLnBrk="1"/>
                      <a:r>
                        <a:rPr lang="en-US" altLang="ko-KR" sz="1200" dirty="0" smtClean="0">
                          <a:solidFill>
                            <a:schemeClr val="tx1"/>
                          </a:solidFill>
                          <a:latin typeface="+mj-ea"/>
                          <a:ea typeface="+mj-ea"/>
                        </a:rPr>
                        <a:t>M</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1" dirty="0" smtClean="0">
                          <a:solidFill>
                            <a:schemeClr val="tx1"/>
                          </a:solidFill>
                          <a:latin typeface="+mj-ea"/>
                          <a:ea typeface="+mj-ea"/>
                        </a:rPr>
                        <a:t>3</a:t>
                      </a:r>
                      <a:endParaRPr lang="ko-KR" altLang="en-US" sz="12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1495609"/>
                  </a:ext>
                </a:extLst>
              </a:tr>
              <a:tr h="252000">
                <a:tc>
                  <a:txBody>
                    <a:bodyPr/>
                    <a:lstStyle/>
                    <a:p>
                      <a:pPr algn="l" latinLnBrk="1"/>
                      <a:r>
                        <a:rPr lang="en-US" altLang="ko-KR" sz="1200" kern="1200" dirty="0" smtClean="0">
                          <a:solidFill>
                            <a:schemeClr val="tx1"/>
                          </a:solidFill>
                          <a:latin typeface="+mj-ea"/>
                          <a:ea typeface="+mj-ea"/>
                          <a:cs typeface="+mn-cs"/>
                        </a:rPr>
                        <a:t>U</a:t>
                      </a:r>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sz="1200" kern="1200" dirty="0" smtClean="0">
                          <a:solidFill>
                            <a:schemeClr val="tx1"/>
                          </a:solidFill>
                          <a:latin typeface="+mj-ea"/>
                          <a:ea typeface="+mj-ea"/>
                          <a:cs typeface="+mn-cs"/>
                        </a:rPr>
                        <a:t>18</a:t>
                      </a:r>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sz="1200" kern="1200" dirty="0" smtClean="0">
                          <a:solidFill>
                            <a:schemeClr val="tx1"/>
                          </a:solidFill>
                          <a:latin typeface="+mj-ea"/>
                          <a:ea typeface="+mj-ea"/>
                          <a:cs typeface="+mn-cs"/>
                        </a:rPr>
                        <a:t>14</a:t>
                      </a:r>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sz="1200" kern="1200" dirty="0" smtClean="0">
                          <a:solidFill>
                            <a:schemeClr val="tx1"/>
                          </a:solidFill>
                          <a:latin typeface="+mj-ea"/>
                          <a:ea typeface="+mj-ea"/>
                          <a:cs typeface="+mn-cs"/>
                        </a:rPr>
                        <a:t>0</a:t>
                      </a:r>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4609349"/>
                  </a:ext>
                </a:extLst>
              </a:tr>
              <a:tr h="252000">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50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50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3</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47%</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3473449"/>
                  </a:ext>
                </a:extLst>
              </a:tr>
            </a:tbl>
          </a:graphicData>
        </a:graphic>
      </p:graphicFrame>
      <p:sp>
        <p:nvSpPr>
          <p:cNvPr id="2" name="TextBox 1"/>
          <p:cNvSpPr txBox="1"/>
          <p:nvPr/>
        </p:nvSpPr>
        <p:spPr>
          <a:xfrm>
            <a:off x="462340" y="6400800"/>
            <a:ext cx="2633939" cy="369332"/>
          </a:xfrm>
          <a:prstGeom prst="rect">
            <a:avLst/>
          </a:prstGeom>
          <a:noFill/>
        </p:spPr>
        <p:txBody>
          <a:bodyPr wrap="square" rtlCol="0">
            <a:spAutoFit/>
          </a:bodyPr>
          <a:lstStyle/>
          <a:p>
            <a:r>
              <a:rPr lang="ko-KR" altLang="en-US" dirty="0" smtClean="0"/>
              <a:t>기존 </a:t>
            </a:r>
            <a:r>
              <a:rPr lang="en-US" altLang="ko-KR" dirty="0" err="1" smtClean="0"/>
              <a:t>graph_CNN</a:t>
            </a:r>
            <a:endParaRPr lang="ko-KR" altLang="en-US" dirty="0"/>
          </a:p>
        </p:txBody>
      </p:sp>
      <p:graphicFrame>
        <p:nvGraphicFramePr>
          <p:cNvPr id="10" name="표 9"/>
          <p:cNvGraphicFramePr>
            <a:graphicFrameLocks noGrp="1"/>
          </p:cNvGraphicFramePr>
          <p:nvPr>
            <p:extLst>
              <p:ext uri="{D42A27DB-BD31-4B8C-83A1-F6EECF244321}">
                <p14:modId xmlns:p14="http://schemas.microsoft.com/office/powerpoint/2010/main" val="4260309525"/>
              </p:ext>
            </p:extLst>
          </p:nvPr>
        </p:nvGraphicFramePr>
        <p:xfrm>
          <a:off x="3128355" y="4599357"/>
          <a:ext cx="2943845" cy="1645920"/>
        </p:xfrm>
        <a:graphic>
          <a:graphicData uri="http://schemas.openxmlformats.org/drawingml/2006/table">
            <a:tbl>
              <a:tblPr firstRow="1" bandRow="1">
                <a:tableStyleId>{93296810-A885-4BE3-A3E7-6D5BEEA58F35}</a:tableStyleId>
              </a:tblPr>
              <a:tblGrid>
                <a:gridCol w="588769">
                  <a:extLst>
                    <a:ext uri="{9D8B030D-6E8A-4147-A177-3AD203B41FA5}">
                      <a16:colId xmlns:a16="http://schemas.microsoft.com/office/drawing/2014/main" val="1314915180"/>
                    </a:ext>
                  </a:extLst>
                </a:gridCol>
                <a:gridCol w="588769">
                  <a:extLst>
                    <a:ext uri="{9D8B030D-6E8A-4147-A177-3AD203B41FA5}">
                      <a16:colId xmlns:a16="http://schemas.microsoft.com/office/drawing/2014/main" val="2853046110"/>
                    </a:ext>
                  </a:extLst>
                </a:gridCol>
                <a:gridCol w="588769">
                  <a:extLst>
                    <a:ext uri="{9D8B030D-6E8A-4147-A177-3AD203B41FA5}">
                      <a16:colId xmlns:a16="http://schemas.microsoft.com/office/drawing/2014/main" val="323516296"/>
                    </a:ext>
                  </a:extLst>
                </a:gridCol>
                <a:gridCol w="588769">
                  <a:extLst>
                    <a:ext uri="{9D8B030D-6E8A-4147-A177-3AD203B41FA5}">
                      <a16:colId xmlns:a16="http://schemas.microsoft.com/office/drawing/2014/main" val="3369232889"/>
                    </a:ext>
                  </a:extLst>
                </a:gridCol>
                <a:gridCol w="588769">
                  <a:extLst>
                    <a:ext uri="{9D8B030D-6E8A-4147-A177-3AD203B41FA5}">
                      <a16:colId xmlns:a16="http://schemas.microsoft.com/office/drawing/2014/main" val="4208611925"/>
                    </a:ext>
                  </a:extLst>
                </a:gridCol>
              </a:tblGrid>
              <a:tr h="252000">
                <a:tc>
                  <a:txBody>
                    <a:bodyPr/>
                    <a:lstStyle/>
                    <a:p>
                      <a:pPr algn="ct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KR" sz="1200" dirty="0" smtClean="0">
                          <a:solidFill>
                            <a:schemeClr val="tx1"/>
                          </a:solidFill>
                          <a:latin typeface="+mj-ea"/>
                          <a:ea typeface="+mj-ea"/>
                        </a:rPr>
                        <a:t>N</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200" dirty="0" smtClean="0">
                          <a:solidFill>
                            <a:schemeClr val="tx1"/>
                          </a:solidFill>
                          <a:latin typeface="+mj-ea"/>
                          <a:ea typeface="+mj-ea"/>
                        </a:rPr>
                        <a:t>D</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200" dirty="0" smtClean="0">
                          <a:solidFill>
                            <a:schemeClr val="tx1"/>
                          </a:solidFill>
                          <a:latin typeface="+mj-ea"/>
                          <a:ea typeface="+mj-ea"/>
                        </a:rPr>
                        <a:t>M</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2118504"/>
                  </a:ext>
                </a:extLst>
              </a:tr>
              <a:tr h="252000">
                <a:tc>
                  <a:txBody>
                    <a:bodyPr/>
                    <a:lstStyle/>
                    <a:p>
                      <a:pPr algn="l" latinLnBrk="1"/>
                      <a:r>
                        <a:rPr lang="en-US" altLang="ko-KR" sz="1200" dirty="0" smtClean="0">
                          <a:solidFill>
                            <a:schemeClr val="tx1"/>
                          </a:solidFill>
                          <a:latin typeface="+mj-ea"/>
                          <a:ea typeface="+mj-ea"/>
                        </a:rPr>
                        <a:t>N</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1" dirty="0" smtClean="0">
                          <a:solidFill>
                            <a:schemeClr val="tx1"/>
                          </a:solidFill>
                          <a:latin typeface="+mj-ea"/>
                          <a:ea typeface="+mj-ea"/>
                        </a:rPr>
                        <a:t>45</a:t>
                      </a:r>
                      <a:endParaRPr lang="ko-KR" altLang="en-US" sz="12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19</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2378727"/>
                  </a:ext>
                </a:extLst>
              </a:tr>
              <a:tr h="252000">
                <a:tc>
                  <a:txBody>
                    <a:bodyPr/>
                    <a:lstStyle/>
                    <a:p>
                      <a:pPr algn="l" latinLnBrk="1"/>
                      <a:r>
                        <a:rPr lang="en-US" altLang="ko-KR" sz="1200" dirty="0" smtClean="0">
                          <a:solidFill>
                            <a:schemeClr val="tx1"/>
                          </a:solidFill>
                          <a:latin typeface="+mj-ea"/>
                          <a:ea typeface="+mj-ea"/>
                        </a:rPr>
                        <a:t>D</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5</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1" dirty="0" smtClean="0">
                          <a:solidFill>
                            <a:schemeClr val="tx1"/>
                          </a:solidFill>
                          <a:latin typeface="+mj-ea"/>
                          <a:ea typeface="+mj-ea"/>
                        </a:rPr>
                        <a:t>31</a:t>
                      </a:r>
                      <a:endParaRPr lang="ko-KR" altLang="en-US" sz="12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3882648"/>
                  </a:ext>
                </a:extLst>
              </a:tr>
              <a:tr h="252000">
                <a:tc>
                  <a:txBody>
                    <a:bodyPr/>
                    <a:lstStyle/>
                    <a:p>
                      <a:pPr algn="l" latinLnBrk="1"/>
                      <a:r>
                        <a:rPr lang="en-US" altLang="ko-KR" sz="1200" dirty="0" smtClean="0">
                          <a:solidFill>
                            <a:schemeClr val="tx1"/>
                          </a:solidFill>
                          <a:latin typeface="+mj-ea"/>
                          <a:ea typeface="+mj-ea"/>
                        </a:rPr>
                        <a:t>M</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1" dirty="0" smtClean="0">
                          <a:solidFill>
                            <a:schemeClr val="tx1"/>
                          </a:solidFill>
                          <a:latin typeface="+mj-ea"/>
                          <a:ea typeface="+mj-ea"/>
                        </a:rPr>
                        <a:t>3</a:t>
                      </a:r>
                      <a:endParaRPr lang="ko-KR" altLang="en-US" sz="12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1495609"/>
                  </a:ext>
                </a:extLst>
              </a:tr>
              <a:tr h="252000">
                <a:tc>
                  <a:txBody>
                    <a:bodyPr/>
                    <a:lstStyle/>
                    <a:p>
                      <a:pPr algn="l" latinLnBrk="1"/>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4609349"/>
                  </a:ext>
                </a:extLst>
              </a:tr>
              <a:tr h="252000">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50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50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3</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tx1"/>
                          </a:solidFill>
                          <a:latin typeface="+mj-ea"/>
                          <a:ea typeface="+mj-ea"/>
                        </a:rPr>
                        <a:t>76.6%</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3473449"/>
                  </a:ext>
                </a:extLst>
              </a:tr>
            </a:tbl>
          </a:graphicData>
        </a:graphic>
      </p:graphicFrame>
      <p:sp>
        <p:nvSpPr>
          <p:cNvPr id="11" name="TextBox 10"/>
          <p:cNvSpPr txBox="1"/>
          <p:nvPr/>
        </p:nvSpPr>
        <p:spPr>
          <a:xfrm>
            <a:off x="3998017" y="6400800"/>
            <a:ext cx="1568336" cy="369332"/>
          </a:xfrm>
          <a:prstGeom prst="rect">
            <a:avLst/>
          </a:prstGeom>
          <a:noFill/>
        </p:spPr>
        <p:txBody>
          <a:bodyPr wrap="square" rtlCol="0">
            <a:spAutoFit/>
          </a:bodyPr>
          <a:lstStyle/>
          <a:p>
            <a:r>
              <a:rPr lang="en-US" altLang="ko-KR" dirty="0" err="1" smtClean="0"/>
              <a:t>Graph_CNN</a:t>
            </a:r>
            <a:endParaRPr lang="ko-KR" altLang="en-US" dirty="0"/>
          </a:p>
        </p:txBody>
      </p:sp>
      <p:graphicFrame>
        <p:nvGraphicFramePr>
          <p:cNvPr id="12" name="표 11"/>
          <p:cNvGraphicFramePr>
            <a:graphicFrameLocks noGrp="1"/>
          </p:cNvGraphicFramePr>
          <p:nvPr>
            <p:extLst>
              <p:ext uri="{D42A27DB-BD31-4B8C-83A1-F6EECF244321}">
                <p14:modId xmlns:p14="http://schemas.microsoft.com/office/powerpoint/2010/main" val="3016606558"/>
              </p:ext>
            </p:extLst>
          </p:nvPr>
        </p:nvGraphicFramePr>
        <p:xfrm>
          <a:off x="6165267" y="4599357"/>
          <a:ext cx="2943845" cy="1645920"/>
        </p:xfrm>
        <a:graphic>
          <a:graphicData uri="http://schemas.openxmlformats.org/drawingml/2006/table">
            <a:tbl>
              <a:tblPr firstRow="1" bandRow="1">
                <a:tableStyleId>{93296810-A885-4BE3-A3E7-6D5BEEA58F35}</a:tableStyleId>
              </a:tblPr>
              <a:tblGrid>
                <a:gridCol w="588769">
                  <a:extLst>
                    <a:ext uri="{9D8B030D-6E8A-4147-A177-3AD203B41FA5}">
                      <a16:colId xmlns:a16="http://schemas.microsoft.com/office/drawing/2014/main" val="1314915180"/>
                    </a:ext>
                  </a:extLst>
                </a:gridCol>
                <a:gridCol w="588769">
                  <a:extLst>
                    <a:ext uri="{9D8B030D-6E8A-4147-A177-3AD203B41FA5}">
                      <a16:colId xmlns:a16="http://schemas.microsoft.com/office/drawing/2014/main" val="2853046110"/>
                    </a:ext>
                  </a:extLst>
                </a:gridCol>
                <a:gridCol w="588769">
                  <a:extLst>
                    <a:ext uri="{9D8B030D-6E8A-4147-A177-3AD203B41FA5}">
                      <a16:colId xmlns:a16="http://schemas.microsoft.com/office/drawing/2014/main" val="323516296"/>
                    </a:ext>
                  </a:extLst>
                </a:gridCol>
                <a:gridCol w="588769">
                  <a:extLst>
                    <a:ext uri="{9D8B030D-6E8A-4147-A177-3AD203B41FA5}">
                      <a16:colId xmlns:a16="http://schemas.microsoft.com/office/drawing/2014/main" val="3369232889"/>
                    </a:ext>
                  </a:extLst>
                </a:gridCol>
                <a:gridCol w="588769">
                  <a:extLst>
                    <a:ext uri="{9D8B030D-6E8A-4147-A177-3AD203B41FA5}">
                      <a16:colId xmlns:a16="http://schemas.microsoft.com/office/drawing/2014/main" val="4208611925"/>
                    </a:ext>
                  </a:extLst>
                </a:gridCol>
              </a:tblGrid>
              <a:tr h="252000">
                <a:tc>
                  <a:txBody>
                    <a:bodyPr/>
                    <a:lstStyle/>
                    <a:p>
                      <a:pPr algn="ct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KR" sz="1200" dirty="0" smtClean="0">
                          <a:solidFill>
                            <a:schemeClr val="tx1"/>
                          </a:solidFill>
                          <a:latin typeface="+mj-ea"/>
                          <a:ea typeface="+mj-ea"/>
                        </a:rPr>
                        <a:t>N</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200" dirty="0" smtClean="0">
                          <a:solidFill>
                            <a:schemeClr val="tx1"/>
                          </a:solidFill>
                          <a:latin typeface="+mj-ea"/>
                          <a:ea typeface="+mj-ea"/>
                        </a:rPr>
                        <a:t>D</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200" dirty="0" smtClean="0">
                          <a:solidFill>
                            <a:schemeClr val="tx1"/>
                          </a:solidFill>
                          <a:latin typeface="+mj-ea"/>
                          <a:ea typeface="+mj-ea"/>
                        </a:rPr>
                        <a:t>M</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2118504"/>
                  </a:ext>
                </a:extLst>
              </a:tr>
              <a:tr h="252000">
                <a:tc>
                  <a:txBody>
                    <a:bodyPr/>
                    <a:lstStyle/>
                    <a:p>
                      <a:pPr algn="l" latinLnBrk="1"/>
                      <a:r>
                        <a:rPr lang="en-US" altLang="ko-KR" sz="1200" dirty="0" smtClean="0">
                          <a:solidFill>
                            <a:schemeClr val="tx1"/>
                          </a:solidFill>
                          <a:latin typeface="+mj-ea"/>
                          <a:ea typeface="+mj-ea"/>
                        </a:rPr>
                        <a:t>N</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1" dirty="0" smtClean="0">
                          <a:solidFill>
                            <a:schemeClr val="tx1"/>
                          </a:solidFill>
                          <a:latin typeface="+mj-ea"/>
                          <a:ea typeface="+mj-ea"/>
                        </a:rPr>
                        <a:t>44</a:t>
                      </a:r>
                      <a:endParaRPr lang="ko-KR" altLang="en-US" sz="12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11</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1</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2378727"/>
                  </a:ext>
                </a:extLst>
              </a:tr>
              <a:tr h="252000">
                <a:tc>
                  <a:txBody>
                    <a:bodyPr/>
                    <a:lstStyle/>
                    <a:p>
                      <a:pPr algn="l" latinLnBrk="1"/>
                      <a:r>
                        <a:rPr lang="en-US" altLang="ko-KR" sz="1200" dirty="0" smtClean="0">
                          <a:solidFill>
                            <a:schemeClr val="tx1"/>
                          </a:solidFill>
                          <a:latin typeface="+mj-ea"/>
                          <a:ea typeface="+mj-ea"/>
                        </a:rPr>
                        <a:t>D</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6</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1" dirty="0" smtClean="0">
                          <a:solidFill>
                            <a:schemeClr val="tx1"/>
                          </a:solidFill>
                          <a:latin typeface="+mj-ea"/>
                          <a:ea typeface="+mj-ea"/>
                        </a:rPr>
                        <a:t>38</a:t>
                      </a:r>
                      <a:endParaRPr lang="ko-KR" altLang="en-US" sz="12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3882648"/>
                  </a:ext>
                </a:extLst>
              </a:tr>
              <a:tr h="252000">
                <a:tc>
                  <a:txBody>
                    <a:bodyPr/>
                    <a:lstStyle/>
                    <a:p>
                      <a:pPr algn="l" latinLnBrk="1"/>
                      <a:r>
                        <a:rPr lang="en-US" altLang="ko-KR" sz="1200" dirty="0" smtClean="0">
                          <a:solidFill>
                            <a:schemeClr val="tx1"/>
                          </a:solidFill>
                          <a:latin typeface="+mj-ea"/>
                          <a:ea typeface="+mj-ea"/>
                        </a:rPr>
                        <a:t>M</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1</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1" dirty="0" smtClean="0">
                          <a:solidFill>
                            <a:schemeClr val="tx1"/>
                          </a:solidFill>
                          <a:latin typeface="+mj-ea"/>
                          <a:ea typeface="+mj-ea"/>
                        </a:rPr>
                        <a:t>2</a:t>
                      </a:r>
                      <a:endParaRPr lang="ko-KR" altLang="en-US" sz="1200" b="1"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1495609"/>
                  </a:ext>
                </a:extLst>
              </a:tr>
              <a:tr h="252000">
                <a:tc>
                  <a:txBody>
                    <a:bodyPr/>
                    <a:lstStyle/>
                    <a:p>
                      <a:pPr algn="l" latinLnBrk="1"/>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kern="1200" dirty="0">
                        <a:solidFill>
                          <a:schemeClr val="tx1"/>
                        </a:solidFill>
                        <a:latin typeface="+mj-ea"/>
                        <a:ea typeface="+mj-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4609349"/>
                  </a:ext>
                </a:extLst>
              </a:tr>
              <a:tr h="252000">
                <a:tc>
                  <a:txBody>
                    <a:bodyPr/>
                    <a:lstStyle/>
                    <a:p>
                      <a:pPr algn="ctr" latinLnBrk="1"/>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50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50</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smtClean="0">
                          <a:solidFill>
                            <a:schemeClr val="tx1"/>
                          </a:solidFill>
                          <a:latin typeface="+mj-ea"/>
                          <a:ea typeface="+mj-ea"/>
                        </a:rPr>
                        <a:t>3</a:t>
                      </a:r>
                      <a:endParaRPr lang="ko-KR" altLang="en-US" sz="12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tx1"/>
                          </a:solidFill>
                          <a:latin typeface="+mj-ea"/>
                          <a:ea typeface="+mj-ea"/>
                        </a:rPr>
                        <a:t>81.5%</a:t>
                      </a:r>
                      <a:endParaRPr lang="ko-KR" altLang="en-US" sz="110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3473449"/>
                  </a:ext>
                </a:extLst>
              </a:tr>
            </a:tbl>
          </a:graphicData>
        </a:graphic>
      </p:graphicFrame>
      <p:sp>
        <p:nvSpPr>
          <p:cNvPr id="13" name="TextBox 12"/>
          <p:cNvSpPr txBox="1"/>
          <p:nvPr/>
        </p:nvSpPr>
        <p:spPr>
          <a:xfrm>
            <a:off x="7034929" y="6400800"/>
            <a:ext cx="1568336" cy="369332"/>
          </a:xfrm>
          <a:prstGeom prst="rect">
            <a:avLst/>
          </a:prstGeom>
          <a:noFill/>
        </p:spPr>
        <p:txBody>
          <a:bodyPr wrap="square" rtlCol="0">
            <a:spAutoFit/>
          </a:bodyPr>
          <a:lstStyle/>
          <a:p>
            <a:r>
              <a:rPr lang="en-US" altLang="ko-KR" dirty="0" smtClean="0"/>
              <a:t>Feature cube</a:t>
            </a:r>
            <a:endParaRPr lang="ko-KR" altLang="en-US" dirty="0"/>
          </a:p>
        </p:txBody>
      </p:sp>
    </p:spTree>
    <p:extLst>
      <p:ext uri="{BB962C8B-B14F-4D97-AF65-F5344CB8AC3E}">
        <p14:creationId xmlns:p14="http://schemas.microsoft.com/office/powerpoint/2010/main" val="834847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ko-KR" altLang="en-US" b="1" dirty="0" smtClean="0"/>
              <a:t>대장 테스트</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7975" y="750088"/>
            <a:ext cx="7612859"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latin typeface="+mj-ea"/>
              </a:rPr>
              <a:t>특정 슬라이드에서 모든 모델이 동일하게 틀린 예측이 </a:t>
            </a:r>
            <a:r>
              <a:rPr lang="ko-KR" altLang="en-US" sz="1400" dirty="0" smtClean="0">
                <a:latin typeface="+mj-ea"/>
              </a:rPr>
              <a:t>생성됨</a:t>
            </a:r>
            <a:endParaRPr lang="en-US" altLang="ko-KR" sz="1400" dirty="0" smtClean="0">
              <a:latin typeface="+mj-ea"/>
            </a:endParaRPr>
          </a:p>
          <a:p>
            <a:pPr marL="285750" indent="-285750">
              <a:lnSpc>
                <a:spcPct val="150000"/>
              </a:lnSpc>
              <a:buFont typeface="Arial" panose="020B0604020202020204" pitchFamily="34" charset="0"/>
              <a:buChar char="•"/>
            </a:pPr>
            <a:r>
              <a:rPr lang="en-US" altLang="ko-KR" sz="1400" dirty="0" smtClean="0">
                <a:latin typeface="+mj-ea"/>
              </a:rPr>
              <a:t>[</a:t>
            </a:r>
            <a:r>
              <a:rPr lang="ko-KR" altLang="en-US" sz="1400" dirty="0" smtClean="0">
                <a:latin typeface="+mj-ea"/>
              </a:rPr>
              <a:t>참조</a:t>
            </a:r>
            <a:r>
              <a:rPr lang="en-US" altLang="ko-KR" sz="1400" dirty="0" smtClean="0">
                <a:latin typeface="+mj-ea"/>
              </a:rPr>
              <a:t>] 202010521.xlxs </a:t>
            </a:r>
            <a:r>
              <a:rPr lang="ko-KR" altLang="en-US" sz="1400" dirty="0" smtClean="0">
                <a:latin typeface="+mj-ea"/>
              </a:rPr>
              <a:t>파일 확인</a:t>
            </a:r>
            <a:endParaRPr lang="en-US" altLang="ko-KR" sz="1400" dirty="0" smtClean="0">
              <a:latin typeface="+mj-ea"/>
            </a:endParaRPr>
          </a:p>
          <a:p>
            <a:pPr marL="285750" indent="-285750">
              <a:lnSpc>
                <a:spcPct val="150000"/>
              </a:lnSpc>
              <a:buFont typeface="Arial" panose="020B0604020202020204" pitchFamily="34" charset="0"/>
              <a:buChar char="•"/>
            </a:pPr>
            <a:r>
              <a:rPr lang="ko-KR" altLang="en-US" sz="1400" dirty="0" smtClean="0">
                <a:latin typeface="+mj-ea"/>
              </a:rPr>
              <a:t>아래 집중 적인 확인이 필요할 듯</a:t>
            </a:r>
            <a:endParaRPr lang="en-US" altLang="ko-KR" sz="1400" dirty="0" smtClean="0">
              <a:latin typeface="+mj-ea"/>
            </a:endParaRPr>
          </a:p>
          <a:p>
            <a:pPr marL="285750" indent="-285750">
              <a:lnSpc>
                <a:spcPct val="150000"/>
              </a:lnSpc>
              <a:buFont typeface="Arial" panose="020B0604020202020204" pitchFamily="34" charset="0"/>
              <a:buChar char="•"/>
            </a:pPr>
            <a:r>
              <a:rPr lang="en-US" altLang="ko-KR" sz="1400" dirty="0" smtClean="0">
                <a:latin typeface="+mj-ea"/>
              </a:rPr>
              <a:t>N-&gt; M</a:t>
            </a:r>
            <a:r>
              <a:rPr lang="ko-KR" altLang="en-US" sz="1400" dirty="0" smtClean="0">
                <a:latin typeface="+mj-ea"/>
              </a:rPr>
              <a:t>으로 잘못 가지는 </a:t>
            </a:r>
            <a:r>
              <a:rPr lang="ko-KR" altLang="en-US" sz="1400" dirty="0" err="1" smtClean="0">
                <a:latin typeface="+mj-ea"/>
              </a:rPr>
              <a:t>않는것</a:t>
            </a:r>
            <a:r>
              <a:rPr lang="ko-KR" altLang="en-US" sz="1400" dirty="0" smtClean="0">
                <a:latin typeface="+mj-ea"/>
              </a:rPr>
              <a:t> 같음</a:t>
            </a:r>
            <a:endParaRPr lang="en-US" altLang="ko-KR" sz="1400" dirty="0" smtClean="0">
              <a:latin typeface="+mj-ea"/>
            </a:endParaRPr>
          </a:p>
        </p:txBody>
      </p:sp>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aphicFrame>
        <p:nvGraphicFramePr>
          <p:cNvPr id="8" name="표 7"/>
          <p:cNvGraphicFramePr>
            <a:graphicFrameLocks noGrp="1"/>
          </p:cNvGraphicFramePr>
          <p:nvPr>
            <p:extLst>
              <p:ext uri="{D42A27DB-BD31-4B8C-83A1-F6EECF244321}">
                <p14:modId xmlns:p14="http://schemas.microsoft.com/office/powerpoint/2010/main" val="1088127380"/>
              </p:ext>
            </p:extLst>
          </p:nvPr>
        </p:nvGraphicFramePr>
        <p:xfrm>
          <a:off x="274320" y="2293590"/>
          <a:ext cx="8558504" cy="3960000"/>
        </p:xfrm>
        <a:graphic>
          <a:graphicData uri="http://schemas.openxmlformats.org/drawingml/2006/table">
            <a:tbl>
              <a:tblPr>
                <a:tableStyleId>{5C22544A-7EE6-4342-B048-85BDC9FD1C3A}</a:tableStyleId>
              </a:tblPr>
              <a:tblGrid>
                <a:gridCol w="1037084">
                  <a:extLst>
                    <a:ext uri="{9D8B030D-6E8A-4147-A177-3AD203B41FA5}">
                      <a16:colId xmlns:a16="http://schemas.microsoft.com/office/drawing/2014/main" val="242544146"/>
                    </a:ext>
                  </a:extLst>
                </a:gridCol>
                <a:gridCol w="554480">
                  <a:extLst>
                    <a:ext uri="{9D8B030D-6E8A-4147-A177-3AD203B41FA5}">
                      <a16:colId xmlns:a16="http://schemas.microsoft.com/office/drawing/2014/main" val="3639750478"/>
                    </a:ext>
                  </a:extLst>
                </a:gridCol>
                <a:gridCol w="554480">
                  <a:extLst>
                    <a:ext uri="{9D8B030D-6E8A-4147-A177-3AD203B41FA5}">
                      <a16:colId xmlns:a16="http://schemas.microsoft.com/office/drawing/2014/main" val="2847712966"/>
                    </a:ext>
                  </a:extLst>
                </a:gridCol>
                <a:gridCol w="824019">
                  <a:extLst>
                    <a:ext uri="{9D8B030D-6E8A-4147-A177-3AD203B41FA5}">
                      <a16:colId xmlns:a16="http://schemas.microsoft.com/office/drawing/2014/main" val="3252983692"/>
                    </a:ext>
                  </a:extLst>
                </a:gridCol>
                <a:gridCol w="749575">
                  <a:extLst>
                    <a:ext uri="{9D8B030D-6E8A-4147-A177-3AD203B41FA5}">
                      <a16:colId xmlns:a16="http://schemas.microsoft.com/office/drawing/2014/main" val="1116686332"/>
                    </a:ext>
                  </a:extLst>
                </a:gridCol>
                <a:gridCol w="762411">
                  <a:extLst>
                    <a:ext uri="{9D8B030D-6E8A-4147-A177-3AD203B41FA5}">
                      <a16:colId xmlns:a16="http://schemas.microsoft.com/office/drawing/2014/main" val="2061655321"/>
                    </a:ext>
                  </a:extLst>
                </a:gridCol>
                <a:gridCol w="975474">
                  <a:extLst>
                    <a:ext uri="{9D8B030D-6E8A-4147-A177-3AD203B41FA5}">
                      <a16:colId xmlns:a16="http://schemas.microsoft.com/office/drawing/2014/main" val="973115543"/>
                    </a:ext>
                  </a:extLst>
                </a:gridCol>
                <a:gridCol w="883061">
                  <a:extLst>
                    <a:ext uri="{9D8B030D-6E8A-4147-A177-3AD203B41FA5}">
                      <a16:colId xmlns:a16="http://schemas.microsoft.com/office/drawing/2014/main" val="3675756767"/>
                    </a:ext>
                  </a:extLst>
                </a:gridCol>
                <a:gridCol w="554480">
                  <a:extLst>
                    <a:ext uri="{9D8B030D-6E8A-4147-A177-3AD203B41FA5}">
                      <a16:colId xmlns:a16="http://schemas.microsoft.com/office/drawing/2014/main" val="2991801512"/>
                    </a:ext>
                  </a:extLst>
                </a:gridCol>
                <a:gridCol w="554480">
                  <a:extLst>
                    <a:ext uri="{9D8B030D-6E8A-4147-A177-3AD203B41FA5}">
                      <a16:colId xmlns:a16="http://schemas.microsoft.com/office/drawing/2014/main" val="4275343813"/>
                    </a:ext>
                  </a:extLst>
                </a:gridCol>
                <a:gridCol w="554480">
                  <a:extLst>
                    <a:ext uri="{9D8B030D-6E8A-4147-A177-3AD203B41FA5}">
                      <a16:colId xmlns:a16="http://schemas.microsoft.com/office/drawing/2014/main" val="2531725797"/>
                    </a:ext>
                  </a:extLst>
                </a:gridCol>
                <a:gridCol w="554480">
                  <a:extLst>
                    <a:ext uri="{9D8B030D-6E8A-4147-A177-3AD203B41FA5}">
                      <a16:colId xmlns:a16="http://schemas.microsoft.com/office/drawing/2014/main" val="2933333353"/>
                    </a:ext>
                  </a:extLst>
                </a:gridCol>
              </a:tblGrid>
              <a:tr h="396000">
                <a:tc>
                  <a:txBody>
                    <a:bodyPr/>
                    <a:lstStyle/>
                    <a:p>
                      <a:pPr algn="ctr" fontAlgn="ctr"/>
                      <a:r>
                        <a:rPr lang="ko-KR" altLang="en-US" sz="1050" u="none" strike="noStrike">
                          <a:effectLst/>
                        </a:rPr>
                        <a:t>병리번호</a:t>
                      </a:r>
                      <a:endParaRPr lang="ko-KR" altLang="en-US" sz="1050" b="0" i="0" u="none" strike="noStrike">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환자명</a:t>
                      </a:r>
                      <a:endParaRPr lang="ko-KR" altLang="en-US" sz="1050" b="0" i="0" u="none" strike="noStrike">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전문의 진단</a:t>
                      </a:r>
                      <a:endParaRPr lang="ko-KR" altLang="en-US" sz="1050" b="0" i="0" u="none" strike="noStrike">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a:effectLst/>
                        </a:rPr>
                        <a:t>기존 </a:t>
                      </a:r>
                      <a:r>
                        <a:rPr lang="en-US" sz="1050" u="none" strike="noStrike" dirty="0">
                          <a:effectLst/>
                        </a:rPr>
                        <a:t>AI </a:t>
                      </a:r>
                      <a:r>
                        <a:rPr lang="ko-KR" altLang="en-US" sz="1050" u="none" strike="noStrike" dirty="0">
                          <a:effectLst/>
                        </a:rPr>
                        <a:t>진단 </a:t>
                      </a:r>
                      <a:r>
                        <a:rPr lang="en-US" altLang="ko-KR" sz="1050" u="none" strike="noStrike" dirty="0">
                          <a:effectLst/>
                        </a:rPr>
                        <a:t>(</a:t>
                      </a:r>
                      <a:r>
                        <a:rPr lang="en-US" sz="1050" u="none" strike="noStrike" dirty="0" err="1">
                          <a:effectLst/>
                        </a:rPr>
                        <a:t>graph_cnn</a:t>
                      </a:r>
                      <a:r>
                        <a:rPr lang="en-US" sz="1050" u="none" strike="noStrike" dirty="0">
                          <a:effectLst/>
                        </a:rPr>
                        <a:t>)</a:t>
                      </a:r>
                      <a:endParaRPr lang="en-US" sz="1050" b="0" i="0" u="none" strike="noStrike" dirty="0">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err="1">
                          <a:effectLst/>
                        </a:rPr>
                        <a:t>graphcnn</a:t>
                      </a:r>
                      <a:endParaRPr lang="en-US" sz="1050" b="0" i="0" u="none" strike="noStrike" dirty="0">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err="1">
                          <a:effectLst/>
                        </a:rPr>
                        <a:t>feature_cube</a:t>
                      </a:r>
                      <a:endParaRPr lang="en-US" sz="1050" b="0" i="0" u="none" strike="noStrike" dirty="0">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기존 일치여부</a:t>
                      </a:r>
                      <a:endParaRPr lang="ko-KR" altLang="en-US" sz="1050" b="0" i="0" u="none" strike="noStrike">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장기</a:t>
                      </a:r>
                      <a:r>
                        <a:rPr lang="en-US" altLang="ko-KR" sz="1050" u="none" strike="noStrike">
                          <a:effectLst/>
                        </a:rPr>
                        <a:t>(</a:t>
                      </a:r>
                      <a:r>
                        <a:rPr lang="en-US" sz="1050" u="none" strike="noStrike">
                          <a:effectLst/>
                        </a:rPr>
                        <a:t>AI</a:t>
                      </a:r>
                      <a:r>
                        <a:rPr lang="ko-KR" altLang="en-US" sz="1050" u="none" strike="noStrike">
                          <a:effectLst/>
                        </a:rPr>
                        <a:t>모델</a:t>
                      </a:r>
                      <a:r>
                        <a:rPr lang="en-US" altLang="ko-KR" sz="1050" u="none" strike="noStrike">
                          <a:effectLst/>
                        </a:rPr>
                        <a:t>)</a:t>
                      </a:r>
                      <a:endParaRPr lang="en-US" altLang="ko-KR" sz="1050" b="0" i="0" u="none" strike="noStrike">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전문의</a:t>
                      </a:r>
                      <a:endParaRPr lang="ko-KR" altLang="en-US" sz="1050" b="0" i="0" u="none" strike="noStrike">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Red Heat</a:t>
                      </a:r>
                      <a:endParaRPr lang="en-US" sz="1050" b="0" i="0" u="none" strike="noStrike">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Blue Heat</a:t>
                      </a:r>
                      <a:endParaRPr lang="en-US" sz="1050" b="0" i="0" u="none" strike="noStrike" dirty="0">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Prediction</a:t>
                      </a:r>
                      <a:endParaRPr lang="en-US" sz="1050" b="0" i="0" u="none" strike="noStrike" dirty="0">
                        <a:solidFill>
                          <a:srgbClr val="0061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396509"/>
                  </a:ext>
                </a:extLst>
              </a:tr>
              <a:tr h="396000">
                <a:tc>
                  <a:txBody>
                    <a:bodyPr/>
                    <a:lstStyle/>
                    <a:p>
                      <a:pPr algn="ctr" fontAlgn="ctr"/>
                      <a:r>
                        <a:rPr lang="en-US" sz="1050" u="none" strike="noStrike" dirty="0">
                          <a:effectLst/>
                        </a:rPr>
                        <a:t>2021S 006156401</a:t>
                      </a:r>
                      <a:endParaRPr lang="en-US"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a:effectLst/>
                        </a:rPr>
                        <a:t>김진만</a:t>
                      </a:r>
                      <a:endParaRPr lang="ko-KR" altLang="en-US"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solidFill>
                            <a:srgbClr val="FF0000"/>
                          </a:solidFill>
                          <a:effectLst/>
                        </a:rPr>
                        <a:t>D</a:t>
                      </a:r>
                      <a:endParaRPr lang="en-US" sz="1050" b="0" i="0" u="none" strike="noStrike" dirty="0">
                        <a:solidFill>
                          <a:srgbClr val="FF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불일치</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Colon</a:t>
                      </a:r>
                      <a:endParaRPr 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err="1">
                          <a:solidFill>
                            <a:srgbClr val="0070C0"/>
                          </a:solidFill>
                          <a:effectLst/>
                        </a:rPr>
                        <a:t>고영신</a:t>
                      </a:r>
                      <a:endParaRPr lang="ko-KR" altLang="en-US" sz="1050" b="0" i="0" u="none" strike="noStrike" dirty="0">
                        <a:solidFill>
                          <a:srgbClr val="0070C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3586001"/>
                  </a:ext>
                </a:extLst>
              </a:tr>
              <a:tr h="396000">
                <a:tc>
                  <a:txBody>
                    <a:bodyPr/>
                    <a:lstStyle/>
                    <a:p>
                      <a:pPr algn="ctr" fontAlgn="ctr"/>
                      <a:r>
                        <a:rPr lang="en-US" sz="1050" u="none" strike="noStrike" dirty="0">
                          <a:effectLst/>
                        </a:rPr>
                        <a:t>2021S 006156601</a:t>
                      </a:r>
                      <a:endParaRPr lang="en-US"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오정옥</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solidFill>
                            <a:srgbClr val="FF0000"/>
                          </a:solidFill>
                          <a:effectLst/>
                        </a:rPr>
                        <a:t>D</a:t>
                      </a:r>
                      <a:endParaRPr lang="en-US" sz="1050" b="0" i="0" u="none" strike="noStrike" dirty="0">
                        <a:solidFill>
                          <a:srgbClr val="FF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불일치</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Colon</a:t>
                      </a:r>
                      <a:endParaRPr 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err="1">
                          <a:solidFill>
                            <a:srgbClr val="0070C0"/>
                          </a:solidFill>
                          <a:effectLst/>
                        </a:rPr>
                        <a:t>고영신</a:t>
                      </a:r>
                      <a:endParaRPr lang="ko-KR" altLang="en-US" sz="1050" b="0" i="0" u="none" strike="noStrike" dirty="0">
                        <a:solidFill>
                          <a:srgbClr val="0070C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5024281"/>
                  </a:ext>
                </a:extLst>
              </a:tr>
              <a:tr h="396000">
                <a:tc>
                  <a:txBody>
                    <a:bodyPr/>
                    <a:lstStyle/>
                    <a:p>
                      <a:pPr algn="ctr" fontAlgn="ctr"/>
                      <a:r>
                        <a:rPr lang="en-US" sz="1050" u="none" strike="noStrike" dirty="0">
                          <a:effectLst/>
                        </a:rPr>
                        <a:t>2021S 008594403</a:t>
                      </a:r>
                      <a:endParaRPr lang="en-US"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이상복</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solidFill>
                            <a:srgbClr val="FF0000"/>
                          </a:solidFill>
                          <a:effectLst/>
                        </a:rPr>
                        <a:t>N</a:t>
                      </a:r>
                      <a:endParaRPr lang="en-US" sz="1050" b="0" i="0" u="none" strike="noStrike" dirty="0">
                        <a:solidFill>
                          <a:srgbClr val="FF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D</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D</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D</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a:effectLst/>
                        </a:rPr>
                        <a:t>불일치</a:t>
                      </a:r>
                      <a:endParaRPr lang="ko-KR" altLang="en-US"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Colon</a:t>
                      </a:r>
                      <a:endParaRPr 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a:solidFill>
                            <a:srgbClr val="00B050"/>
                          </a:solidFill>
                          <a:effectLst/>
                        </a:rPr>
                        <a:t>최유미</a:t>
                      </a:r>
                      <a:endParaRPr lang="ko-KR" altLang="en-US" sz="1050" b="0" i="0" u="none" strike="noStrike" dirty="0">
                        <a:solidFill>
                          <a:srgbClr val="00B05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8</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9</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1</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855522"/>
                  </a:ext>
                </a:extLst>
              </a:tr>
              <a:tr h="396000">
                <a:tc>
                  <a:txBody>
                    <a:bodyPr/>
                    <a:lstStyle/>
                    <a:p>
                      <a:pPr algn="ctr" fontAlgn="ctr"/>
                      <a:r>
                        <a:rPr lang="en-US" sz="1050" u="none" strike="noStrike">
                          <a:effectLst/>
                        </a:rPr>
                        <a:t>2021S 011545601</a:t>
                      </a:r>
                      <a:endParaRPr 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이선녀</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solidFill>
                            <a:srgbClr val="FF0000"/>
                          </a:solidFill>
                          <a:effectLst/>
                        </a:rPr>
                        <a:t>N</a:t>
                      </a:r>
                      <a:endParaRPr lang="en-US" sz="1050" b="0" i="0" u="none" strike="noStrike" dirty="0">
                        <a:solidFill>
                          <a:srgbClr val="FF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D</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D</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D</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a:effectLst/>
                        </a:rPr>
                        <a:t>불일치</a:t>
                      </a:r>
                      <a:endParaRPr lang="ko-KR" altLang="en-US"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Colon</a:t>
                      </a:r>
                      <a:endParaRPr lang="en-US"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a:solidFill>
                            <a:srgbClr val="00B050"/>
                          </a:solidFill>
                          <a:effectLst/>
                        </a:rPr>
                        <a:t>최유미</a:t>
                      </a:r>
                      <a:endParaRPr lang="ko-KR" altLang="en-US" sz="1050" b="0" i="0" u="none" strike="noStrike" dirty="0">
                        <a:solidFill>
                          <a:srgbClr val="00B05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8</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8</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1</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683596"/>
                  </a:ext>
                </a:extLst>
              </a:tr>
              <a:tr h="396000">
                <a:tc>
                  <a:txBody>
                    <a:bodyPr/>
                    <a:lstStyle/>
                    <a:p>
                      <a:pPr algn="ctr" fontAlgn="ctr"/>
                      <a:r>
                        <a:rPr lang="en-US" sz="1050" u="none" strike="noStrike" dirty="0">
                          <a:effectLst/>
                        </a:rPr>
                        <a:t>2021S 012950701</a:t>
                      </a:r>
                      <a:endParaRPr lang="en-US"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이태구</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solidFill>
                            <a:srgbClr val="FF0000"/>
                          </a:solidFill>
                          <a:effectLst/>
                        </a:rPr>
                        <a:t>D</a:t>
                      </a:r>
                      <a:endParaRPr lang="en-US" sz="1050" b="0" i="0" u="none" strike="noStrike" dirty="0">
                        <a:solidFill>
                          <a:srgbClr val="FF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불일치</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Colon</a:t>
                      </a:r>
                      <a:endParaRPr 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a:solidFill>
                            <a:srgbClr val="00B050"/>
                          </a:solidFill>
                          <a:effectLst/>
                        </a:rPr>
                        <a:t>최유미</a:t>
                      </a:r>
                      <a:endParaRPr lang="ko-KR" altLang="en-US" sz="1050" b="0" i="0" u="none" strike="noStrike" dirty="0">
                        <a:solidFill>
                          <a:srgbClr val="00B05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2</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1</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9496704"/>
                  </a:ext>
                </a:extLst>
              </a:tr>
              <a:tr h="396000">
                <a:tc>
                  <a:txBody>
                    <a:bodyPr/>
                    <a:lstStyle/>
                    <a:p>
                      <a:pPr algn="ctr" fontAlgn="ctr"/>
                      <a:r>
                        <a:rPr lang="en-US" sz="1050" u="none" strike="noStrike" dirty="0">
                          <a:effectLst/>
                        </a:rPr>
                        <a:t>2021S 012952701</a:t>
                      </a:r>
                      <a:endParaRPr lang="en-US"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공영주</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solidFill>
                            <a:srgbClr val="FF0000"/>
                          </a:solidFill>
                          <a:effectLst/>
                        </a:rPr>
                        <a:t>D</a:t>
                      </a:r>
                      <a:endParaRPr lang="en-US" sz="1050" b="0" i="0" u="none" strike="noStrike" dirty="0">
                        <a:solidFill>
                          <a:srgbClr val="FF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N</a:t>
                      </a:r>
                      <a:endParaRPr lang="en-US" sz="1050" b="0" i="0" u="none" strike="noStrike">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N</a:t>
                      </a:r>
                      <a:endParaRPr lang="en-US" sz="1050" b="0" i="0" u="none" strike="noStrike">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N</a:t>
                      </a:r>
                      <a:endParaRPr lang="en-US" sz="1050" b="0" i="0" u="none" strike="noStrike">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불일치</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Colon</a:t>
                      </a:r>
                      <a:endParaRPr 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solidFill>
                            <a:srgbClr val="00B050"/>
                          </a:solidFill>
                          <a:effectLst/>
                        </a:rPr>
                        <a:t>최유미</a:t>
                      </a:r>
                      <a:endParaRPr lang="ko-KR" altLang="en-US" sz="1050" b="0" i="0" u="none" strike="noStrike">
                        <a:solidFill>
                          <a:srgbClr val="00B05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8</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0</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1</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4602648"/>
                  </a:ext>
                </a:extLst>
              </a:tr>
              <a:tr h="396000">
                <a:tc>
                  <a:txBody>
                    <a:bodyPr/>
                    <a:lstStyle/>
                    <a:p>
                      <a:pPr algn="ctr" fontAlgn="ctr"/>
                      <a:r>
                        <a:rPr lang="en-US" sz="1050" u="none" strike="noStrike">
                          <a:effectLst/>
                        </a:rPr>
                        <a:t>2021S 012952904</a:t>
                      </a:r>
                      <a:endParaRPr 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임일웅</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solidFill>
                            <a:srgbClr val="FF0000"/>
                          </a:solidFill>
                          <a:effectLst/>
                        </a:rPr>
                        <a:t>D</a:t>
                      </a:r>
                      <a:endParaRPr lang="en-US" sz="1050" b="0" i="0" u="none" strike="noStrike" dirty="0">
                        <a:solidFill>
                          <a:srgbClr val="FF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N</a:t>
                      </a:r>
                      <a:endParaRPr lang="en-US" sz="1050" b="0" i="0" u="none" strike="noStrike">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N</a:t>
                      </a:r>
                      <a:endParaRPr lang="en-US" sz="1050" b="0" i="0" u="none" strike="noStrike">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불일치</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Colon</a:t>
                      </a:r>
                      <a:endParaRPr 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a:solidFill>
                            <a:srgbClr val="00B050"/>
                          </a:solidFill>
                          <a:effectLst/>
                        </a:rPr>
                        <a:t>최유미</a:t>
                      </a:r>
                      <a:endParaRPr lang="ko-KR" altLang="en-US" sz="1050" b="0" i="0" u="none" strike="noStrike" dirty="0">
                        <a:solidFill>
                          <a:srgbClr val="00B05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8</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0</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1</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542454"/>
                  </a:ext>
                </a:extLst>
              </a:tr>
              <a:tr h="396000">
                <a:tc>
                  <a:txBody>
                    <a:bodyPr/>
                    <a:lstStyle/>
                    <a:p>
                      <a:pPr algn="ctr" fontAlgn="ctr"/>
                      <a:r>
                        <a:rPr lang="en-US" sz="1050" u="none" strike="noStrike" dirty="0">
                          <a:effectLst/>
                        </a:rPr>
                        <a:t>2021S 013249601</a:t>
                      </a:r>
                      <a:endParaRPr lang="en-US"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도영자</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solidFill>
                            <a:srgbClr val="FF0000"/>
                          </a:solidFill>
                          <a:effectLst/>
                        </a:rPr>
                        <a:t>D</a:t>
                      </a:r>
                      <a:endParaRPr lang="en-US" sz="1050" b="0" i="0" u="none" strike="noStrike" dirty="0">
                        <a:solidFill>
                          <a:srgbClr val="FF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불일치</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Colon</a:t>
                      </a:r>
                      <a:endParaRPr 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a:solidFill>
                            <a:srgbClr val="00B050"/>
                          </a:solidFill>
                          <a:effectLst/>
                        </a:rPr>
                        <a:t>최유미</a:t>
                      </a:r>
                      <a:endParaRPr lang="ko-KR" altLang="en-US" sz="1050" b="0" i="0" u="none" strike="noStrike" dirty="0">
                        <a:solidFill>
                          <a:srgbClr val="00B05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8</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0</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1</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5120591"/>
                  </a:ext>
                </a:extLst>
              </a:tr>
              <a:tr h="396000">
                <a:tc>
                  <a:txBody>
                    <a:bodyPr/>
                    <a:lstStyle/>
                    <a:p>
                      <a:pPr algn="ctr" fontAlgn="ctr"/>
                      <a:r>
                        <a:rPr lang="en-US" sz="1050" u="none" strike="noStrike" dirty="0">
                          <a:effectLst/>
                        </a:rPr>
                        <a:t>2021S 013767205</a:t>
                      </a:r>
                      <a:endParaRPr lang="en-US"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황찬</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solidFill>
                            <a:srgbClr val="FF0000"/>
                          </a:solidFill>
                          <a:effectLst/>
                        </a:rPr>
                        <a:t>D</a:t>
                      </a:r>
                      <a:endParaRPr lang="en-US" sz="1050" b="0" i="0" u="none" strike="noStrike" dirty="0">
                        <a:solidFill>
                          <a:srgbClr val="FF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dirty="0">
                          <a:effectLst/>
                        </a:rPr>
                        <a:t>N</a:t>
                      </a:r>
                      <a:endParaRPr lang="en-US" sz="1050" b="0" i="0" u="none" strike="noStrike" dirty="0">
                        <a:solidFill>
                          <a:srgbClr val="9C0006"/>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a:effectLst/>
                        </a:rPr>
                        <a:t>불일치</a:t>
                      </a: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50" u="none" strike="noStrike">
                          <a:effectLst/>
                        </a:rPr>
                        <a:t>Colon</a:t>
                      </a:r>
                      <a:endParaRPr 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1050" u="none" strike="noStrike" dirty="0">
                          <a:solidFill>
                            <a:srgbClr val="00B050"/>
                          </a:solidFill>
                          <a:effectLst/>
                        </a:rPr>
                        <a:t>최유미</a:t>
                      </a:r>
                      <a:endParaRPr lang="ko-KR" altLang="en-US" sz="1050" b="0" i="0" u="none" strike="noStrike" dirty="0">
                        <a:solidFill>
                          <a:srgbClr val="00B05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ko-KR" altLang="en-US"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a:effectLst/>
                        </a:rPr>
                        <a:t>2</a:t>
                      </a:r>
                      <a:endParaRPr lang="en-US" altLang="ko-KR" sz="1050" b="0" i="0" u="none" strike="noStrike">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1050" u="none" strike="noStrike" dirty="0">
                          <a:effectLst/>
                        </a:rPr>
                        <a:t>1</a:t>
                      </a:r>
                      <a:endParaRPr lang="en-US" altLang="ko-KR" sz="105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86" marR="6286" marT="62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3303239"/>
                  </a:ext>
                </a:extLst>
              </a:tr>
            </a:tbl>
          </a:graphicData>
        </a:graphic>
      </p:graphicFrame>
      <p:sp>
        <p:nvSpPr>
          <p:cNvPr id="3" name="TextBox 2"/>
          <p:cNvSpPr txBox="1"/>
          <p:nvPr/>
        </p:nvSpPr>
        <p:spPr>
          <a:xfrm>
            <a:off x="2194561" y="6317841"/>
            <a:ext cx="4471052" cy="369332"/>
          </a:xfrm>
          <a:prstGeom prst="rect">
            <a:avLst/>
          </a:prstGeom>
          <a:noFill/>
        </p:spPr>
        <p:txBody>
          <a:bodyPr wrap="square" rtlCol="0">
            <a:spAutoFit/>
          </a:bodyPr>
          <a:lstStyle/>
          <a:p>
            <a:r>
              <a:rPr lang="ko-KR" altLang="en-US" dirty="0" smtClean="0"/>
              <a:t>모든 모델에서 동일하게 틀리는 슬라이드</a:t>
            </a:r>
            <a:endParaRPr lang="ko-KR" altLang="en-US" dirty="0"/>
          </a:p>
        </p:txBody>
      </p:sp>
    </p:spTree>
    <p:extLst>
      <p:ext uri="{BB962C8B-B14F-4D97-AF65-F5344CB8AC3E}">
        <p14:creationId xmlns:p14="http://schemas.microsoft.com/office/powerpoint/2010/main" val="2764255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en-US" altLang="ko-KR" b="1" dirty="0" smtClean="0"/>
              <a:t>New DATA </a:t>
            </a:r>
            <a:r>
              <a:rPr lang="ko-KR" altLang="en-US" b="1" dirty="0" err="1" smtClean="0"/>
              <a:t>셋업</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7975" y="532018"/>
            <a:ext cx="7612859" cy="1708160"/>
          </a:xfrm>
          <a:prstGeom prst="rect">
            <a:avLst/>
          </a:prstGeom>
          <a:noFill/>
        </p:spPr>
        <p:txBody>
          <a:bodyPr wrap="square" rtlCol="0">
            <a:spAutoFit/>
          </a:bodyPr>
          <a:lstStyle/>
          <a:p>
            <a:pPr>
              <a:lnSpc>
                <a:spcPct val="150000"/>
              </a:lnSpc>
            </a:pPr>
            <a:r>
              <a:rPr lang="ko-KR" altLang="en-US" sz="1400" dirty="0" smtClean="0">
                <a:latin typeface="+mj-ea"/>
              </a:rPr>
              <a:t>위장 데이터 </a:t>
            </a:r>
            <a:r>
              <a:rPr lang="ko-KR" altLang="en-US" sz="1400" dirty="0" err="1" smtClean="0">
                <a:latin typeface="+mj-ea"/>
              </a:rPr>
              <a:t>컨버팅</a:t>
            </a:r>
            <a:r>
              <a:rPr lang="ko-KR" altLang="en-US" sz="1400" dirty="0" smtClean="0">
                <a:latin typeface="+mj-ea"/>
              </a:rPr>
              <a:t> </a:t>
            </a:r>
            <a:r>
              <a:rPr lang="en-US" altLang="ko-KR" sz="1400" dirty="0" smtClean="0">
                <a:latin typeface="+mj-ea"/>
              </a:rPr>
              <a:t>(</a:t>
            </a:r>
            <a:r>
              <a:rPr lang="ko-KR" altLang="en-US" sz="1400" dirty="0" smtClean="0">
                <a:latin typeface="+mj-ea"/>
              </a:rPr>
              <a:t>약 </a:t>
            </a:r>
            <a:r>
              <a:rPr lang="en-US" altLang="ko-KR" sz="1400" dirty="0" smtClean="0">
                <a:latin typeface="+mj-ea"/>
              </a:rPr>
              <a:t>200</a:t>
            </a:r>
            <a:r>
              <a:rPr lang="ko-KR" altLang="en-US" sz="1400" dirty="0" smtClean="0">
                <a:latin typeface="+mj-ea"/>
              </a:rPr>
              <a:t>건</a:t>
            </a:r>
            <a:r>
              <a:rPr lang="en-US" altLang="ko-KR" sz="1400" dirty="0" smtClean="0">
                <a:latin typeface="+mj-ea"/>
              </a:rPr>
              <a:t>) : N </a:t>
            </a:r>
            <a:r>
              <a:rPr lang="ko-KR" altLang="en-US" sz="1400" dirty="0" smtClean="0">
                <a:latin typeface="+mj-ea"/>
              </a:rPr>
              <a:t>클래스</a:t>
            </a:r>
            <a:r>
              <a:rPr lang="en-US" altLang="ko-KR" sz="1400" dirty="0" smtClean="0">
                <a:latin typeface="+mj-ea"/>
              </a:rPr>
              <a:t> ‘</a:t>
            </a:r>
            <a:r>
              <a:rPr lang="ko-KR" altLang="en-US" sz="1400" dirty="0" err="1" smtClean="0">
                <a:latin typeface="+mj-ea"/>
              </a:rPr>
              <a:t>타일링</a:t>
            </a:r>
            <a:r>
              <a:rPr lang="ko-KR" altLang="en-US" sz="1400" dirty="0" smtClean="0">
                <a:latin typeface="+mj-ea"/>
              </a:rPr>
              <a:t> 및 </a:t>
            </a:r>
            <a:r>
              <a:rPr lang="ko-KR" altLang="en-US" sz="1400" dirty="0" err="1" smtClean="0">
                <a:latin typeface="+mj-ea"/>
              </a:rPr>
              <a:t>셋업</a:t>
            </a:r>
            <a:r>
              <a:rPr lang="ko-KR" altLang="en-US" sz="1400" dirty="0" smtClean="0">
                <a:latin typeface="+mj-ea"/>
              </a:rPr>
              <a:t> 완료</a:t>
            </a:r>
            <a:r>
              <a:rPr lang="en-US" altLang="ko-KR" sz="1400" dirty="0" smtClean="0">
                <a:latin typeface="+mj-ea"/>
              </a:rPr>
              <a:t>“ (train/</a:t>
            </a:r>
            <a:r>
              <a:rPr lang="en-US" altLang="ko-KR" sz="1400" dirty="0" err="1" smtClean="0">
                <a:latin typeface="+mj-ea"/>
              </a:rPr>
              <a:t>val</a:t>
            </a:r>
            <a:r>
              <a:rPr lang="en-US" altLang="ko-KR" sz="1400" dirty="0" smtClean="0">
                <a:latin typeface="+mj-ea"/>
              </a:rPr>
              <a:t>)</a:t>
            </a:r>
          </a:p>
          <a:p>
            <a:pPr marL="285750" indent="-285750">
              <a:lnSpc>
                <a:spcPct val="150000"/>
              </a:lnSpc>
              <a:buFont typeface="Arial" panose="020B0604020202020204" pitchFamily="34" charset="0"/>
              <a:buChar char="•"/>
            </a:pPr>
            <a:r>
              <a:rPr lang="en-US" altLang="ko-KR" sz="1400" dirty="0" smtClean="0">
                <a:latin typeface="+mj-ea"/>
              </a:rPr>
              <a:t>Test</a:t>
            </a:r>
            <a:r>
              <a:rPr lang="ko-KR" altLang="en-US" sz="1400" dirty="0" smtClean="0">
                <a:latin typeface="+mj-ea"/>
              </a:rPr>
              <a:t>는 추가 요청할 계획 </a:t>
            </a:r>
            <a:r>
              <a:rPr lang="en-US" altLang="ko-KR" sz="1400" dirty="0" smtClean="0">
                <a:latin typeface="+mj-ea"/>
              </a:rPr>
              <a:t>(annotation </a:t>
            </a:r>
            <a:r>
              <a:rPr lang="ko-KR" altLang="en-US" sz="1400" dirty="0" smtClean="0">
                <a:latin typeface="+mj-ea"/>
              </a:rPr>
              <a:t>이미지도 </a:t>
            </a:r>
            <a:r>
              <a:rPr lang="en-US" altLang="ko-KR" sz="1400" dirty="0" err="1" smtClean="0">
                <a:latin typeface="+mj-ea"/>
              </a:rPr>
              <a:t>val</a:t>
            </a:r>
            <a:r>
              <a:rPr lang="ko-KR" altLang="en-US" sz="1400" dirty="0" smtClean="0">
                <a:latin typeface="+mj-ea"/>
              </a:rPr>
              <a:t>과 </a:t>
            </a:r>
            <a:r>
              <a:rPr lang="en-US" altLang="ko-KR" sz="1400" dirty="0" smtClean="0">
                <a:latin typeface="+mj-ea"/>
              </a:rPr>
              <a:t>train</a:t>
            </a:r>
            <a:r>
              <a:rPr lang="ko-KR" altLang="en-US" sz="1400" dirty="0" smtClean="0">
                <a:latin typeface="+mj-ea"/>
              </a:rPr>
              <a:t>용으로만 사용 계획</a:t>
            </a:r>
            <a:r>
              <a:rPr lang="en-US" altLang="ko-KR" sz="1400" dirty="0" smtClean="0">
                <a:latin typeface="+mj-ea"/>
              </a:rPr>
              <a:t>)</a:t>
            </a:r>
          </a:p>
          <a:p>
            <a:pPr marL="285750" indent="-285750">
              <a:lnSpc>
                <a:spcPct val="150000"/>
              </a:lnSpc>
              <a:buFont typeface="Arial" panose="020B0604020202020204" pitchFamily="34" charset="0"/>
              <a:buChar char="•"/>
            </a:pPr>
            <a:r>
              <a:rPr lang="ko-KR" altLang="en-US" sz="1400" dirty="0" smtClean="0">
                <a:latin typeface="+mj-ea"/>
              </a:rPr>
              <a:t>**</a:t>
            </a:r>
            <a:r>
              <a:rPr lang="en-US" altLang="ko-KR" sz="1400" dirty="0" smtClean="0">
                <a:latin typeface="+mj-ea"/>
              </a:rPr>
              <a:t>2021S 0103191010101 </a:t>
            </a:r>
            <a:r>
              <a:rPr lang="ko-KR" altLang="en-US" sz="1400" dirty="0" smtClean="0">
                <a:latin typeface="+mj-ea"/>
              </a:rPr>
              <a:t>제외 필요 </a:t>
            </a:r>
            <a:endParaRPr lang="en-US" altLang="ko-KR" sz="1400" dirty="0" smtClean="0">
              <a:latin typeface="+mj-ea"/>
            </a:endParaRPr>
          </a:p>
          <a:p>
            <a:pPr marL="285750" indent="-285750">
              <a:lnSpc>
                <a:spcPct val="150000"/>
              </a:lnSpc>
              <a:buFont typeface="Arial" panose="020B0604020202020204" pitchFamily="34" charset="0"/>
              <a:buChar char="•"/>
            </a:pPr>
            <a:r>
              <a:rPr lang="en-US" altLang="ko-KR" sz="1400" dirty="0" smtClean="0">
                <a:latin typeface="+mj-ea"/>
              </a:rPr>
              <a:t>21</a:t>
            </a:r>
            <a:r>
              <a:rPr lang="ko-KR" altLang="en-US" sz="1400" dirty="0" smtClean="0">
                <a:latin typeface="+mj-ea"/>
              </a:rPr>
              <a:t>일자 </a:t>
            </a:r>
            <a:r>
              <a:rPr lang="en-US" altLang="ko-KR" sz="1400" dirty="0" smtClean="0">
                <a:latin typeface="+mj-ea"/>
              </a:rPr>
              <a:t>annotation </a:t>
            </a:r>
            <a:r>
              <a:rPr lang="ko-KR" altLang="en-US" sz="1400" dirty="0" smtClean="0">
                <a:latin typeface="+mj-ea"/>
              </a:rPr>
              <a:t>수령 후 바로 작업 시작 준비 완료</a:t>
            </a:r>
            <a:endParaRPr lang="en-US" altLang="ko-KR" sz="1400" dirty="0" smtClean="0">
              <a:latin typeface="+mj-ea"/>
            </a:endParaRPr>
          </a:p>
          <a:p>
            <a:pPr marL="285750" indent="-285750">
              <a:lnSpc>
                <a:spcPct val="150000"/>
              </a:lnSpc>
              <a:buFont typeface="Arial" panose="020B0604020202020204" pitchFamily="34" charset="0"/>
              <a:buChar char="•"/>
            </a:pPr>
            <a:r>
              <a:rPr lang="ko-KR" altLang="en-US" sz="1400" dirty="0" smtClean="0">
                <a:latin typeface="+mj-ea"/>
              </a:rPr>
              <a:t>기존 데이터와 추가 데이터의 통합이 목표임</a:t>
            </a:r>
            <a:endParaRPr lang="en-US" altLang="ko-KR" sz="1400" dirty="0" smtClean="0">
              <a:latin typeface="+mj-ea"/>
            </a:endParaRPr>
          </a:p>
        </p:txBody>
      </p:sp>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2" name="그림 1"/>
          <p:cNvPicPr>
            <a:picLocks noChangeAspect="1"/>
          </p:cNvPicPr>
          <p:nvPr/>
        </p:nvPicPr>
        <p:blipFill>
          <a:blip r:embed="rId2"/>
          <a:stretch>
            <a:fillRect/>
          </a:stretch>
        </p:blipFill>
        <p:spPr>
          <a:xfrm>
            <a:off x="6067717" y="1709513"/>
            <a:ext cx="2708739" cy="4311506"/>
          </a:xfrm>
          <a:prstGeom prst="rect">
            <a:avLst/>
          </a:prstGeom>
          <a:ln w="19050">
            <a:solidFill>
              <a:schemeClr val="tx1"/>
            </a:solidFill>
          </a:ln>
        </p:spPr>
      </p:pic>
      <p:pic>
        <p:nvPicPr>
          <p:cNvPr id="3" name="그림 2"/>
          <p:cNvPicPr>
            <a:picLocks noChangeAspect="1"/>
          </p:cNvPicPr>
          <p:nvPr/>
        </p:nvPicPr>
        <p:blipFill>
          <a:blip r:embed="rId3"/>
          <a:stretch>
            <a:fillRect/>
          </a:stretch>
        </p:blipFill>
        <p:spPr>
          <a:xfrm>
            <a:off x="423235" y="2248492"/>
            <a:ext cx="5186738" cy="1588559"/>
          </a:xfrm>
          <a:prstGeom prst="rect">
            <a:avLst/>
          </a:prstGeom>
          <a:ln w="19050">
            <a:solidFill>
              <a:schemeClr val="tx1"/>
            </a:solidFill>
          </a:ln>
        </p:spPr>
      </p:pic>
      <p:pic>
        <p:nvPicPr>
          <p:cNvPr id="5" name="그림 4"/>
          <p:cNvPicPr>
            <a:picLocks noChangeAspect="1"/>
          </p:cNvPicPr>
          <p:nvPr/>
        </p:nvPicPr>
        <p:blipFill>
          <a:blip r:embed="rId4"/>
          <a:stretch>
            <a:fillRect/>
          </a:stretch>
        </p:blipFill>
        <p:spPr>
          <a:xfrm>
            <a:off x="460375" y="3858376"/>
            <a:ext cx="2387593" cy="3135749"/>
          </a:xfrm>
          <a:prstGeom prst="rect">
            <a:avLst/>
          </a:prstGeom>
        </p:spPr>
      </p:pic>
      <p:pic>
        <p:nvPicPr>
          <p:cNvPr id="7" name="그림 6"/>
          <p:cNvPicPr>
            <a:picLocks noChangeAspect="1"/>
          </p:cNvPicPr>
          <p:nvPr/>
        </p:nvPicPr>
        <p:blipFill>
          <a:blip r:embed="rId5"/>
          <a:stretch>
            <a:fillRect/>
          </a:stretch>
        </p:blipFill>
        <p:spPr>
          <a:xfrm>
            <a:off x="3227780" y="3845365"/>
            <a:ext cx="2348559" cy="3148760"/>
          </a:xfrm>
          <a:prstGeom prst="rect">
            <a:avLst/>
          </a:prstGeom>
        </p:spPr>
      </p:pic>
      <p:sp>
        <p:nvSpPr>
          <p:cNvPr id="8" name="오른쪽 화살표 7"/>
          <p:cNvSpPr/>
          <p:nvPr/>
        </p:nvSpPr>
        <p:spPr>
          <a:xfrm>
            <a:off x="2907740" y="5268308"/>
            <a:ext cx="320040" cy="315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p:cNvCxnSpPr/>
          <p:nvPr/>
        </p:nvCxnSpPr>
        <p:spPr>
          <a:xfrm>
            <a:off x="1068842" y="5119310"/>
            <a:ext cx="8478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3806501" y="5119310"/>
            <a:ext cx="8478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086499" y="6021019"/>
            <a:ext cx="689957" cy="369332"/>
          </a:xfrm>
          <a:prstGeom prst="rect">
            <a:avLst/>
          </a:prstGeom>
          <a:noFill/>
        </p:spPr>
        <p:txBody>
          <a:bodyPr wrap="square" rtlCol="0">
            <a:spAutoFit/>
          </a:bodyPr>
          <a:lstStyle/>
          <a:p>
            <a:r>
              <a:rPr lang="ko-KR" altLang="en-US" dirty="0" smtClean="0">
                <a:solidFill>
                  <a:srgbClr val="FF0000"/>
                </a:solidFill>
              </a:rPr>
              <a:t>제외</a:t>
            </a:r>
            <a:endParaRPr lang="ko-KR" altLang="en-US" dirty="0">
              <a:solidFill>
                <a:srgbClr val="FF0000"/>
              </a:solidFill>
            </a:endParaRPr>
          </a:p>
        </p:txBody>
      </p:sp>
    </p:spTree>
    <p:extLst>
      <p:ext uri="{BB962C8B-B14F-4D97-AF65-F5344CB8AC3E}">
        <p14:creationId xmlns:p14="http://schemas.microsoft.com/office/powerpoint/2010/main" val="2237799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직사각형 158"/>
          <p:cNvSpPr/>
          <p:nvPr/>
        </p:nvSpPr>
        <p:spPr>
          <a:xfrm>
            <a:off x="4755563" y="1501713"/>
            <a:ext cx="1483909" cy="1259050"/>
          </a:xfrm>
          <a:prstGeom prst="rect">
            <a:avLst/>
          </a:prstGeom>
          <a:gradFill>
            <a:gsLst>
              <a:gs pos="58000">
                <a:schemeClr val="bg1"/>
              </a:gs>
              <a:gs pos="100000">
                <a:schemeClr val="bg1">
                  <a:lumMod val="95000"/>
                </a:schemeClr>
              </a:gs>
            </a:gsLst>
            <a:lin ang="10800000" scaled="1"/>
          </a:gra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오른쪽 화살표 8"/>
          <p:cNvSpPr/>
          <p:nvPr/>
        </p:nvSpPr>
        <p:spPr>
          <a:xfrm>
            <a:off x="2823034" y="5860599"/>
            <a:ext cx="1777159" cy="345913"/>
          </a:xfrm>
          <a:prstGeom prst="rightArrow">
            <a:avLst/>
          </a:prstGeom>
          <a:gradFill flip="none" rotWithShape="1">
            <a:gsLst>
              <a:gs pos="0">
                <a:schemeClr val="bg1">
                  <a:lumMod val="50000"/>
                </a:schemeClr>
              </a:gs>
              <a:gs pos="0">
                <a:schemeClr val="bg1">
                  <a:lumMod val="50000"/>
                </a:schemeClr>
              </a:gs>
              <a:gs pos="100000">
                <a:schemeClr val="bg1"/>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오른쪽 화살표 10"/>
          <p:cNvSpPr/>
          <p:nvPr/>
        </p:nvSpPr>
        <p:spPr>
          <a:xfrm>
            <a:off x="2673793" y="3836323"/>
            <a:ext cx="2325623" cy="345913"/>
          </a:xfrm>
          <a:prstGeom prst="rightArrow">
            <a:avLst/>
          </a:prstGeom>
          <a:gradFill flip="none" rotWithShape="1">
            <a:gsLst>
              <a:gs pos="0">
                <a:schemeClr val="bg1">
                  <a:lumMod val="50000"/>
                </a:schemeClr>
              </a:gs>
              <a:gs pos="0">
                <a:schemeClr val="bg1">
                  <a:lumMod val="50000"/>
                </a:schemeClr>
              </a:gs>
              <a:gs pos="100000">
                <a:schemeClr val="bg1"/>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오른쪽 화살표 11"/>
          <p:cNvSpPr/>
          <p:nvPr/>
        </p:nvSpPr>
        <p:spPr>
          <a:xfrm>
            <a:off x="1422222" y="1994736"/>
            <a:ext cx="1741131" cy="345913"/>
          </a:xfrm>
          <a:prstGeom prst="rightArrow">
            <a:avLst/>
          </a:prstGeom>
          <a:gradFill flip="none" rotWithShape="1">
            <a:gsLst>
              <a:gs pos="0">
                <a:schemeClr val="bg1">
                  <a:lumMod val="50000"/>
                </a:schemeClr>
              </a:gs>
              <a:gs pos="0">
                <a:schemeClr val="bg1">
                  <a:lumMod val="50000"/>
                </a:schemeClr>
              </a:gs>
              <a:gs pos="100000">
                <a:schemeClr val="bg1"/>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3"/>
          <p:cNvSpPr/>
          <p:nvPr/>
        </p:nvSpPr>
        <p:spPr>
          <a:xfrm>
            <a:off x="198529" y="1381730"/>
            <a:ext cx="6171518" cy="147966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모서리가 둥근 직사각형 14"/>
          <p:cNvSpPr/>
          <p:nvPr/>
        </p:nvSpPr>
        <p:spPr>
          <a:xfrm>
            <a:off x="198529" y="3273045"/>
            <a:ext cx="6229707" cy="147966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모서리가 둥근 직사각형 15"/>
          <p:cNvSpPr/>
          <p:nvPr/>
        </p:nvSpPr>
        <p:spPr>
          <a:xfrm>
            <a:off x="198528" y="5173817"/>
            <a:ext cx="6229708" cy="147966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134260" y="1055388"/>
            <a:ext cx="2506451"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Step 1. Binary classification</a:t>
            </a:r>
            <a:endParaRPr lang="ko-KR" altLang="en-US" sz="14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90171" y="2966136"/>
            <a:ext cx="2646413"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Step 2. Patch classification</a:t>
            </a:r>
            <a:endParaRPr lang="ko-KR" altLang="en-US" sz="14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67709" y="4887942"/>
            <a:ext cx="4068284"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Step 3. Whole slide classification (WSC) </a:t>
            </a:r>
            <a:endParaRPr lang="ko-KR" altLang="en-US" sz="1400" dirty="0">
              <a:latin typeface="Times New Roman" panose="02020603050405020304" pitchFamily="18" charset="0"/>
              <a:cs typeface="Times New Roman" panose="02020603050405020304" pitchFamily="18" charset="0"/>
            </a:endParaRPr>
          </a:p>
        </p:txBody>
      </p:sp>
      <p:grpSp>
        <p:nvGrpSpPr>
          <p:cNvPr id="20" name="그룹 19"/>
          <p:cNvGrpSpPr/>
          <p:nvPr/>
        </p:nvGrpSpPr>
        <p:grpSpPr>
          <a:xfrm>
            <a:off x="4144999" y="3608302"/>
            <a:ext cx="404747" cy="573934"/>
            <a:chOff x="5450408" y="3255368"/>
            <a:chExt cx="489744" cy="694460"/>
          </a:xfrm>
        </p:grpSpPr>
        <p:sp>
          <p:nvSpPr>
            <p:cNvPr id="21" name="원통 20"/>
            <p:cNvSpPr/>
            <p:nvPr/>
          </p:nvSpPr>
          <p:spPr>
            <a:xfrm>
              <a:off x="5450409" y="3672829"/>
              <a:ext cx="489743" cy="276999"/>
            </a:xfrm>
            <a:prstGeom prst="can">
              <a:avLst/>
            </a:prstGeom>
            <a:gradFill flip="none" rotWithShape="1">
              <a:gsLst>
                <a:gs pos="0">
                  <a:schemeClr val="bg1">
                    <a:lumMod val="75000"/>
                  </a:schemeClr>
                </a:gs>
                <a:gs pos="0">
                  <a:schemeClr val="accent3">
                    <a:lumMod val="45000"/>
                    <a:lumOff val="55000"/>
                  </a:schemeClr>
                </a:gs>
                <a:gs pos="68000">
                  <a:schemeClr val="bg1"/>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원통 21"/>
            <p:cNvSpPr/>
            <p:nvPr/>
          </p:nvSpPr>
          <p:spPr>
            <a:xfrm>
              <a:off x="5450409" y="3465305"/>
              <a:ext cx="489743" cy="276999"/>
            </a:xfrm>
            <a:prstGeom prst="can">
              <a:avLst/>
            </a:prstGeom>
            <a:gradFill flip="none" rotWithShape="1">
              <a:gsLst>
                <a:gs pos="0">
                  <a:schemeClr val="bg1">
                    <a:lumMod val="75000"/>
                  </a:schemeClr>
                </a:gs>
                <a:gs pos="0">
                  <a:schemeClr val="accent3">
                    <a:lumMod val="45000"/>
                    <a:lumOff val="55000"/>
                  </a:schemeClr>
                </a:gs>
                <a:gs pos="68000">
                  <a:schemeClr val="bg1"/>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원통 22"/>
            <p:cNvSpPr/>
            <p:nvPr/>
          </p:nvSpPr>
          <p:spPr>
            <a:xfrm>
              <a:off x="5450408" y="3255368"/>
              <a:ext cx="489743" cy="276999"/>
            </a:xfrm>
            <a:prstGeom prst="can">
              <a:avLst/>
            </a:prstGeom>
            <a:gradFill flip="none" rotWithShape="1">
              <a:gsLst>
                <a:gs pos="0">
                  <a:schemeClr val="bg1">
                    <a:lumMod val="75000"/>
                  </a:schemeClr>
                </a:gs>
                <a:gs pos="0">
                  <a:schemeClr val="accent3">
                    <a:lumMod val="45000"/>
                    <a:lumOff val="55000"/>
                  </a:schemeClr>
                </a:gs>
                <a:gs pos="68000">
                  <a:schemeClr val="bg1"/>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4" name="그림 23"/>
          <p:cNvPicPr>
            <a:picLocks noChangeAspect="1"/>
          </p:cNvPicPr>
          <p:nvPr/>
        </p:nvPicPr>
        <p:blipFill>
          <a:blip r:embed="rId2"/>
          <a:stretch>
            <a:fillRect/>
          </a:stretch>
        </p:blipFill>
        <p:spPr>
          <a:xfrm>
            <a:off x="1973033" y="1456322"/>
            <a:ext cx="458233" cy="1130308"/>
          </a:xfrm>
          <a:prstGeom prst="rect">
            <a:avLst/>
          </a:prstGeom>
        </p:spPr>
      </p:pic>
      <p:sp>
        <p:nvSpPr>
          <p:cNvPr id="25" name="TextBox 24"/>
          <p:cNvSpPr txBox="1"/>
          <p:nvPr/>
        </p:nvSpPr>
        <p:spPr>
          <a:xfrm>
            <a:off x="1566164" y="2596470"/>
            <a:ext cx="2063479" cy="261610"/>
          </a:xfrm>
          <a:prstGeom prst="rect">
            <a:avLst/>
          </a:prstGeom>
          <a:noFill/>
        </p:spPr>
        <p:txBody>
          <a:bodyPr wrap="square" rtlCol="0">
            <a:spAutoFit/>
          </a:bodyPr>
          <a:lstStyle/>
          <a:p>
            <a:r>
              <a:rPr lang="en-US" altLang="ko-KR" sz="1100" dirty="0">
                <a:latin typeface="Times New Roman" panose="02020603050405020304" pitchFamily="18" charset="0"/>
                <a:cs typeface="Times New Roman" panose="02020603050405020304" pitchFamily="18" charset="0"/>
              </a:rPr>
              <a:t>Digital Pathology slides</a:t>
            </a:r>
            <a:endParaRPr lang="ko-KR" altLang="en-US" sz="1100" dirty="0">
              <a:latin typeface="Times New Roman" panose="02020603050405020304" pitchFamily="18" charset="0"/>
              <a:cs typeface="Times New Roman" panose="02020603050405020304" pitchFamily="18" charset="0"/>
            </a:endParaRPr>
          </a:p>
        </p:txBody>
      </p:sp>
      <p:pic>
        <p:nvPicPr>
          <p:cNvPr id="26" name="그림 25"/>
          <p:cNvPicPr>
            <a:picLocks noChangeAspect="1"/>
          </p:cNvPicPr>
          <p:nvPr/>
        </p:nvPicPr>
        <p:blipFill>
          <a:blip r:embed="rId2"/>
          <a:stretch>
            <a:fillRect/>
          </a:stretch>
        </p:blipFill>
        <p:spPr>
          <a:xfrm>
            <a:off x="2096151" y="1513776"/>
            <a:ext cx="458233" cy="1130308"/>
          </a:xfrm>
          <a:prstGeom prst="rect">
            <a:avLst/>
          </a:prstGeom>
        </p:spPr>
      </p:pic>
      <p:pic>
        <p:nvPicPr>
          <p:cNvPr id="27" name="그림 26"/>
          <p:cNvPicPr>
            <a:picLocks noChangeAspect="1"/>
          </p:cNvPicPr>
          <p:nvPr/>
        </p:nvPicPr>
        <p:blipFill>
          <a:blip r:embed="rId2"/>
          <a:stretch>
            <a:fillRect/>
          </a:stretch>
        </p:blipFill>
        <p:spPr>
          <a:xfrm>
            <a:off x="2247695" y="1581709"/>
            <a:ext cx="458233" cy="1130308"/>
          </a:xfrm>
          <a:prstGeom prst="rect">
            <a:avLst/>
          </a:prstGeom>
        </p:spPr>
      </p:pic>
      <p:grpSp>
        <p:nvGrpSpPr>
          <p:cNvPr id="28" name="그룹 27"/>
          <p:cNvGrpSpPr/>
          <p:nvPr/>
        </p:nvGrpSpPr>
        <p:grpSpPr>
          <a:xfrm>
            <a:off x="264871" y="3574523"/>
            <a:ext cx="655209" cy="641250"/>
            <a:chOff x="5813733" y="2418100"/>
            <a:chExt cx="1028944" cy="998571"/>
          </a:xfrm>
        </p:grpSpPr>
        <p:sp>
          <p:nvSpPr>
            <p:cNvPr id="29" name="타원 28"/>
            <p:cNvSpPr/>
            <p:nvPr/>
          </p:nvSpPr>
          <p:spPr>
            <a:xfrm>
              <a:off x="5813733" y="2418100"/>
              <a:ext cx="1028944" cy="998571"/>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p:cNvGrpSpPr/>
            <p:nvPr/>
          </p:nvGrpSpPr>
          <p:grpSpPr>
            <a:xfrm>
              <a:off x="6000647" y="2590922"/>
              <a:ext cx="655117" cy="655116"/>
              <a:chOff x="572642" y="3447654"/>
              <a:chExt cx="1905000" cy="1904997"/>
            </a:xfrm>
            <a:effectLst/>
          </p:grpSpPr>
          <p:pic>
            <p:nvPicPr>
              <p:cNvPr id="31"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42" y="3447654"/>
                <a:ext cx="1447801" cy="1447801"/>
              </a:xfrm>
              <a:prstGeom prst="rect">
                <a:avLst/>
              </a:prstGeom>
              <a:ln>
                <a:solidFill>
                  <a:schemeClr val="tx1"/>
                </a:solidFill>
              </a:ln>
            </p:spPr>
          </p:pic>
          <p:pic>
            <p:nvPicPr>
              <p:cNvPr id="32"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42" y="3600054"/>
                <a:ext cx="1447801" cy="1447801"/>
              </a:xfrm>
              <a:prstGeom prst="rect">
                <a:avLst/>
              </a:prstGeom>
              <a:ln>
                <a:solidFill>
                  <a:schemeClr val="tx1"/>
                </a:solidFill>
              </a:ln>
            </p:spPr>
          </p:pic>
          <p:pic>
            <p:nvPicPr>
              <p:cNvPr id="3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442" y="3752454"/>
                <a:ext cx="1447801" cy="1447801"/>
              </a:xfrm>
              <a:prstGeom prst="rect">
                <a:avLst/>
              </a:prstGeom>
              <a:ln>
                <a:solidFill>
                  <a:schemeClr val="tx1"/>
                </a:solidFill>
              </a:ln>
            </p:spPr>
          </p:pic>
          <p:pic>
            <p:nvPicPr>
              <p:cNvPr id="34"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842" y="3904855"/>
                <a:ext cx="1447800" cy="1447796"/>
              </a:xfrm>
              <a:prstGeom prst="rect">
                <a:avLst/>
              </a:prstGeom>
              <a:ln>
                <a:solidFill>
                  <a:schemeClr val="tx1"/>
                </a:solidFill>
              </a:ln>
            </p:spPr>
          </p:pic>
        </p:grpSp>
      </p:grpSp>
      <p:sp>
        <p:nvSpPr>
          <p:cNvPr id="35" name="TextBox 34"/>
          <p:cNvSpPr txBox="1"/>
          <p:nvPr/>
        </p:nvSpPr>
        <p:spPr>
          <a:xfrm>
            <a:off x="-58189" y="4194613"/>
            <a:ext cx="1387181"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256* patches</a:t>
            </a:r>
            <a:endParaRPr lang="ko-KR" altLang="en-US" sz="11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094974" y="3300652"/>
            <a:ext cx="1257475"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Patch classifier</a:t>
            </a:r>
            <a:endParaRPr lang="ko-KR" altLang="en-US" sz="1100" dirty="0">
              <a:latin typeface="Times New Roman" panose="02020603050405020304" pitchFamily="18" charset="0"/>
              <a:cs typeface="Times New Roman" panose="02020603050405020304" pitchFamily="18" charset="0"/>
            </a:endParaRPr>
          </a:p>
        </p:txBody>
      </p:sp>
      <p:grpSp>
        <p:nvGrpSpPr>
          <p:cNvPr id="37" name="그룹 36"/>
          <p:cNvGrpSpPr/>
          <p:nvPr/>
        </p:nvGrpSpPr>
        <p:grpSpPr>
          <a:xfrm>
            <a:off x="5093745" y="3496431"/>
            <a:ext cx="1059277" cy="1091666"/>
            <a:chOff x="7329147" y="1556828"/>
            <a:chExt cx="1572501" cy="1715615"/>
          </a:xfrm>
        </p:grpSpPr>
        <p:pic>
          <p:nvPicPr>
            <p:cNvPr id="38" name="그림 37"/>
            <p:cNvPicPr>
              <a:picLocks noChangeAspect="1"/>
            </p:cNvPicPr>
            <p:nvPr/>
          </p:nvPicPr>
          <p:blipFill>
            <a:blip r:embed="rId4"/>
            <a:stretch>
              <a:fillRect/>
            </a:stretch>
          </p:blipFill>
          <p:spPr>
            <a:xfrm>
              <a:off x="7329147" y="1556828"/>
              <a:ext cx="1572501" cy="1363905"/>
            </a:xfrm>
            <a:prstGeom prst="rect">
              <a:avLst/>
            </a:prstGeom>
          </p:spPr>
        </p:pic>
        <p:pic>
          <p:nvPicPr>
            <p:cNvPr id="39" name="그림 38"/>
            <p:cNvPicPr>
              <a:picLocks noChangeAspect="1"/>
            </p:cNvPicPr>
            <p:nvPr/>
          </p:nvPicPr>
          <p:blipFill>
            <a:blip r:embed="rId5"/>
            <a:stretch>
              <a:fillRect/>
            </a:stretch>
          </p:blipFill>
          <p:spPr>
            <a:xfrm flipH="1">
              <a:off x="7579445" y="1844953"/>
              <a:ext cx="413798" cy="580892"/>
            </a:xfrm>
            <a:prstGeom prst="rect">
              <a:avLst/>
            </a:prstGeom>
          </p:spPr>
        </p:pic>
        <p:pic>
          <p:nvPicPr>
            <p:cNvPr id="40" name="그림 39"/>
            <p:cNvPicPr>
              <a:picLocks noChangeAspect="1"/>
            </p:cNvPicPr>
            <p:nvPr/>
          </p:nvPicPr>
          <p:blipFill>
            <a:blip r:embed="rId5"/>
            <a:stretch>
              <a:fillRect/>
            </a:stretch>
          </p:blipFill>
          <p:spPr>
            <a:xfrm flipH="1">
              <a:off x="7967647" y="1844953"/>
              <a:ext cx="413798" cy="580892"/>
            </a:xfrm>
            <a:prstGeom prst="rect">
              <a:avLst/>
            </a:prstGeom>
          </p:spPr>
        </p:pic>
        <p:sp>
          <p:nvSpPr>
            <p:cNvPr id="41" name="TextBox 40"/>
            <p:cNvSpPr txBox="1"/>
            <p:nvPr/>
          </p:nvSpPr>
          <p:spPr>
            <a:xfrm>
              <a:off x="7755690" y="2861308"/>
              <a:ext cx="897160" cy="411135"/>
            </a:xfrm>
            <a:prstGeom prst="rect">
              <a:avLst/>
            </a:prstGeom>
            <a:noFill/>
          </p:spPr>
          <p:txBody>
            <a:bodyPr wrap="square" rtlCol="0">
              <a:spAutoFit/>
            </a:bodyPr>
            <a:lstStyle/>
            <a:p>
              <a:r>
                <a:rPr lang="en-US" altLang="ko-KR" sz="1100" dirty="0">
                  <a:latin typeface="Times New Roman" panose="02020603050405020304" pitchFamily="18" charset="0"/>
                  <a:cs typeface="Times New Roman" panose="02020603050405020304" pitchFamily="18" charset="0"/>
                </a:rPr>
                <a:t>GUI</a:t>
              </a:r>
              <a:endParaRPr lang="ko-KR" altLang="en-US" sz="1100" dirty="0">
                <a:latin typeface="Times New Roman" panose="02020603050405020304" pitchFamily="18" charset="0"/>
                <a:cs typeface="Times New Roman" panose="02020603050405020304" pitchFamily="18" charset="0"/>
              </a:endParaRPr>
            </a:p>
          </p:txBody>
        </p:sp>
      </p:grpSp>
      <p:sp>
        <p:nvSpPr>
          <p:cNvPr id="42" name="TextBox 41">
            <a:extLst>
              <a:ext uri="{FF2B5EF4-FFF2-40B4-BE49-F238E27FC236}">
                <a16:creationId xmlns:a16="http://schemas.microsoft.com/office/drawing/2014/main" id="{7C1177F3-150A-4EBB-890B-30F9FE69F0EC}"/>
              </a:ext>
            </a:extLst>
          </p:cNvPr>
          <p:cNvSpPr txBox="1"/>
          <p:nvPr/>
        </p:nvSpPr>
        <p:spPr>
          <a:xfrm>
            <a:off x="624432" y="2450407"/>
            <a:ext cx="1027653"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Slide Scanner</a:t>
            </a:r>
            <a:endParaRPr lang="ko-KR" altLang="en-US" sz="1100" dirty="0">
              <a:latin typeface="Times New Roman" panose="02020603050405020304" pitchFamily="18" charset="0"/>
              <a:cs typeface="Times New Roman" panose="02020603050405020304" pitchFamily="18" charset="0"/>
            </a:endParaRPr>
          </a:p>
        </p:txBody>
      </p:sp>
      <p:pic>
        <p:nvPicPr>
          <p:cNvPr id="43" name="Picture 2" descr="Pannoramic 250 Flash III - 3DHISTECH Ltd."/>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70" t="3001" r="24361" b="3952"/>
          <a:stretch/>
        </p:blipFill>
        <p:spPr bwMode="auto">
          <a:xfrm>
            <a:off x="746591" y="1819897"/>
            <a:ext cx="642258" cy="603333"/>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44" name="그림 43"/>
          <p:cNvPicPr>
            <a:picLocks noChangeAspect="1"/>
          </p:cNvPicPr>
          <p:nvPr/>
        </p:nvPicPr>
        <p:blipFill>
          <a:blip r:embed="rId7"/>
          <a:stretch>
            <a:fillRect/>
          </a:stretch>
        </p:blipFill>
        <p:spPr>
          <a:xfrm>
            <a:off x="644636" y="1521762"/>
            <a:ext cx="1056632" cy="233845"/>
          </a:xfrm>
          <a:prstGeom prst="rect">
            <a:avLst/>
          </a:prstGeom>
        </p:spPr>
      </p:pic>
      <p:cxnSp>
        <p:nvCxnSpPr>
          <p:cNvPr id="45" name="꺾인 연결선 44"/>
          <p:cNvCxnSpPr>
            <a:stCxn id="92" idx="2"/>
            <a:endCxn id="29" idx="0"/>
          </p:cNvCxnSpPr>
          <p:nvPr/>
        </p:nvCxnSpPr>
        <p:spPr>
          <a:xfrm rot="5400000">
            <a:off x="1586453" y="1670018"/>
            <a:ext cx="910529" cy="2898481"/>
          </a:xfrm>
          <a:prstGeom prst="bentConnector3">
            <a:avLst>
              <a:gd name="adj1" fmla="val 64607"/>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741941" y="4199053"/>
            <a:ext cx="1257475"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Database</a:t>
            </a:r>
            <a:endParaRPr lang="ko-KR" altLang="en-US" sz="1100" dirty="0">
              <a:latin typeface="Times New Roman" panose="02020603050405020304" pitchFamily="18" charset="0"/>
              <a:cs typeface="Times New Roman" panose="02020603050405020304" pitchFamily="18" charset="0"/>
            </a:endParaRPr>
          </a:p>
        </p:txBody>
      </p:sp>
      <p:cxnSp>
        <p:nvCxnSpPr>
          <p:cNvPr id="47" name="꺾인 연결선 46"/>
          <p:cNvCxnSpPr>
            <a:stCxn id="46" idx="2"/>
            <a:endCxn id="61" idx="0"/>
          </p:cNvCxnSpPr>
          <p:nvPr/>
        </p:nvCxnSpPr>
        <p:spPr>
          <a:xfrm rot="5400000">
            <a:off x="2194862" y="3260352"/>
            <a:ext cx="975506" cy="3376129"/>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1149731" y="5583066"/>
            <a:ext cx="2117508" cy="914948"/>
          </a:xfrm>
          <a:prstGeom prst="rect">
            <a:avLst/>
          </a:prstGeom>
          <a:gradFill flip="none" rotWithShape="1">
            <a:gsLst>
              <a:gs pos="58000">
                <a:schemeClr val="bg1"/>
              </a:gs>
              <a:gs pos="100000">
                <a:schemeClr val="bg1">
                  <a:lumMod val="95000"/>
                </a:schemeClr>
              </a:gs>
            </a:gsLst>
            <a:lin ang="10800000" scaled="1"/>
            <a:tileRect/>
          </a:gra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p:cNvSpPr txBox="1"/>
          <p:nvPr/>
        </p:nvSpPr>
        <p:spPr>
          <a:xfrm>
            <a:off x="230938" y="6071096"/>
            <a:ext cx="971620" cy="415498"/>
          </a:xfrm>
          <a:prstGeom prst="rect">
            <a:avLst/>
          </a:prstGeom>
          <a:noFill/>
        </p:spPr>
        <p:txBody>
          <a:bodyPr wrap="square" rtlCol="0">
            <a:spAutoFit/>
          </a:bodyPr>
          <a:lstStyle/>
          <a:p>
            <a:pPr algn="r"/>
            <a:r>
              <a:rPr lang="en-US" altLang="ko-KR" sz="1050" dirty="0">
                <a:latin typeface="Times New Roman" panose="02020603050405020304" pitchFamily="18" charset="0"/>
                <a:cs typeface="Times New Roman" panose="02020603050405020304" pitchFamily="18" charset="0"/>
              </a:rPr>
              <a:t>Whole slide </a:t>
            </a:r>
          </a:p>
          <a:p>
            <a:pPr algn="r"/>
            <a:r>
              <a:rPr lang="en-US" altLang="ko-KR" sz="1050" dirty="0">
                <a:latin typeface="Times New Roman" panose="02020603050405020304" pitchFamily="18" charset="0"/>
                <a:cs typeface="Times New Roman" panose="02020603050405020304" pitchFamily="18" charset="0"/>
              </a:rPr>
              <a:t>classifier</a:t>
            </a:r>
            <a:endParaRPr lang="ko-KR" altLang="en-US" sz="1050" dirty="0">
              <a:latin typeface="Times New Roman" panose="02020603050405020304" pitchFamily="18" charset="0"/>
              <a:cs typeface="Times New Roman" panose="02020603050405020304" pitchFamily="18" charset="0"/>
            </a:endParaRPr>
          </a:p>
        </p:txBody>
      </p:sp>
      <p:sp>
        <p:nvSpPr>
          <p:cNvPr id="50" name="직사각형 49"/>
          <p:cNvSpPr/>
          <p:nvPr/>
        </p:nvSpPr>
        <p:spPr>
          <a:xfrm>
            <a:off x="4739320" y="5507102"/>
            <a:ext cx="1388808" cy="962904"/>
          </a:xfrm>
          <a:prstGeom prst="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1" name="그림 50"/>
          <p:cNvPicPr>
            <a:picLocks noChangeAspect="1"/>
          </p:cNvPicPr>
          <p:nvPr/>
        </p:nvPicPr>
        <p:blipFill>
          <a:blip r:embed="rId2">
            <a:duotone>
              <a:prstClr val="black"/>
              <a:schemeClr val="accent2">
                <a:tint val="45000"/>
                <a:satMod val="400000"/>
              </a:schemeClr>
            </a:duotone>
          </a:blip>
          <a:stretch>
            <a:fillRect/>
          </a:stretch>
        </p:blipFill>
        <p:spPr>
          <a:xfrm>
            <a:off x="5796895" y="5607403"/>
            <a:ext cx="284526" cy="701832"/>
          </a:xfrm>
          <a:prstGeom prst="rect">
            <a:avLst/>
          </a:prstGeom>
        </p:spPr>
      </p:pic>
      <p:pic>
        <p:nvPicPr>
          <p:cNvPr id="52" name="그림 51"/>
          <p:cNvPicPr>
            <a:picLocks noChangeAspect="1"/>
          </p:cNvPicPr>
          <p:nvPr/>
        </p:nvPicPr>
        <p:blipFill>
          <a:blip r:embed="rId2">
            <a:duotone>
              <a:prstClr val="black"/>
              <a:schemeClr val="tx2">
                <a:tint val="45000"/>
                <a:satMod val="400000"/>
              </a:schemeClr>
            </a:duotone>
          </a:blip>
          <a:stretch>
            <a:fillRect/>
          </a:stretch>
        </p:blipFill>
        <p:spPr>
          <a:xfrm>
            <a:off x="5481121" y="5607403"/>
            <a:ext cx="284526" cy="701832"/>
          </a:xfrm>
          <a:prstGeom prst="rect">
            <a:avLst/>
          </a:prstGeom>
        </p:spPr>
      </p:pic>
      <p:pic>
        <p:nvPicPr>
          <p:cNvPr id="53" name="그림 52"/>
          <p:cNvPicPr>
            <a:picLocks noChangeAspect="1"/>
          </p:cNvPicPr>
          <p:nvPr/>
        </p:nvPicPr>
        <p:blipFill>
          <a:blip r:embed="rId2">
            <a:duotone>
              <a:prstClr val="black"/>
              <a:schemeClr val="accent5">
                <a:tint val="45000"/>
                <a:satMod val="400000"/>
              </a:schemeClr>
            </a:duotone>
          </a:blip>
          <a:stretch>
            <a:fillRect/>
          </a:stretch>
        </p:blipFill>
        <p:spPr>
          <a:xfrm>
            <a:off x="5167708" y="5607403"/>
            <a:ext cx="284526" cy="701832"/>
          </a:xfrm>
          <a:prstGeom prst="rect">
            <a:avLst/>
          </a:prstGeom>
        </p:spPr>
      </p:pic>
      <p:pic>
        <p:nvPicPr>
          <p:cNvPr id="54" name="그림 53"/>
          <p:cNvPicPr>
            <a:picLocks noChangeAspect="1"/>
          </p:cNvPicPr>
          <p:nvPr/>
        </p:nvPicPr>
        <p:blipFill>
          <a:blip r:embed="rId2"/>
          <a:stretch>
            <a:fillRect/>
          </a:stretch>
        </p:blipFill>
        <p:spPr>
          <a:xfrm>
            <a:off x="4836475" y="5607271"/>
            <a:ext cx="284526" cy="701832"/>
          </a:xfrm>
          <a:prstGeom prst="rect">
            <a:avLst/>
          </a:prstGeom>
        </p:spPr>
      </p:pic>
      <p:cxnSp>
        <p:nvCxnSpPr>
          <p:cNvPr id="55" name="꺾인 연결선 54"/>
          <p:cNvCxnSpPr>
            <a:stCxn id="50" idx="0"/>
            <a:endCxn id="46" idx="2"/>
          </p:cNvCxnSpPr>
          <p:nvPr/>
        </p:nvCxnSpPr>
        <p:spPr>
          <a:xfrm rot="16200000" flipV="1">
            <a:off x="4378983" y="4452360"/>
            <a:ext cx="1046439" cy="1063045"/>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482982" y="6234501"/>
            <a:ext cx="311552" cy="261610"/>
          </a:xfrm>
          <a:prstGeom prst="rect">
            <a:avLst/>
          </a:prstGeom>
          <a:noFill/>
        </p:spPr>
        <p:txBody>
          <a:bodyPr wrap="squar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5164150" y="6240679"/>
            <a:ext cx="311552" cy="261610"/>
          </a:xfrm>
          <a:prstGeom prst="rect">
            <a:avLst/>
          </a:prstGeom>
          <a:noFill/>
        </p:spPr>
        <p:txBody>
          <a:bodyPr wrap="square" rtlCol="0">
            <a:spAutoFit/>
          </a:bodyPr>
          <a:lstStyle/>
          <a:p>
            <a:r>
              <a:rPr lang="en-US" altLang="ko-KR" sz="1100">
                <a:latin typeface="Times New Roman" panose="02020603050405020304" pitchFamily="18" charset="0"/>
                <a:cs typeface="Times New Roman" panose="02020603050405020304" pitchFamily="18" charset="0"/>
              </a:rPr>
              <a:t>U</a:t>
            </a:r>
            <a:endParaRPr lang="ko-KR" altLang="en-US" sz="11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4840697" y="6240679"/>
            <a:ext cx="311552" cy="261610"/>
          </a:xfrm>
          <a:prstGeom prst="rect">
            <a:avLst/>
          </a:prstGeom>
          <a:noFill/>
        </p:spPr>
        <p:txBody>
          <a:bodyPr wrap="square" rtlCol="0">
            <a:spAutoFit/>
          </a:bodyPr>
          <a:lstStyle/>
          <a:p>
            <a:r>
              <a:rPr lang="en-US" altLang="ko-KR" sz="1100">
                <a:latin typeface="Times New Roman" panose="02020603050405020304" pitchFamily="18" charset="0"/>
                <a:cs typeface="Times New Roman" panose="02020603050405020304" pitchFamily="18" charset="0"/>
              </a:rPr>
              <a:t>N</a:t>
            </a:r>
            <a:endParaRPr lang="ko-KR" altLang="en-US" sz="1100"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5786287" y="6240679"/>
            <a:ext cx="311552" cy="261610"/>
          </a:xfrm>
          <a:prstGeom prst="rect">
            <a:avLst/>
          </a:prstGeom>
          <a:noFill/>
        </p:spPr>
        <p:txBody>
          <a:bodyPr wrap="square" rtlCol="0">
            <a:spAutoFit/>
          </a:bodyPr>
          <a:lstStyle/>
          <a:p>
            <a:r>
              <a:rPr lang="en-US" altLang="ko-KR" sz="1100" dirty="0">
                <a:latin typeface="Times New Roman" panose="02020603050405020304" pitchFamily="18" charset="0"/>
                <a:cs typeface="Times New Roman" panose="02020603050405020304" pitchFamily="18" charset="0"/>
              </a:rPr>
              <a:t>M</a:t>
            </a:r>
            <a:endParaRPr lang="ko-KR" altLang="en-US" sz="1100" dirty="0">
              <a:latin typeface="Times New Roman" panose="02020603050405020304" pitchFamily="18" charset="0"/>
              <a:cs typeface="Times New Roman" panose="02020603050405020304" pitchFamily="18" charset="0"/>
            </a:endParaRPr>
          </a:p>
        </p:txBody>
      </p:sp>
      <p:grpSp>
        <p:nvGrpSpPr>
          <p:cNvPr id="60" name="그룹 59"/>
          <p:cNvGrpSpPr/>
          <p:nvPr/>
        </p:nvGrpSpPr>
        <p:grpSpPr>
          <a:xfrm>
            <a:off x="666945" y="5436169"/>
            <a:ext cx="655209" cy="641250"/>
            <a:chOff x="1066780" y="5164014"/>
            <a:chExt cx="655209" cy="641250"/>
          </a:xfrm>
        </p:grpSpPr>
        <p:sp>
          <p:nvSpPr>
            <p:cNvPr id="61" name="타원 60"/>
            <p:cNvSpPr/>
            <p:nvPr/>
          </p:nvSpPr>
          <p:spPr>
            <a:xfrm>
              <a:off x="1066780" y="5164014"/>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2" name="그림 61"/>
            <p:cNvPicPr>
              <a:picLocks noChangeAspect="1"/>
            </p:cNvPicPr>
            <p:nvPr/>
          </p:nvPicPr>
          <p:blipFill>
            <a:blip r:embed="rId2">
              <a:duotone>
                <a:prstClr val="black"/>
                <a:schemeClr val="accent2">
                  <a:tint val="45000"/>
                  <a:satMod val="400000"/>
                </a:schemeClr>
              </a:duotone>
            </a:blip>
            <a:stretch>
              <a:fillRect/>
            </a:stretch>
          </p:blipFill>
          <p:spPr>
            <a:xfrm>
              <a:off x="1154626" y="5306444"/>
              <a:ext cx="132733" cy="327409"/>
            </a:xfrm>
            <a:prstGeom prst="rect">
              <a:avLst/>
            </a:prstGeom>
          </p:spPr>
        </p:pic>
        <p:pic>
          <p:nvPicPr>
            <p:cNvPr id="63" name="그림 62"/>
            <p:cNvPicPr>
              <a:picLocks noChangeAspect="1"/>
            </p:cNvPicPr>
            <p:nvPr/>
          </p:nvPicPr>
          <p:blipFill>
            <a:blip r:embed="rId2">
              <a:duotone>
                <a:prstClr val="black"/>
                <a:schemeClr val="accent1">
                  <a:tint val="45000"/>
                  <a:satMod val="400000"/>
                </a:schemeClr>
              </a:duotone>
            </a:blip>
            <a:stretch>
              <a:fillRect/>
            </a:stretch>
          </p:blipFill>
          <p:spPr>
            <a:xfrm>
              <a:off x="1193535" y="5366834"/>
              <a:ext cx="132733" cy="327409"/>
            </a:xfrm>
            <a:prstGeom prst="rect">
              <a:avLst/>
            </a:prstGeom>
          </p:spPr>
        </p:pic>
        <p:pic>
          <p:nvPicPr>
            <p:cNvPr id="64" name="그림 63"/>
            <p:cNvPicPr>
              <a:picLocks noChangeAspect="1"/>
            </p:cNvPicPr>
            <p:nvPr/>
          </p:nvPicPr>
          <p:blipFill>
            <a:blip r:embed="rId2">
              <a:duotone>
                <a:prstClr val="black"/>
                <a:schemeClr val="accent3">
                  <a:tint val="45000"/>
                  <a:satMod val="400000"/>
                </a:schemeClr>
              </a:duotone>
            </a:blip>
            <a:stretch>
              <a:fillRect/>
            </a:stretch>
          </p:blipFill>
          <p:spPr>
            <a:xfrm>
              <a:off x="1242472" y="5406823"/>
              <a:ext cx="132733" cy="327409"/>
            </a:xfrm>
            <a:prstGeom prst="rect">
              <a:avLst/>
            </a:prstGeom>
          </p:spPr>
        </p:pic>
        <p:pic>
          <p:nvPicPr>
            <p:cNvPr id="65" name="그림 64"/>
            <p:cNvPicPr>
              <a:picLocks noChangeAspect="1"/>
            </p:cNvPicPr>
            <p:nvPr/>
          </p:nvPicPr>
          <p:blipFill>
            <a:blip r:embed="rId2"/>
            <a:stretch>
              <a:fillRect/>
            </a:stretch>
          </p:blipFill>
          <p:spPr>
            <a:xfrm>
              <a:off x="1310921" y="5459979"/>
              <a:ext cx="132733" cy="327409"/>
            </a:xfrm>
            <a:prstGeom prst="rect">
              <a:avLst/>
            </a:prstGeom>
          </p:spPr>
        </p:pic>
        <p:pic>
          <p:nvPicPr>
            <p:cNvPr id="66" name="그림 65"/>
            <p:cNvPicPr>
              <a:picLocks noChangeAspect="1"/>
            </p:cNvPicPr>
            <p:nvPr/>
          </p:nvPicPr>
          <p:blipFill>
            <a:blip r:embed="rId8"/>
            <a:stretch>
              <a:fillRect/>
            </a:stretch>
          </p:blipFill>
          <p:spPr>
            <a:xfrm>
              <a:off x="1359174" y="5234947"/>
              <a:ext cx="278937" cy="274568"/>
            </a:xfrm>
            <a:prstGeom prst="ellipse">
              <a:avLst/>
            </a:prstGeom>
            <a:ln>
              <a:solidFill>
                <a:srgbClr val="00B050"/>
              </a:solidFill>
            </a:ln>
          </p:spPr>
        </p:pic>
        <p:pic>
          <p:nvPicPr>
            <p:cNvPr id="67" name="그림 66"/>
            <p:cNvPicPr>
              <a:picLocks noChangeAspect="1"/>
            </p:cNvPicPr>
            <p:nvPr/>
          </p:nvPicPr>
          <p:blipFill>
            <a:blip r:embed="rId9">
              <a:duotone>
                <a:schemeClr val="accent1">
                  <a:shade val="45000"/>
                  <a:satMod val="135000"/>
                </a:schemeClr>
                <a:prstClr val="white"/>
              </a:duotone>
              <a:extLst/>
            </a:blip>
            <a:stretch>
              <a:fillRect/>
            </a:stretch>
          </p:blipFill>
          <p:spPr>
            <a:xfrm>
              <a:off x="1259901" y="5223310"/>
              <a:ext cx="162752" cy="103183"/>
            </a:xfrm>
            <a:prstGeom prst="rect">
              <a:avLst/>
            </a:prstGeom>
          </p:spPr>
        </p:pic>
        <p:pic>
          <p:nvPicPr>
            <p:cNvPr id="68" name="그림 67"/>
            <p:cNvPicPr>
              <a:picLocks noChangeAspect="1"/>
            </p:cNvPicPr>
            <p:nvPr/>
          </p:nvPicPr>
          <p:blipFill>
            <a:blip r:embed="rId9">
              <a:duotone>
                <a:schemeClr val="accent1">
                  <a:shade val="45000"/>
                  <a:satMod val="135000"/>
                </a:schemeClr>
                <a:prstClr val="white"/>
              </a:duotone>
              <a:extLst/>
            </a:blip>
            <a:stretch>
              <a:fillRect/>
            </a:stretch>
          </p:blipFill>
          <p:spPr>
            <a:xfrm rot="10800000">
              <a:off x="1459506" y="5538182"/>
              <a:ext cx="162752" cy="103183"/>
            </a:xfrm>
            <a:prstGeom prst="rect">
              <a:avLst/>
            </a:prstGeom>
          </p:spPr>
        </p:pic>
      </p:grpSp>
      <p:sp>
        <p:nvSpPr>
          <p:cNvPr id="69" name="TextBox 68"/>
          <p:cNvSpPr txBox="1"/>
          <p:nvPr/>
        </p:nvSpPr>
        <p:spPr>
          <a:xfrm>
            <a:off x="5030562" y="6060347"/>
            <a:ext cx="2020103" cy="261610"/>
          </a:xfrm>
          <a:prstGeom prst="rect">
            <a:avLst/>
          </a:prstGeom>
          <a:noFill/>
        </p:spPr>
        <p:txBody>
          <a:bodyPr wrap="square" rtlCol="0">
            <a:spAutoFit/>
          </a:bodyPr>
          <a:lstStyle/>
          <a:p>
            <a:r>
              <a:rPr lang="en-US" altLang="ko-KR" sz="1100" dirty="0">
                <a:latin typeface="Times New Roman" panose="02020603050405020304" pitchFamily="18" charset="0"/>
                <a:cs typeface="Times New Roman" panose="02020603050405020304" pitchFamily="18" charset="0"/>
              </a:rPr>
              <a:t>WSC result</a:t>
            </a:r>
            <a:endParaRPr lang="ko-KR" altLang="en-US" sz="1100" dirty="0">
              <a:latin typeface="Times New Roman" panose="02020603050405020304" pitchFamily="18" charset="0"/>
              <a:cs typeface="Times New Roman" panose="02020603050405020304" pitchFamily="18" charset="0"/>
            </a:endParaRPr>
          </a:p>
        </p:txBody>
      </p:sp>
      <p:sp>
        <p:nvSpPr>
          <p:cNvPr id="70" name="직사각형 69"/>
          <p:cNvSpPr/>
          <p:nvPr/>
        </p:nvSpPr>
        <p:spPr>
          <a:xfrm>
            <a:off x="1754869" y="3552787"/>
            <a:ext cx="2189985" cy="1094720"/>
          </a:xfrm>
          <a:prstGeom prst="rect">
            <a:avLst/>
          </a:prstGeom>
          <a:gradFill>
            <a:gsLst>
              <a:gs pos="58000">
                <a:schemeClr val="bg1"/>
              </a:gs>
              <a:gs pos="100000">
                <a:schemeClr val="bg1">
                  <a:lumMod val="95000"/>
                </a:schemeClr>
              </a:gs>
            </a:gsLst>
            <a:lin ang="10800000" scaled="1"/>
          </a:gra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1" name="Picture 35" descr="File:Icons8 flat folder.svg - Wikimedia Commons"/>
          <p:cNvPicPr>
            <a:picLocks noChangeAspect="1"/>
          </p:cNvPicPr>
          <p:nvPr/>
        </p:nvPicPr>
        <p:blipFill>
          <a:blip r:embed="rId10" cstate="print">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2144356" y="4301953"/>
            <a:ext cx="332456" cy="332456"/>
          </a:xfrm>
          <a:prstGeom prst="rect">
            <a:avLst/>
          </a:prstGeom>
          <a:effectLst>
            <a:outerShdw blurRad="50800" dist="38100" dir="2700000" algn="tl" rotWithShape="0">
              <a:prstClr val="black">
                <a:alpha val="40000"/>
              </a:prstClr>
            </a:outerShdw>
          </a:effectLst>
        </p:spPr>
      </p:pic>
      <p:pic>
        <p:nvPicPr>
          <p:cNvPr id="72" name="Picture 35" descr="File:Icons8 flat folder.svg - Wikimedia Commons"/>
          <p:cNvPicPr>
            <a:picLocks noChangeAspect="1"/>
          </p:cNvPicPr>
          <p:nvPr/>
        </p:nvPicPr>
        <p:blipFill>
          <a:blip r:embed="rId10"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146464" y="3796906"/>
            <a:ext cx="332456" cy="332456"/>
          </a:xfrm>
          <a:prstGeom prst="rect">
            <a:avLst/>
          </a:prstGeom>
          <a:effectLst>
            <a:outerShdw blurRad="50800" dist="38100" dir="2700000" algn="tl" rotWithShape="0">
              <a:prstClr val="black">
                <a:alpha val="40000"/>
              </a:prstClr>
            </a:outerShdw>
          </a:effectLst>
        </p:spPr>
      </p:pic>
      <p:pic>
        <p:nvPicPr>
          <p:cNvPr id="73" name="Picture 35" descr="File:Icons8 flat folder.svg - Wikimedia Commons"/>
          <p:cNvPicPr>
            <a:picLocks noChangeAspect="1"/>
          </p:cNvPicPr>
          <p:nvPr/>
        </p:nvPicPr>
        <p:blipFill>
          <a:blip r:embed="rId10"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44356" y="4051335"/>
            <a:ext cx="332456" cy="332456"/>
          </a:xfrm>
          <a:prstGeom prst="rect">
            <a:avLst/>
          </a:prstGeom>
          <a:effectLst>
            <a:outerShdw blurRad="50800" dist="38100" dir="2700000" algn="tl" rotWithShape="0">
              <a:prstClr val="black">
                <a:alpha val="40000"/>
              </a:prstClr>
            </a:outerShdw>
          </a:effectLst>
        </p:spPr>
      </p:pic>
      <p:sp>
        <p:nvSpPr>
          <p:cNvPr id="74" name="직사각형 73"/>
          <p:cNvSpPr/>
          <p:nvPr/>
        </p:nvSpPr>
        <p:spPr>
          <a:xfrm>
            <a:off x="2145335" y="3871882"/>
            <a:ext cx="916986" cy="230832"/>
          </a:xfrm>
          <a:prstGeom prst="rect">
            <a:avLst/>
          </a:prstGeom>
        </p:spPr>
        <p:txBody>
          <a:bodyPr wrap="square">
            <a:spAutoFit/>
          </a:bodyPr>
          <a:lstStyle/>
          <a:p>
            <a:r>
              <a:rPr lang="en-US" altLang="ko-KR" sz="900" dirty="0">
                <a:latin typeface="Times New Roman" panose="02020603050405020304" pitchFamily="18" charset="0"/>
                <a:cs typeface="Times New Roman" panose="02020603050405020304" pitchFamily="18" charset="0"/>
              </a:rPr>
              <a:t>Uncategorized</a:t>
            </a:r>
            <a:endParaRPr lang="ko-KR" altLang="en-US" sz="900" dirty="0">
              <a:latin typeface="Times New Roman" panose="02020603050405020304" pitchFamily="18" charset="0"/>
              <a:cs typeface="Times New Roman" panose="02020603050405020304" pitchFamily="18" charset="0"/>
            </a:endParaRPr>
          </a:p>
        </p:txBody>
      </p:sp>
      <p:sp>
        <p:nvSpPr>
          <p:cNvPr id="75" name="직사각형 74"/>
          <p:cNvSpPr/>
          <p:nvPr/>
        </p:nvSpPr>
        <p:spPr>
          <a:xfrm>
            <a:off x="2141679" y="4110327"/>
            <a:ext cx="715260" cy="253916"/>
          </a:xfrm>
          <a:prstGeom prst="rect">
            <a:avLst/>
          </a:prstGeom>
        </p:spPr>
        <p:txBody>
          <a:bodyPr wrap="none">
            <a:spAutoFit/>
          </a:bodyPr>
          <a:lstStyle/>
          <a:p>
            <a:r>
              <a:rPr lang="en-US" altLang="ko-KR" sz="1000" dirty="0">
                <a:latin typeface="Times New Roman" panose="02020603050405020304" pitchFamily="18" charset="0"/>
                <a:cs typeface="Times New Roman" panose="02020603050405020304" pitchFamily="18" charset="0"/>
              </a:rPr>
              <a:t>Dysplasia</a:t>
            </a:r>
            <a:endParaRPr lang="ko-KR" altLang="en-US" sz="1000" dirty="0">
              <a:latin typeface="Times New Roman" panose="02020603050405020304" pitchFamily="18" charset="0"/>
              <a:cs typeface="Times New Roman" panose="02020603050405020304" pitchFamily="18" charset="0"/>
            </a:endParaRPr>
          </a:p>
        </p:txBody>
      </p:sp>
      <p:sp>
        <p:nvSpPr>
          <p:cNvPr id="76" name="직사각형 75"/>
          <p:cNvSpPr/>
          <p:nvPr/>
        </p:nvSpPr>
        <p:spPr>
          <a:xfrm>
            <a:off x="2132409" y="4376456"/>
            <a:ext cx="722422" cy="253916"/>
          </a:xfrm>
          <a:prstGeom prst="rect">
            <a:avLst/>
          </a:prstGeom>
        </p:spPr>
        <p:txBody>
          <a:bodyPr wrap="square">
            <a:spAutoFit/>
          </a:bodyPr>
          <a:lstStyle/>
          <a:p>
            <a:r>
              <a:rPr lang="en-US" altLang="ko-KR" sz="1000" dirty="0">
                <a:latin typeface="Times New Roman" panose="02020603050405020304" pitchFamily="18" charset="0"/>
                <a:cs typeface="Times New Roman" panose="02020603050405020304" pitchFamily="18" charset="0"/>
              </a:rPr>
              <a:t>Malignant</a:t>
            </a:r>
            <a:endParaRPr lang="ko-KR" altLang="en-US" sz="1000" dirty="0">
              <a:latin typeface="Times New Roman" panose="02020603050405020304" pitchFamily="18" charset="0"/>
              <a:cs typeface="Times New Roman" panose="02020603050405020304" pitchFamily="18" charset="0"/>
            </a:endParaRPr>
          </a:p>
        </p:txBody>
      </p:sp>
      <p:pic>
        <p:nvPicPr>
          <p:cNvPr id="77" name="Picture 35" descr="File:Icons8 flat folder.svg - Wikimedia Commons"/>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46993" y="3534274"/>
            <a:ext cx="332456" cy="332456"/>
          </a:xfrm>
          <a:prstGeom prst="rect">
            <a:avLst/>
          </a:prstGeom>
          <a:effectLst>
            <a:outerShdw blurRad="50800" dist="38100" dir="2700000" algn="tl" rotWithShape="0">
              <a:prstClr val="black">
                <a:alpha val="40000"/>
              </a:prstClr>
            </a:outerShdw>
          </a:effectLst>
        </p:spPr>
      </p:pic>
      <p:cxnSp>
        <p:nvCxnSpPr>
          <p:cNvPr id="78" name="꺾인 연결선 77"/>
          <p:cNvCxnSpPr>
            <a:stCxn id="83" idx="6"/>
            <a:endCxn id="77" idx="1"/>
          </p:cNvCxnSpPr>
          <p:nvPr/>
        </p:nvCxnSpPr>
        <p:spPr>
          <a:xfrm flipV="1">
            <a:off x="1835169" y="3700502"/>
            <a:ext cx="311824" cy="189199"/>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꺾인 연결선 78"/>
          <p:cNvCxnSpPr/>
          <p:nvPr/>
        </p:nvCxnSpPr>
        <p:spPr>
          <a:xfrm>
            <a:off x="1836148" y="3725421"/>
            <a:ext cx="328283" cy="150101"/>
          </a:xfrm>
          <a:prstGeom prst="bentConnector3">
            <a:avLst>
              <a:gd name="adj1" fmla="val 4613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꺾인 연결선 79"/>
          <p:cNvCxnSpPr>
            <a:stCxn id="83" idx="6"/>
            <a:endCxn id="73" idx="1"/>
          </p:cNvCxnSpPr>
          <p:nvPr/>
        </p:nvCxnSpPr>
        <p:spPr>
          <a:xfrm>
            <a:off x="1835169" y="3889701"/>
            <a:ext cx="309187" cy="327862"/>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꺾인 연결선 80"/>
          <p:cNvCxnSpPr>
            <a:stCxn id="83" idx="6"/>
            <a:endCxn id="71" idx="1"/>
          </p:cNvCxnSpPr>
          <p:nvPr/>
        </p:nvCxnSpPr>
        <p:spPr>
          <a:xfrm>
            <a:off x="1835169" y="3889701"/>
            <a:ext cx="309187" cy="578480"/>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직사각형 81"/>
          <p:cNvSpPr/>
          <p:nvPr/>
        </p:nvSpPr>
        <p:spPr>
          <a:xfrm>
            <a:off x="2154276" y="3619416"/>
            <a:ext cx="700554" cy="246221"/>
          </a:xfrm>
          <a:prstGeom prst="rect">
            <a:avLst/>
          </a:prstGeom>
        </p:spPr>
        <p:txBody>
          <a:bodyPr wrap="square">
            <a:spAutoFit/>
          </a:bodyPr>
          <a:lstStyle/>
          <a:p>
            <a:r>
              <a:rPr lang="en-US" altLang="ko-KR" sz="1000" dirty="0">
                <a:latin typeface="Times New Roman" panose="02020603050405020304" pitchFamily="18" charset="0"/>
                <a:cs typeface="Times New Roman" panose="02020603050405020304" pitchFamily="18" charset="0"/>
              </a:rPr>
              <a:t>Normal</a:t>
            </a:r>
            <a:endParaRPr lang="ko-KR" altLang="en-US" sz="1000" dirty="0">
              <a:latin typeface="Times New Roman" panose="02020603050405020304" pitchFamily="18" charset="0"/>
              <a:cs typeface="Times New Roman" panose="02020603050405020304" pitchFamily="18" charset="0"/>
            </a:endParaRPr>
          </a:p>
        </p:txBody>
      </p:sp>
      <p:sp>
        <p:nvSpPr>
          <p:cNvPr id="83" name="타원 82"/>
          <p:cNvSpPr/>
          <p:nvPr/>
        </p:nvSpPr>
        <p:spPr>
          <a:xfrm>
            <a:off x="1179960" y="3569076"/>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4" name="그룹 83"/>
          <p:cNvGrpSpPr/>
          <p:nvPr/>
        </p:nvGrpSpPr>
        <p:grpSpPr>
          <a:xfrm>
            <a:off x="1399932" y="3736797"/>
            <a:ext cx="344764" cy="347681"/>
            <a:chOff x="572642" y="3447654"/>
            <a:chExt cx="1905000" cy="1904997"/>
          </a:xfrm>
          <a:effectLst/>
        </p:grpSpPr>
        <p:pic>
          <p:nvPicPr>
            <p:cNvPr id="85" name="Picture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2642" y="3447654"/>
              <a:ext cx="1447801" cy="1447801"/>
            </a:xfrm>
            <a:prstGeom prst="rect">
              <a:avLst/>
            </a:prstGeom>
            <a:ln>
              <a:solidFill>
                <a:schemeClr val="tx1"/>
              </a:solidFill>
            </a:ln>
          </p:spPr>
        </p:pic>
        <p:pic>
          <p:nvPicPr>
            <p:cNvPr id="86" name="Picture 8"/>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25042" y="3600054"/>
              <a:ext cx="1447801" cy="1447801"/>
            </a:xfrm>
            <a:prstGeom prst="rect">
              <a:avLst/>
            </a:prstGeom>
            <a:ln>
              <a:solidFill>
                <a:schemeClr val="tx1"/>
              </a:solidFill>
            </a:ln>
          </p:spPr>
        </p:pic>
        <p:pic>
          <p:nvPicPr>
            <p:cNvPr id="87" name="Picture 8"/>
            <p:cNvPicPr>
              <a:picLocks noChangeAspect="1"/>
            </p:cNvPicPr>
            <p:nvPr/>
          </p:nvPicPr>
          <p:blipFill>
            <a:blip r:embed="rId11"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77442" y="3752454"/>
              <a:ext cx="1447801" cy="1447801"/>
            </a:xfrm>
            <a:prstGeom prst="rect">
              <a:avLst/>
            </a:prstGeom>
            <a:ln>
              <a:solidFill>
                <a:schemeClr val="tx1"/>
              </a:solidFill>
            </a:ln>
          </p:spPr>
        </p:pic>
        <p:pic>
          <p:nvPicPr>
            <p:cNvPr id="88" name="Picture 8"/>
            <p:cNvPicPr>
              <a:picLocks noChangeAspect="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9842" y="3904855"/>
              <a:ext cx="1447800" cy="1447796"/>
            </a:xfrm>
            <a:prstGeom prst="rect">
              <a:avLst/>
            </a:prstGeom>
            <a:ln>
              <a:solidFill>
                <a:schemeClr val="tx1"/>
              </a:solidFill>
            </a:ln>
          </p:spPr>
        </p:pic>
      </p:grpSp>
      <p:pic>
        <p:nvPicPr>
          <p:cNvPr id="89" name="그림 88"/>
          <p:cNvPicPr>
            <a:picLocks noChangeAspect="1"/>
          </p:cNvPicPr>
          <p:nvPr/>
        </p:nvPicPr>
        <p:blipFill>
          <a:blip r:embed="rId8"/>
          <a:stretch>
            <a:fillRect/>
          </a:stretch>
        </p:blipFill>
        <p:spPr>
          <a:xfrm>
            <a:off x="1233328" y="3655302"/>
            <a:ext cx="337514" cy="332228"/>
          </a:xfrm>
          <a:prstGeom prst="ellipse">
            <a:avLst/>
          </a:prstGeom>
          <a:ln>
            <a:solidFill>
              <a:srgbClr val="00B050"/>
            </a:solidFill>
          </a:ln>
        </p:spPr>
      </p:pic>
      <p:sp>
        <p:nvSpPr>
          <p:cNvPr id="90" name="타원 89"/>
          <p:cNvSpPr/>
          <p:nvPr/>
        </p:nvSpPr>
        <p:spPr>
          <a:xfrm>
            <a:off x="3163353" y="1782364"/>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1" name="그림 90"/>
          <p:cNvPicPr>
            <a:picLocks noChangeAspect="1"/>
          </p:cNvPicPr>
          <p:nvPr/>
        </p:nvPicPr>
        <p:blipFill>
          <a:blip r:embed="rId12"/>
          <a:stretch>
            <a:fillRect/>
          </a:stretch>
        </p:blipFill>
        <p:spPr>
          <a:xfrm>
            <a:off x="3284175" y="1868928"/>
            <a:ext cx="436355" cy="467249"/>
          </a:xfrm>
          <a:prstGeom prst="rect">
            <a:avLst/>
          </a:prstGeom>
        </p:spPr>
      </p:pic>
      <p:sp>
        <p:nvSpPr>
          <p:cNvPr id="92" name="TextBox 91"/>
          <p:cNvSpPr txBox="1"/>
          <p:nvPr/>
        </p:nvSpPr>
        <p:spPr>
          <a:xfrm>
            <a:off x="2797366" y="2402384"/>
            <a:ext cx="1387181"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Patch-maker</a:t>
            </a:r>
            <a:endParaRPr lang="ko-KR" altLang="en-US" sz="1100" dirty="0">
              <a:latin typeface="Times New Roman" panose="02020603050405020304" pitchFamily="18" charset="0"/>
              <a:cs typeface="Times New Roman" panose="02020603050405020304" pitchFamily="18" charset="0"/>
            </a:endParaRPr>
          </a:p>
        </p:txBody>
      </p:sp>
      <p:grpSp>
        <p:nvGrpSpPr>
          <p:cNvPr id="94" name="그룹 93">
            <a:extLst>
              <a:ext uri="{FF2B5EF4-FFF2-40B4-BE49-F238E27FC236}">
                <a16:creationId xmlns:a16="http://schemas.microsoft.com/office/drawing/2014/main" id="{B3027ACF-BBFE-4B73-9120-70BC6340405A}"/>
              </a:ext>
            </a:extLst>
          </p:cNvPr>
          <p:cNvGrpSpPr/>
          <p:nvPr/>
        </p:nvGrpSpPr>
        <p:grpSpPr>
          <a:xfrm>
            <a:off x="1236612" y="5601523"/>
            <a:ext cx="1070791" cy="878559"/>
            <a:chOff x="5943796" y="2779089"/>
            <a:chExt cx="2735123" cy="2359603"/>
          </a:xfrm>
        </p:grpSpPr>
        <p:grpSp>
          <p:nvGrpSpPr>
            <p:cNvPr id="95" name="그룹 94">
              <a:extLst>
                <a:ext uri="{FF2B5EF4-FFF2-40B4-BE49-F238E27FC236}">
                  <a16:creationId xmlns:a16="http://schemas.microsoft.com/office/drawing/2014/main" id="{91D8F467-5985-48FB-B13A-7AB74E0A8034}"/>
                </a:ext>
              </a:extLst>
            </p:cNvPr>
            <p:cNvGrpSpPr/>
            <p:nvPr/>
          </p:nvGrpSpPr>
          <p:grpSpPr>
            <a:xfrm>
              <a:off x="5943796" y="2779089"/>
              <a:ext cx="2735123" cy="2359603"/>
              <a:chOff x="4841029" y="4267225"/>
              <a:chExt cx="1985396" cy="1372191"/>
            </a:xfrm>
          </p:grpSpPr>
          <p:pic>
            <p:nvPicPr>
              <p:cNvPr id="97" name="그림 96">
                <a:extLst>
                  <a:ext uri="{FF2B5EF4-FFF2-40B4-BE49-F238E27FC236}">
                    <a16:creationId xmlns:a16="http://schemas.microsoft.com/office/drawing/2014/main" id="{27B6194F-1B9E-48A5-B7C9-9BE34F7198D9}"/>
                  </a:ext>
                </a:extLst>
              </p:cNvPr>
              <p:cNvPicPr>
                <a:picLocks noChangeAspect="1"/>
              </p:cNvPicPr>
              <p:nvPr/>
            </p:nvPicPr>
            <p:blipFill>
              <a:blip r:embed="rId13"/>
              <a:stretch>
                <a:fillRect/>
              </a:stretch>
            </p:blipFill>
            <p:spPr>
              <a:xfrm>
                <a:off x="5168778" y="4267225"/>
                <a:ext cx="1657647" cy="1372191"/>
              </a:xfrm>
              <a:prstGeom prst="rect">
                <a:avLst/>
              </a:prstGeom>
            </p:spPr>
          </p:pic>
          <p:sp>
            <p:nvSpPr>
              <p:cNvPr id="98" name="TextBox 97">
                <a:extLst>
                  <a:ext uri="{FF2B5EF4-FFF2-40B4-BE49-F238E27FC236}">
                    <a16:creationId xmlns:a16="http://schemas.microsoft.com/office/drawing/2014/main" id="{EA3AE661-3B82-438B-BDC6-08A2D6BD7151}"/>
                  </a:ext>
                </a:extLst>
              </p:cNvPr>
              <p:cNvSpPr txBox="1"/>
              <p:nvPr/>
            </p:nvSpPr>
            <p:spPr>
              <a:xfrm rot="19244874">
                <a:off x="4841029" y="4309252"/>
                <a:ext cx="1100583" cy="243747"/>
              </a:xfrm>
              <a:prstGeom prst="rect">
                <a:avLst/>
              </a:prstGeom>
              <a:noFill/>
            </p:spPr>
            <p:txBody>
              <a:bodyPr wrap="square" rtlCol="0">
                <a:spAutoFit/>
              </a:bodyPr>
              <a:lstStyle/>
              <a:p>
                <a:pPr algn="ctr"/>
                <a:r>
                  <a:rPr lang="en-US" altLang="ko-KR" sz="300" dirty="0"/>
                  <a:t>3</a:t>
                </a:r>
              </a:p>
            </p:txBody>
          </p:sp>
        </p:grpSp>
        <p:pic>
          <p:nvPicPr>
            <p:cNvPr id="96" name="그림 95">
              <a:extLst>
                <a:ext uri="{FF2B5EF4-FFF2-40B4-BE49-F238E27FC236}">
                  <a16:creationId xmlns:a16="http://schemas.microsoft.com/office/drawing/2014/main" id="{CD67BB01-268D-4824-8253-3BE68C8C33C3}"/>
                </a:ext>
              </a:extLst>
            </p:cNvPr>
            <p:cNvPicPr>
              <a:picLocks noChangeAspect="1"/>
            </p:cNvPicPr>
            <p:nvPr/>
          </p:nvPicPr>
          <p:blipFill rotWithShape="1">
            <a:blip r:embed="rId14"/>
            <a:srcRect l="3809" t="1990" r="2760"/>
            <a:stretch/>
          </p:blipFill>
          <p:spPr>
            <a:xfrm>
              <a:off x="6583732" y="3433763"/>
              <a:ext cx="1435134" cy="1621119"/>
            </a:xfrm>
            <a:prstGeom prst="rect">
              <a:avLst/>
            </a:prstGeom>
          </p:spPr>
        </p:pic>
      </p:grpSp>
      <p:sp>
        <p:nvSpPr>
          <p:cNvPr id="4" name="TextBox 3"/>
          <p:cNvSpPr txBox="1"/>
          <p:nvPr/>
        </p:nvSpPr>
        <p:spPr>
          <a:xfrm>
            <a:off x="2232302" y="5714337"/>
            <a:ext cx="1217794" cy="523220"/>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Feature-</a:t>
            </a:r>
          </a:p>
          <a:p>
            <a:r>
              <a:rPr lang="en-US" altLang="ko-KR" sz="1400" dirty="0">
                <a:latin typeface="Times New Roman" panose="02020603050405020304" pitchFamily="18" charset="0"/>
                <a:cs typeface="Times New Roman" panose="02020603050405020304" pitchFamily="18" charset="0"/>
              </a:rPr>
              <a:t>cube</a:t>
            </a:r>
            <a:endParaRPr lang="ko-KR" altLang="en-US" sz="1400" dirty="0">
              <a:latin typeface="Times New Roman" panose="02020603050405020304" pitchFamily="18" charset="0"/>
              <a:cs typeface="Times New Roman" panose="02020603050405020304" pitchFamily="18" charset="0"/>
            </a:endParaRPr>
          </a:p>
        </p:txBody>
      </p:sp>
      <p:grpSp>
        <p:nvGrpSpPr>
          <p:cNvPr id="110" name="그룹 109"/>
          <p:cNvGrpSpPr/>
          <p:nvPr/>
        </p:nvGrpSpPr>
        <p:grpSpPr>
          <a:xfrm>
            <a:off x="4134611" y="1699936"/>
            <a:ext cx="837762" cy="805232"/>
            <a:chOff x="5813733" y="2418100"/>
            <a:chExt cx="1028944" cy="998571"/>
          </a:xfrm>
        </p:grpSpPr>
        <p:sp>
          <p:nvSpPr>
            <p:cNvPr id="111" name="타원 110"/>
            <p:cNvSpPr/>
            <p:nvPr/>
          </p:nvSpPr>
          <p:spPr>
            <a:xfrm>
              <a:off x="5813733" y="2418100"/>
              <a:ext cx="1028944" cy="998571"/>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2" name="그룹 111"/>
            <p:cNvGrpSpPr/>
            <p:nvPr/>
          </p:nvGrpSpPr>
          <p:grpSpPr>
            <a:xfrm>
              <a:off x="6000647" y="2590922"/>
              <a:ext cx="655117" cy="655116"/>
              <a:chOff x="572642" y="3447654"/>
              <a:chExt cx="1905000" cy="1904997"/>
            </a:xfrm>
            <a:effectLst/>
          </p:grpSpPr>
          <p:pic>
            <p:nvPicPr>
              <p:cNvPr id="11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42" y="3447654"/>
                <a:ext cx="1447801" cy="1447801"/>
              </a:xfrm>
              <a:prstGeom prst="rect">
                <a:avLst/>
              </a:prstGeom>
              <a:ln>
                <a:solidFill>
                  <a:schemeClr val="tx1"/>
                </a:solidFill>
              </a:ln>
            </p:spPr>
          </p:pic>
          <p:pic>
            <p:nvPicPr>
              <p:cNvPr id="114"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42" y="3600054"/>
                <a:ext cx="1447801" cy="1447801"/>
              </a:xfrm>
              <a:prstGeom prst="rect">
                <a:avLst/>
              </a:prstGeom>
              <a:ln>
                <a:solidFill>
                  <a:schemeClr val="tx1"/>
                </a:solidFill>
              </a:ln>
            </p:spPr>
          </p:pic>
          <p:pic>
            <p:nvPicPr>
              <p:cNvPr id="115"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442" y="3752454"/>
                <a:ext cx="1447801" cy="1447801"/>
              </a:xfrm>
              <a:prstGeom prst="rect">
                <a:avLst/>
              </a:prstGeom>
              <a:ln>
                <a:solidFill>
                  <a:schemeClr val="tx1"/>
                </a:solidFill>
              </a:ln>
            </p:spPr>
          </p:pic>
          <p:pic>
            <p:nvPicPr>
              <p:cNvPr id="11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842" y="3904855"/>
                <a:ext cx="1447800" cy="1447796"/>
              </a:xfrm>
              <a:prstGeom prst="rect">
                <a:avLst/>
              </a:prstGeom>
              <a:ln>
                <a:solidFill>
                  <a:schemeClr val="tx1"/>
                </a:solidFill>
              </a:ln>
            </p:spPr>
          </p:pic>
        </p:grpSp>
      </p:grpSp>
      <p:cxnSp>
        <p:nvCxnSpPr>
          <p:cNvPr id="117" name="꺾인 연결선 116"/>
          <p:cNvCxnSpPr>
            <a:stCxn id="90" idx="6"/>
            <a:endCxn id="111" idx="2"/>
          </p:cNvCxnSpPr>
          <p:nvPr/>
        </p:nvCxnSpPr>
        <p:spPr>
          <a:xfrm flipV="1">
            <a:off x="3818562" y="2102552"/>
            <a:ext cx="316049" cy="437"/>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824829" y="2485123"/>
            <a:ext cx="1387181"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512* patches</a:t>
            </a:r>
            <a:endParaRPr lang="ko-KR" altLang="en-US" sz="1100" dirty="0">
              <a:latin typeface="Times New Roman" panose="02020603050405020304" pitchFamily="18" charset="0"/>
              <a:cs typeface="Times New Roman" panose="02020603050405020304" pitchFamily="18" charset="0"/>
            </a:endParaRPr>
          </a:p>
        </p:txBody>
      </p:sp>
      <p:pic>
        <p:nvPicPr>
          <p:cNvPr id="121" name="Picture 35" descr="File:Icons8 flat folder.svg - Wikimedia Commons"/>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197967" y="2251138"/>
            <a:ext cx="332456" cy="332456"/>
          </a:xfrm>
          <a:prstGeom prst="rect">
            <a:avLst/>
          </a:prstGeom>
          <a:effectLst>
            <a:outerShdw blurRad="50800" dist="38100" dir="2700000" algn="tl" rotWithShape="0">
              <a:prstClr val="black">
                <a:alpha val="40000"/>
              </a:prstClr>
            </a:outerShdw>
          </a:effectLst>
        </p:spPr>
      </p:pic>
      <p:pic>
        <p:nvPicPr>
          <p:cNvPr id="122" name="Picture 35" descr="File:Icons8 flat folder.svg - Wikimedia Commons"/>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203042" y="1616136"/>
            <a:ext cx="332456" cy="332456"/>
          </a:xfrm>
          <a:prstGeom prst="rect">
            <a:avLst/>
          </a:prstGeom>
          <a:effectLst>
            <a:outerShdw blurRad="50800" dist="38100" dir="2700000" algn="tl" rotWithShape="0">
              <a:prstClr val="black">
                <a:alpha val="40000"/>
              </a:prstClr>
            </a:outerShdw>
          </a:effectLst>
        </p:spPr>
      </p:pic>
      <p:sp>
        <p:nvSpPr>
          <p:cNvPr id="123" name="직사각형 122"/>
          <p:cNvSpPr/>
          <p:nvPr/>
        </p:nvSpPr>
        <p:spPr>
          <a:xfrm>
            <a:off x="5260002" y="2323392"/>
            <a:ext cx="722422" cy="253916"/>
          </a:xfrm>
          <a:prstGeom prst="rect">
            <a:avLst/>
          </a:prstGeom>
        </p:spPr>
        <p:txBody>
          <a:bodyPr wrap="square">
            <a:spAutoFit/>
          </a:bodyPr>
          <a:lstStyle/>
          <a:p>
            <a:r>
              <a:rPr lang="en-US" altLang="ko-KR" sz="1000">
                <a:latin typeface="Times New Roman" panose="02020603050405020304" pitchFamily="18" charset="0"/>
                <a:cs typeface="Times New Roman" panose="02020603050405020304" pitchFamily="18" charset="0"/>
              </a:rPr>
              <a:t>Abnrmal</a:t>
            </a:r>
            <a:endParaRPr lang="ko-KR" altLang="en-US" sz="1000" dirty="0">
              <a:latin typeface="Times New Roman" panose="02020603050405020304" pitchFamily="18" charset="0"/>
              <a:cs typeface="Times New Roman" panose="02020603050405020304" pitchFamily="18" charset="0"/>
            </a:endParaRPr>
          </a:p>
        </p:txBody>
      </p:sp>
      <p:sp>
        <p:nvSpPr>
          <p:cNvPr id="124" name="직사각형 123"/>
          <p:cNvSpPr/>
          <p:nvPr/>
        </p:nvSpPr>
        <p:spPr>
          <a:xfrm>
            <a:off x="5282155" y="1713471"/>
            <a:ext cx="700554" cy="246221"/>
          </a:xfrm>
          <a:prstGeom prst="rect">
            <a:avLst/>
          </a:prstGeom>
        </p:spPr>
        <p:txBody>
          <a:bodyPr wrap="square">
            <a:spAutoFit/>
          </a:bodyPr>
          <a:lstStyle/>
          <a:p>
            <a:r>
              <a:rPr lang="en-US" altLang="ko-KR" sz="1000" dirty="0">
                <a:latin typeface="Times New Roman" panose="02020603050405020304" pitchFamily="18" charset="0"/>
                <a:cs typeface="Times New Roman" panose="02020603050405020304" pitchFamily="18" charset="0"/>
              </a:rPr>
              <a:t>Normal</a:t>
            </a:r>
            <a:endParaRPr lang="ko-KR" altLang="en-US" sz="1000" dirty="0">
              <a:latin typeface="Times New Roman" panose="02020603050405020304" pitchFamily="18" charset="0"/>
              <a:cs typeface="Times New Roman" panose="02020603050405020304" pitchFamily="18" charset="0"/>
            </a:endParaRPr>
          </a:p>
        </p:txBody>
      </p:sp>
      <p:cxnSp>
        <p:nvCxnSpPr>
          <p:cNvPr id="125" name="꺾인 연결선 124"/>
          <p:cNvCxnSpPr>
            <a:stCxn id="111" idx="6"/>
            <a:endCxn id="122" idx="1"/>
          </p:cNvCxnSpPr>
          <p:nvPr/>
        </p:nvCxnSpPr>
        <p:spPr>
          <a:xfrm flipV="1">
            <a:off x="4972373" y="1782364"/>
            <a:ext cx="230669" cy="320188"/>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8" name="꺾인 연결선 127"/>
          <p:cNvCxnSpPr>
            <a:stCxn id="111" idx="6"/>
            <a:endCxn id="121" idx="1"/>
          </p:cNvCxnSpPr>
          <p:nvPr/>
        </p:nvCxnSpPr>
        <p:spPr>
          <a:xfrm>
            <a:off x="4972373" y="2102552"/>
            <a:ext cx="225594" cy="314814"/>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1" name="꺾인 연결선 130"/>
          <p:cNvCxnSpPr>
            <a:stCxn id="124" idx="3"/>
            <a:endCxn id="38" idx="0"/>
          </p:cNvCxnSpPr>
          <p:nvPr/>
        </p:nvCxnSpPr>
        <p:spPr>
          <a:xfrm flipH="1">
            <a:off x="5623384" y="1836582"/>
            <a:ext cx="359325" cy="1659849"/>
          </a:xfrm>
          <a:prstGeom prst="bentConnector4">
            <a:avLst>
              <a:gd name="adj1" fmla="val -63619"/>
              <a:gd name="adj2" fmla="val 53708"/>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6" name="꺾인 연결선 135"/>
          <p:cNvCxnSpPr>
            <a:stCxn id="121" idx="2"/>
          </p:cNvCxnSpPr>
          <p:nvPr/>
        </p:nvCxnSpPr>
        <p:spPr>
          <a:xfrm rot="5400000">
            <a:off x="4080253" y="1957544"/>
            <a:ext cx="657893" cy="1909993"/>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3136303" y="3581924"/>
            <a:ext cx="1217794" cy="307777"/>
          </a:xfrm>
          <a:prstGeom prst="rect">
            <a:avLst/>
          </a:prstGeom>
          <a:noFill/>
        </p:spPr>
        <p:txBody>
          <a:bodyPr wrap="square" rtlCol="0">
            <a:spAutoFit/>
          </a:bodyPr>
          <a:lstStyle/>
          <a:p>
            <a:r>
              <a:rPr lang="en-US" altLang="ko-KR" sz="1400" dirty="0" err="1">
                <a:latin typeface="Times New Roman" panose="02020603050405020304" pitchFamily="18" charset="0"/>
                <a:cs typeface="Times New Roman" panose="02020603050405020304" pitchFamily="18" charset="0"/>
              </a:rPr>
              <a:t>LossDiff</a:t>
            </a:r>
            <a:endParaRPr lang="ko-KR" altLang="en-US" sz="1400" dirty="0">
              <a:latin typeface="Times New Roman" panose="02020603050405020304" pitchFamily="18" charset="0"/>
              <a:cs typeface="Times New Roman" panose="02020603050405020304" pitchFamily="18" charset="0"/>
            </a:endParaRPr>
          </a:p>
        </p:txBody>
      </p:sp>
      <p:grpSp>
        <p:nvGrpSpPr>
          <p:cNvPr id="140" name="그룹 139"/>
          <p:cNvGrpSpPr/>
          <p:nvPr/>
        </p:nvGrpSpPr>
        <p:grpSpPr>
          <a:xfrm>
            <a:off x="3216643" y="3929286"/>
            <a:ext cx="170884" cy="242315"/>
            <a:chOff x="5450408" y="3255368"/>
            <a:chExt cx="489744" cy="694460"/>
          </a:xfrm>
          <a:gradFill>
            <a:gsLst>
              <a:gs pos="0">
                <a:schemeClr val="accent1">
                  <a:lumMod val="5000"/>
                  <a:lumOff val="95000"/>
                </a:schemeClr>
              </a:gs>
              <a:gs pos="100000">
                <a:schemeClr val="accent2">
                  <a:lumMod val="20000"/>
                  <a:lumOff val="80000"/>
                </a:schemeClr>
              </a:gs>
            </a:gsLst>
            <a:lin ang="5400000" scaled="1"/>
          </a:gradFill>
        </p:grpSpPr>
        <p:sp>
          <p:nvSpPr>
            <p:cNvPr id="141" name="원통 140"/>
            <p:cNvSpPr/>
            <p:nvPr/>
          </p:nvSpPr>
          <p:spPr>
            <a:xfrm>
              <a:off x="5450409" y="3672829"/>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원통 141"/>
            <p:cNvSpPr/>
            <p:nvPr/>
          </p:nvSpPr>
          <p:spPr>
            <a:xfrm>
              <a:off x="5450409" y="3465305"/>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원통 142"/>
            <p:cNvSpPr/>
            <p:nvPr/>
          </p:nvSpPr>
          <p:spPr>
            <a:xfrm>
              <a:off x="5450408" y="3255368"/>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3" name="그룹 152"/>
          <p:cNvGrpSpPr/>
          <p:nvPr/>
        </p:nvGrpSpPr>
        <p:grpSpPr>
          <a:xfrm>
            <a:off x="3574540" y="4329393"/>
            <a:ext cx="170884" cy="242315"/>
            <a:chOff x="5450408" y="3255368"/>
            <a:chExt cx="489744" cy="694460"/>
          </a:xfrm>
          <a:gradFill>
            <a:gsLst>
              <a:gs pos="0">
                <a:schemeClr val="accent1">
                  <a:lumMod val="5000"/>
                  <a:lumOff val="95000"/>
                </a:schemeClr>
              </a:gs>
              <a:gs pos="100000">
                <a:schemeClr val="accent6">
                  <a:lumMod val="40000"/>
                  <a:lumOff val="60000"/>
                </a:schemeClr>
              </a:gs>
            </a:gsLst>
            <a:lin ang="5400000" scaled="1"/>
          </a:gradFill>
        </p:grpSpPr>
        <p:sp>
          <p:nvSpPr>
            <p:cNvPr id="154" name="원통 153"/>
            <p:cNvSpPr/>
            <p:nvPr/>
          </p:nvSpPr>
          <p:spPr>
            <a:xfrm>
              <a:off x="5450409" y="3672829"/>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원통 154"/>
            <p:cNvSpPr/>
            <p:nvPr/>
          </p:nvSpPr>
          <p:spPr>
            <a:xfrm>
              <a:off x="5450409" y="3465305"/>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원통 155"/>
            <p:cNvSpPr/>
            <p:nvPr/>
          </p:nvSpPr>
          <p:spPr>
            <a:xfrm>
              <a:off x="5450408" y="3255368"/>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7" name="오른쪽으로 구부러진 화살표 156"/>
          <p:cNvSpPr/>
          <p:nvPr/>
        </p:nvSpPr>
        <p:spPr>
          <a:xfrm rot="19063509">
            <a:off x="3200260" y="4233020"/>
            <a:ext cx="267487" cy="352793"/>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44" name="그룹 143"/>
          <p:cNvGrpSpPr/>
          <p:nvPr/>
        </p:nvGrpSpPr>
        <p:grpSpPr>
          <a:xfrm>
            <a:off x="3062321" y="4341314"/>
            <a:ext cx="259026" cy="237471"/>
            <a:chOff x="572642" y="3447654"/>
            <a:chExt cx="1905000" cy="1904997"/>
          </a:xfrm>
          <a:effectLst/>
        </p:grpSpPr>
        <p:pic>
          <p:nvPicPr>
            <p:cNvPr id="145" name="Picture 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72642" y="3447654"/>
              <a:ext cx="1447801" cy="1447801"/>
            </a:xfrm>
            <a:prstGeom prst="rect">
              <a:avLst/>
            </a:prstGeom>
            <a:ln>
              <a:solidFill>
                <a:schemeClr val="tx1"/>
              </a:solidFill>
            </a:ln>
          </p:spPr>
        </p:pic>
        <p:pic>
          <p:nvPicPr>
            <p:cNvPr id="146" name="Picture 8"/>
            <p:cNvPicPr>
              <a:picLocks noChangeAspect="1"/>
            </p:cNvPicPr>
            <p:nvPr/>
          </p:nvPicPr>
          <p:blipFill>
            <a:blip r:embed="rId1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25042" y="3600054"/>
              <a:ext cx="1447801" cy="1447801"/>
            </a:xfrm>
            <a:prstGeom prst="rect">
              <a:avLst/>
            </a:prstGeom>
            <a:ln>
              <a:solidFill>
                <a:schemeClr val="tx1"/>
              </a:solidFill>
            </a:ln>
          </p:spPr>
        </p:pic>
        <p:pic>
          <p:nvPicPr>
            <p:cNvPr id="147" name="Picture 8"/>
            <p:cNvPicPr>
              <a:picLocks noChangeAspect="1"/>
            </p:cNvPicPr>
            <p:nvPr/>
          </p:nvPicPr>
          <p:blipFill>
            <a:blip r:embed="rId1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77442" y="3752454"/>
              <a:ext cx="1447801" cy="1447801"/>
            </a:xfrm>
            <a:prstGeom prst="rect">
              <a:avLst/>
            </a:prstGeom>
            <a:ln>
              <a:solidFill>
                <a:schemeClr val="tx1"/>
              </a:solidFill>
            </a:ln>
          </p:spPr>
        </p:pic>
        <p:pic>
          <p:nvPicPr>
            <p:cNvPr id="148" name="Picture 8"/>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9842" y="3904855"/>
              <a:ext cx="1447800" cy="1447796"/>
            </a:xfrm>
            <a:prstGeom prst="rect">
              <a:avLst/>
            </a:prstGeom>
            <a:ln>
              <a:solidFill>
                <a:schemeClr val="tx1"/>
              </a:solidFill>
            </a:ln>
          </p:spPr>
        </p:pic>
      </p:grpSp>
      <p:sp>
        <p:nvSpPr>
          <p:cNvPr id="158" name="오른쪽으로 구부러진 화살표 157"/>
          <p:cNvSpPr/>
          <p:nvPr/>
        </p:nvSpPr>
        <p:spPr>
          <a:xfrm rot="7865545">
            <a:off x="3490253" y="3916129"/>
            <a:ext cx="267487" cy="352793"/>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52" name="그룹 151"/>
          <p:cNvGrpSpPr/>
          <p:nvPr/>
        </p:nvGrpSpPr>
        <p:grpSpPr>
          <a:xfrm>
            <a:off x="3642666" y="3916243"/>
            <a:ext cx="214478" cy="220902"/>
            <a:chOff x="4475812" y="3935257"/>
            <a:chExt cx="259519" cy="267291"/>
          </a:xfrm>
        </p:grpSpPr>
        <p:pic>
          <p:nvPicPr>
            <p:cNvPr id="14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475812" y="3935257"/>
              <a:ext cx="178964" cy="180477"/>
            </a:xfrm>
            <a:prstGeom prst="rect">
              <a:avLst/>
            </a:prstGeom>
            <a:ln>
              <a:solidFill>
                <a:schemeClr val="tx1"/>
              </a:solidFill>
            </a:ln>
          </p:spPr>
        </p:pic>
        <p:pic>
          <p:nvPicPr>
            <p:cNvPr id="150"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513739" y="3982792"/>
              <a:ext cx="178964" cy="180477"/>
            </a:xfrm>
            <a:prstGeom prst="rect">
              <a:avLst/>
            </a:prstGeom>
            <a:ln>
              <a:solidFill>
                <a:schemeClr val="tx1"/>
              </a:solidFill>
            </a:ln>
          </p:spPr>
        </p:pic>
        <p:pic>
          <p:nvPicPr>
            <p:cNvPr id="151"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556367" y="4022071"/>
              <a:ext cx="178964" cy="180477"/>
            </a:xfrm>
            <a:prstGeom prst="rect">
              <a:avLst/>
            </a:prstGeom>
            <a:ln>
              <a:solidFill>
                <a:schemeClr val="tx1"/>
              </a:solidFill>
            </a:ln>
          </p:spPr>
        </p:pic>
      </p:grpSp>
      <p:sp>
        <p:nvSpPr>
          <p:cNvPr id="160" name="TextBox 159"/>
          <p:cNvSpPr txBox="1"/>
          <p:nvPr/>
        </p:nvSpPr>
        <p:spPr>
          <a:xfrm>
            <a:off x="5471581" y="1446699"/>
            <a:ext cx="1037987" cy="307777"/>
          </a:xfrm>
          <a:prstGeom prst="rect">
            <a:avLst/>
          </a:prstGeom>
          <a:noFill/>
        </p:spPr>
        <p:txBody>
          <a:bodyPr wrap="square" rtlCol="0">
            <a:spAutoFit/>
          </a:bodyPr>
          <a:lstStyle/>
          <a:p>
            <a:r>
              <a:rPr lang="en-US" altLang="ko-KR" sz="1400">
                <a:latin typeface="Times New Roman" panose="02020603050405020304" pitchFamily="18" charset="0"/>
                <a:cs typeface="Times New Roman" panose="02020603050405020304" pitchFamily="18" charset="0"/>
              </a:rPr>
              <a:t>mixpatch</a:t>
            </a:r>
            <a:endParaRPr lang="ko-KR" altLang="en-US" sz="1400" dirty="0">
              <a:latin typeface="Times New Roman" panose="02020603050405020304" pitchFamily="18" charset="0"/>
              <a:cs typeface="Times New Roman" panose="02020603050405020304" pitchFamily="18" charset="0"/>
            </a:endParaRPr>
          </a:p>
        </p:txBody>
      </p:sp>
      <p:sp>
        <p:nvSpPr>
          <p:cNvPr id="161" name="TextBox 160"/>
          <p:cNvSpPr txBox="1"/>
          <p:nvPr/>
        </p:nvSpPr>
        <p:spPr>
          <a:xfrm>
            <a:off x="123999" y="88488"/>
            <a:ext cx="2856575" cy="369332"/>
          </a:xfrm>
          <a:prstGeom prst="rect">
            <a:avLst/>
          </a:prstGeom>
          <a:noFill/>
        </p:spPr>
        <p:txBody>
          <a:bodyPr wrap="square" rtlCol="0">
            <a:spAutoFit/>
          </a:bodyPr>
          <a:lstStyle/>
          <a:p>
            <a:r>
              <a:rPr lang="ko-KR" altLang="en-US" b="1"/>
              <a:t>최종 솔루션 </a:t>
            </a:r>
            <a:r>
              <a:rPr lang="ko-KR" altLang="en-US" b="1" dirty="0" err="1"/>
              <a:t>아키텍쳐</a:t>
            </a:r>
            <a:endParaRPr lang="ko-KR" altLang="en-US" b="1" dirty="0"/>
          </a:p>
        </p:txBody>
      </p:sp>
      <p:sp>
        <p:nvSpPr>
          <p:cNvPr id="2" name="TextBox 1"/>
          <p:cNvSpPr txBox="1"/>
          <p:nvPr/>
        </p:nvSpPr>
        <p:spPr>
          <a:xfrm>
            <a:off x="6605448" y="2914644"/>
            <a:ext cx="2574502" cy="1200329"/>
          </a:xfrm>
          <a:prstGeom prst="rect">
            <a:avLst/>
          </a:prstGeom>
          <a:noFill/>
          <a:ln w="28575">
            <a:solidFill>
              <a:srgbClr val="FF0000"/>
            </a:solidFill>
          </a:ln>
        </p:spPr>
        <p:txBody>
          <a:bodyPr wrap="square" rtlCol="0">
            <a:spAutoFit/>
          </a:bodyPr>
          <a:lstStyle/>
          <a:p>
            <a:r>
              <a:rPr lang="en-US" altLang="ko-KR" dirty="0" smtClean="0"/>
              <a:t>Annotation </a:t>
            </a:r>
            <a:r>
              <a:rPr lang="ko-KR" altLang="en-US" dirty="0" smtClean="0"/>
              <a:t>단계부터</a:t>
            </a:r>
            <a:r>
              <a:rPr lang="en-US" altLang="ko-KR" dirty="0" smtClean="0"/>
              <a:t>, </a:t>
            </a:r>
            <a:r>
              <a:rPr lang="ko-KR" altLang="en-US" dirty="0" smtClean="0"/>
              <a:t>발생 가능 변수 확인 중</a:t>
            </a:r>
            <a:r>
              <a:rPr lang="en-US" altLang="ko-KR" dirty="0" smtClean="0"/>
              <a:t>: annotation </a:t>
            </a:r>
            <a:r>
              <a:rPr lang="ko-KR" altLang="en-US" dirty="0" smtClean="0"/>
              <a:t>시 </a:t>
            </a:r>
            <a:r>
              <a:rPr lang="en-US" altLang="ko-KR" dirty="0" smtClean="0"/>
              <a:t>pc</a:t>
            </a:r>
            <a:r>
              <a:rPr lang="ko-KR" altLang="en-US" dirty="0" smtClean="0"/>
              <a:t>와 </a:t>
            </a:r>
            <a:r>
              <a:rPr lang="ko-KR" altLang="en-US" dirty="0" err="1" smtClean="0"/>
              <a:t>서버간의</a:t>
            </a:r>
            <a:r>
              <a:rPr lang="ko-KR" altLang="en-US" dirty="0" smtClean="0"/>
              <a:t> 차이는 없었음 </a:t>
            </a:r>
            <a:endParaRPr lang="ko-KR" altLang="en-US" dirty="0"/>
          </a:p>
        </p:txBody>
      </p:sp>
      <p:pic>
        <p:nvPicPr>
          <p:cNvPr id="3" name="그림 2"/>
          <p:cNvPicPr>
            <a:picLocks noChangeAspect="1"/>
          </p:cNvPicPr>
          <p:nvPr/>
        </p:nvPicPr>
        <p:blipFill>
          <a:blip r:embed="rId17"/>
          <a:stretch>
            <a:fillRect/>
          </a:stretch>
        </p:blipFill>
        <p:spPr>
          <a:xfrm>
            <a:off x="4844068" y="151578"/>
            <a:ext cx="4172376" cy="1046344"/>
          </a:xfrm>
          <a:prstGeom prst="rect">
            <a:avLst/>
          </a:prstGeom>
          <a:ln w="19050">
            <a:solidFill>
              <a:srgbClr val="FF0000"/>
            </a:solidFill>
          </a:ln>
        </p:spPr>
      </p:pic>
      <p:sp>
        <p:nvSpPr>
          <p:cNvPr id="5" name="TextBox 4"/>
          <p:cNvSpPr txBox="1"/>
          <p:nvPr/>
        </p:nvSpPr>
        <p:spPr>
          <a:xfrm>
            <a:off x="6428236" y="1220221"/>
            <a:ext cx="2922450" cy="369332"/>
          </a:xfrm>
          <a:prstGeom prst="rect">
            <a:avLst/>
          </a:prstGeom>
          <a:noFill/>
        </p:spPr>
        <p:txBody>
          <a:bodyPr wrap="square" rtlCol="0">
            <a:spAutoFit/>
          </a:bodyPr>
          <a:lstStyle/>
          <a:p>
            <a:r>
              <a:rPr lang="ko-KR" altLang="en-US" smtClean="0"/>
              <a:t>프레임 워크 코드는 완성</a:t>
            </a:r>
            <a:endParaRPr lang="ko-KR" altLang="en-US"/>
          </a:p>
        </p:txBody>
      </p:sp>
    </p:spTree>
    <p:extLst>
      <p:ext uri="{BB962C8B-B14F-4D97-AF65-F5344CB8AC3E}">
        <p14:creationId xmlns:p14="http://schemas.microsoft.com/office/powerpoint/2010/main" val="3751995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ko-KR" altLang="en-US" b="1" dirty="0" smtClean="0"/>
              <a:t>일정 논의 </a:t>
            </a:r>
            <a:r>
              <a:rPr lang="en-US" altLang="ko-KR" b="1" dirty="0" smtClean="0"/>
              <a:t>(5/6)</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graphicFrame>
        <p:nvGraphicFramePr>
          <p:cNvPr id="7" name="표 6"/>
          <p:cNvGraphicFramePr>
            <a:graphicFrameLocks noGrp="1"/>
          </p:cNvGraphicFramePr>
          <p:nvPr>
            <p:extLst>
              <p:ext uri="{D42A27DB-BD31-4B8C-83A1-F6EECF244321}">
                <p14:modId xmlns:p14="http://schemas.microsoft.com/office/powerpoint/2010/main" val="3299984318"/>
              </p:ext>
            </p:extLst>
          </p:nvPr>
        </p:nvGraphicFramePr>
        <p:xfrm>
          <a:off x="108064" y="1212523"/>
          <a:ext cx="5187140" cy="3825249"/>
        </p:xfrm>
        <a:graphic>
          <a:graphicData uri="http://schemas.openxmlformats.org/drawingml/2006/table">
            <a:tbl>
              <a:tblPr firstRow="1" bandRow="1">
                <a:tableStyleId>{5C22544A-7EE6-4342-B048-85BDC9FD1C3A}</a:tableStyleId>
              </a:tblPr>
              <a:tblGrid>
                <a:gridCol w="741020">
                  <a:extLst>
                    <a:ext uri="{9D8B030D-6E8A-4147-A177-3AD203B41FA5}">
                      <a16:colId xmlns:a16="http://schemas.microsoft.com/office/drawing/2014/main" val="3431445535"/>
                    </a:ext>
                  </a:extLst>
                </a:gridCol>
                <a:gridCol w="741020">
                  <a:extLst>
                    <a:ext uri="{9D8B030D-6E8A-4147-A177-3AD203B41FA5}">
                      <a16:colId xmlns:a16="http://schemas.microsoft.com/office/drawing/2014/main" val="2281790385"/>
                    </a:ext>
                  </a:extLst>
                </a:gridCol>
                <a:gridCol w="741020">
                  <a:extLst>
                    <a:ext uri="{9D8B030D-6E8A-4147-A177-3AD203B41FA5}">
                      <a16:colId xmlns:a16="http://schemas.microsoft.com/office/drawing/2014/main" val="4162134473"/>
                    </a:ext>
                  </a:extLst>
                </a:gridCol>
                <a:gridCol w="741020">
                  <a:extLst>
                    <a:ext uri="{9D8B030D-6E8A-4147-A177-3AD203B41FA5}">
                      <a16:colId xmlns:a16="http://schemas.microsoft.com/office/drawing/2014/main" val="1615766021"/>
                    </a:ext>
                  </a:extLst>
                </a:gridCol>
                <a:gridCol w="741020">
                  <a:extLst>
                    <a:ext uri="{9D8B030D-6E8A-4147-A177-3AD203B41FA5}">
                      <a16:colId xmlns:a16="http://schemas.microsoft.com/office/drawing/2014/main" val="4109590723"/>
                    </a:ext>
                  </a:extLst>
                </a:gridCol>
                <a:gridCol w="741020">
                  <a:extLst>
                    <a:ext uri="{9D8B030D-6E8A-4147-A177-3AD203B41FA5}">
                      <a16:colId xmlns:a16="http://schemas.microsoft.com/office/drawing/2014/main" val="3842713012"/>
                    </a:ext>
                  </a:extLst>
                </a:gridCol>
                <a:gridCol w="741020">
                  <a:extLst>
                    <a:ext uri="{9D8B030D-6E8A-4147-A177-3AD203B41FA5}">
                      <a16:colId xmlns:a16="http://schemas.microsoft.com/office/drawing/2014/main" val="4049767727"/>
                    </a:ext>
                  </a:extLst>
                </a:gridCol>
              </a:tblGrid>
              <a:tr h="310083">
                <a:tc>
                  <a:txBody>
                    <a:bodyPr/>
                    <a:lstStyle/>
                    <a:p>
                      <a:pPr algn="ctr" latinLnBrk="1"/>
                      <a:r>
                        <a:rPr lang="ko-KR" altLang="en-US" sz="1600" dirty="0" smtClean="0">
                          <a:solidFill>
                            <a:schemeClr val="tx1"/>
                          </a:solidFill>
                        </a:rPr>
                        <a:t>일</a:t>
                      </a:r>
                      <a:endParaRPr lang="ko-KR"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600" dirty="0" smtClean="0">
                          <a:solidFill>
                            <a:schemeClr val="tx1"/>
                          </a:solidFill>
                        </a:rPr>
                        <a:t>월 </a:t>
                      </a:r>
                      <a:endParaRPr lang="ko-KR"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600" dirty="0" smtClean="0">
                          <a:solidFill>
                            <a:schemeClr val="tx1"/>
                          </a:solidFill>
                        </a:rPr>
                        <a:t>화</a:t>
                      </a:r>
                      <a:endParaRPr lang="ko-KR"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600" dirty="0" smtClean="0">
                          <a:solidFill>
                            <a:schemeClr val="tx1"/>
                          </a:solidFill>
                        </a:rPr>
                        <a:t>수</a:t>
                      </a:r>
                      <a:endParaRPr lang="ko-KR"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600" dirty="0" smtClean="0">
                          <a:solidFill>
                            <a:schemeClr val="tx1"/>
                          </a:solidFill>
                        </a:rPr>
                        <a:t>목</a:t>
                      </a:r>
                      <a:endParaRPr lang="ko-KR"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600" dirty="0" smtClean="0">
                          <a:solidFill>
                            <a:schemeClr val="tx1"/>
                          </a:solidFill>
                        </a:rPr>
                        <a:t>금</a:t>
                      </a:r>
                      <a:endParaRPr lang="ko-KR"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1600" dirty="0" smtClean="0">
                          <a:solidFill>
                            <a:schemeClr val="tx1"/>
                          </a:solidFill>
                        </a:rPr>
                        <a:t>토</a:t>
                      </a:r>
                      <a:endParaRPr lang="ko-KR"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85150303"/>
                  </a:ext>
                </a:extLst>
              </a:tr>
              <a:tr h="498567">
                <a:tc>
                  <a:txBody>
                    <a:bodyPr/>
                    <a:lstStyle/>
                    <a:p>
                      <a:pPr algn="l" latinLnBrk="1"/>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bg1">
                              <a:lumMod val="65000"/>
                            </a:schemeClr>
                          </a:solidFill>
                        </a:rPr>
                        <a:t>1</a:t>
                      </a:r>
                      <a:endParaRPr lang="ko-KR" altLang="en-US" sz="16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2445536"/>
                  </a:ext>
                </a:extLst>
              </a:tr>
              <a:tr h="498567">
                <a:tc>
                  <a:txBody>
                    <a:bodyPr/>
                    <a:lstStyle/>
                    <a:p>
                      <a:pPr algn="l" latinLnBrk="1"/>
                      <a:r>
                        <a:rPr lang="en-US" altLang="ko-KR" sz="1600" dirty="0" smtClean="0">
                          <a:solidFill>
                            <a:schemeClr val="bg1">
                              <a:lumMod val="65000"/>
                            </a:schemeClr>
                          </a:solidFill>
                        </a:rPr>
                        <a:t>2</a:t>
                      </a:r>
                      <a:endParaRPr lang="ko-KR" altLang="en-US" sz="16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bg1">
                              <a:lumMod val="65000"/>
                            </a:schemeClr>
                          </a:solidFill>
                        </a:rPr>
                        <a:t>3</a:t>
                      </a:r>
                      <a:endParaRPr lang="ko-KR" altLang="en-US" sz="16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bg1">
                              <a:lumMod val="65000"/>
                            </a:schemeClr>
                          </a:solidFill>
                        </a:rPr>
                        <a:t>4</a:t>
                      </a:r>
                      <a:endParaRPr lang="ko-KR" altLang="en-US" sz="16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bg1">
                              <a:lumMod val="65000"/>
                            </a:schemeClr>
                          </a:solidFill>
                        </a:rPr>
                        <a:t>5</a:t>
                      </a:r>
                      <a:endParaRPr lang="ko-KR" altLang="en-US" sz="16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bg1">
                              <a:lumMod val="65000"/>
                            </a:schemeClr>
                          </a:solidFill>
                        </a:rPr>
                        <a:t>6</a:t>
                      </a:r>
                      <a:endParaRPr lang="ko-KR" altLang="en-US" sz="16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bg1">
                              <a:lumMod val="65000"/>
                            </a:schemeClr>
                          </a:solidFill>
                        </a:rPr>
                        <a:t>7</a:t>
                      </a:r>
                      <a:endParaRPr lang="ko-KR" altLang="en-US" sz="16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8</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6759394"/>
                  </a:ext>
                </a:extLst>
              </a:tr>
              <a:tr h="498567">
                <a:tc>
                  <a:txBody>
                    <a:bodyPr/>
                    <a:lstStyle/>
                    <a:p>
                      <a:pPr algn="l" latinLnBrk="1"/>
                      <a:r>
                        <a:rPr lang="en-US" altLang="ko-KR" sz="1600" dirty="0" smtClean="0">
                          <a:solidFill>
                            <a:srgbClr val="FF0000"/>
                          </a:solidFill>
                        </a:rPr>
                        <a:t>9</a:t>
                      </a:r>
                      <a:endParaRPr lang="ko-KR" alt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10</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11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b="1" u="sng" dirty="0" smtClean="0">
                          <a:solidFill>
                            <a:schemeClr val="accent5">
                              <a:lumMod val="75000"/>
                            </a:schemeClr>
                          </a:solidFill>
                        </a:rPr>
                        <a:t>12</a:t>
                      </a:r>
                      <a:endParaRPr lang="ko-KR" altLang="en-US" sz="1600" b="1" u="sng"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13</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b="1" u="sng" dirty="0" smtClean="0">
                          <a:solidFill>
                            <a:schemeClr val="accent5">
                              <a:lumMod val="75000"/>
                            </a:schemeClr>
                          </a:solidFill>
                        </a:rPr>
                        <a:t>14</a:t>
                      </a:r>
                      <a:endParaRPr lang="ko-KR" altLang="en-US" sz="1600" b="1" u="sng"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15</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7894502"/>
                  </a:ext>
                </a:extLst>
              </a:tr>
              <a:tr h="498567">
                <a:tc>
                  <a:txBody>
                    <a:bodyPr/>
                    <a:lstStyle/>
                    <a:p>
                      <a:pPr algn="l" latinLnBrk="1"/>
                      <a:r>
                        <a:rPr lang="en-US" altLang="ko-KR" sz="1600" dirty="0" smtClean="0">
                          <a:solidFill>
                            <a:srgbClr val="FF0000"/>
                          </a:solidFill>
                        </a:rPr>
                        <a:t>16</a:t>
                      </a:r>
                      <a:endParaRPr lang="ko-KR" alt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17</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18</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19</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20</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b="1" u="sng" dirty="0" smtClean="0">
                          <a:solidFill>
                            <a:schemeClr val="accent5">
                              <a:lumMod val="75000"/>
                            </a:schemeClr>
                          </a:solidFill>
                        </a:rPr>
                        <a:t>21</a:t>
                      </a:r>
                      <a:endParaRPr lang="ko-KR" altLang="en-US" sz="1600" b="1" u="sng"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22</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4248909"/>
                  </a:ext>
                </a:extLst>
              </a:tr>
              <a:tr h="498567">
                <a:tc>
                  <a:txBody>
                    <a:bodyPr/>
                    <a:lstStyle/>
                    <a:p>
                      <a:pPr algn="l" latinLnBrk="1"/>
                      <a:r>
                        <a:rPr lang="en-US" altLang="ko-KR" sz="1600" dirty="0" smtClean="0">
                          <a:solidFill>
                            <a:srgbClr val="FF0000"/>
                          </a:solidFill>
                        </a:rPr>
                        <a:t>23</a:t>
                      </a:r>
                      <a:endParaRPr lang="ko-KR" alt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24</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25</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b="1" u="sng" dirty="0" smtClean="0">
                          <a:solidFill>
                            <a:schemeClr val="accent5">
                              <a:lumMod val="75000"/>
                            </a:schemeClr>
                          </a:solidFill>
                        </a:rPr>
                        <a:t>26</a:t>
                      </a:r>
                      <a:endParaRPr lang="ko-KR" altLang="en-US" sz="1600" b="1" u="sng"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27</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28</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29</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3434391"/>
                  </a:ext>
                </a:extLst>
              </a:tr>
              <a:tr h="498567">
                <a:tc>
                  <a:txBody>
                    <a:bodyPr/>
                    <a:lstStyle/>
                    <a:p>
                      <a:pPr algn="l" latinLnBrk="1"/>
                      <a:r>
                        <a:rPr lang="en-US" altLang="ko-KR" sz="1600" dirty="0" smtClean="0">
                          <a:solidFill>
                            <a:srgbClr val="FF0000"/>
                          </a:solidFill>
                        </a:rPr>
                        <a:t>30</a:t>
                      </a:r>
                      <a:endParaRPr lang="ko-KR" alt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600" dirty="0" smtClean="0">
                          <a:solidFill>
                            <a:schemeClr val="tx1"/>
                          </a:solidFill>
                        </a:rPr>
                        <a:t>31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4808986"/>
                  </a:ext>
                </a:extLst>
              </a:tr>
              <a:tr h="498567">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8485207"/>
                  </a:ext>
                </a:extLst>
              </a:tr>
            </a:tbl>
          </a:graphicData>
        </a:graphic>
      </p:graphicFrame>
      <p:sp>
        <p:nvSpPr>
          <p:cNvPr id="8" name="TextBox 7"/>
          <p:cNvSpPr txBox="1"/>
          <p:nvPr/>
        </p:nvSpPr>
        <p:spPr>
          <a:xfrm>
            <a:off x="5295204" y="1212523"/>
            <a:ext cx="4172992" cy="4431983"/>
          </a:xfrm>
          <a:prstGeom prst="rect">
            <a:avLst/>
          </a:prstGeom>
          <a:noFill/>
        </p:spPr>
        <p:txBody>
          <a:bodyPr wrap="square" rtlCol="0">
            <a:spAutoFit/>
          </a:bodyPr>
          <a:lstStyle/>
          <a:p>
            <a:r>
              <a:rPr lang="ko-KR" altLang="en-US" sz="1600" dirty="0" smtClean="0"/>
              <a:t>주요 일정</a:t>
            </a:r>
            <a:endParaRPr lang="en-US" altLang="ko-KR" sz="1600" dirty="0" smtClean="0"/>
          </a:p>
          <a:p>
            <a:pPr marL="285750" indent="-285750">
              <a:buFont typeface="Arial" panose="020B0604020202020204" pitchFamily="34" charset="0"/>
              <a:buChar char="•"/>
            </a:pPr>
            <a:r>
              <a:rPr lang="en-US" altLang="ko-KR" sz="1600" dirty="0" smtClean="0"/>
              <a:t>Colon model (</a:t>
            </a:r>
            <a:r>
              <a:rPr lang="ko-KR" altLang="en-US" sz="1600" dirty="0" smtClean="0"/>
              <a:t>동일 </a:t>
            </a:r>
            <a:r>
              <a:rPr lang="en-US" altLang="ko-KR" sz="1600" dirty="0" err="1" smtClean="0"/>
              <a:t>config</a:t>
            </a:r>
            <a:r>
              <a:rPr lang="en-US" altLang="ko-KR" sz="1600" dirty="0" smtClean="0"/>
              <a:t>)</a:t>
            </a:r>
          </a:p>
          <a:p>
            <a:pPr marL="742950" lvl="1" indent="-285750">
              <a:buFont typeface="Arial" panose="020B0604020202020204" pitchFamily="34" charset="0"/>
              <a:buChar char="•"/>
            </a:pPr>
            <a:r>
              <a:rPr lang="en-US" altLang="ko-KR" sz="1600" dirty="0" smtClean="0"/>
              <a:t>Graph </a:t>
            </a:r>
            <a:r>
              <a:rPr lang="en-US" altLang="ko-KR" sz="1600" dirty="0" err="1" smtClean="0"/>
              <a:t>cnn</a:t>
            </a:r>
            <a:r>
              <a:rPr lang="en-US" altLang="ko-KR" sz="1600" dirty="0" smtClean="0"/>
              <a:t> : ~14</a:t>
            </a:r>
          </a:p>
          <a:p>
            <a:pPr marL="742950" lvl="1" indent="-285750">
              <a:buFont typeface="Arial" panose="020B0604020202020204" pitchFamily="34" charset="0"/>
              <a:buChar char="•"/>
            </a:pPr>
            <a:r>
              <a:rPr lang="en-US" altLang="ko-KR" sz="1600" dirty="0" smtClean="0"/>
              <a:t>Feature cube : ~12</a:t>
            </a:r>
          </a:p>
          <a:p>
            <a:pPr marL="742950" lvl="1" indent="-285750">
              <a:buFont typeface="Arial" panose="020B0604020202020204" pitchFamily="34" charset="0"/>
              <a:buChar char="•"/>
            </a:pPr>
            <a:r>
              <a:rPr lang="en-US" altLang="ko-KR" sz="1600" dirty="0" smtClean="0"/>
              <a:t>Colon </a:t>
            </a:r>
            <a:r>
              <a:rPr lang="ko-KR" altLang="en-US" sz="1600" dirty="0" smtClean="0"/>
              <a:t>피드백 </a:t>
            </a:r>
            <a:r>
              <a:rPr lang="en-US" altLang="ko-KR" sz="1600" dirty="0" smtClean="0"/>
              <a:t>: </a:t>
            </a:r>
            <a:r>
              <a:rPr lang="en-US" altLang="ko-KR" sz="1600" dirty="0" smtClean="0">
                <a:solidFill>
                  <a:srgbClr val="FF0000"/>
                </a:solidFill>
              </a:rPr>
              <a:t>?? ()</a:t>
            </a:r>
          </a:p>
          <a:p>
            <a:pPr marL="285750" indent="-285750">
              <a:buFont typeface="Arial" panose="020B0604020202020204" pitchFamily="34" charset="0"/>
              <a:buChar char="•"/>
            </a:pPr>
            <a:endParaRPr lang="en-US" altLang="ko-KR" sz="1600" dirty="0" smtClean="0"/>
          </a:p>
          <a:p>
            <a:pPr marL="285750" indent="-285750">
              <a:buFont typeface="Arial" panose="020B0604020202020204" pitchFamily="34" charset="0"/>
              <a:buChar char="•"/>
            </a:pPr>
            <a:r>
              <a:rPr lang="ko-KR" altLang="en-US" sz="1600" dirty="0" smtClean="0"/>
              <a:t>모델 통합 </a:t>
            </a:r>
            <a:r>
              <a:rPr lang="en-US" altLang="ko-KR" sz="1600" dirty="0" smtClean="0"/>
              <a:t>(</a:t>
            </a:r>
            <a:r>
              <a:rPr lang="ko-KR" altLang="en-US" sz="1600" dirty="0" smtClean="0"/>
              <a:t>위장</a:t>
            </a:r>
            <a:r>
              <a:rPr lang="en-US" altLang="ko-KR" sz="1600" dirty="0" smtClean="0"/>
              <a:t>): ~21</a:t>
            </a:r>
            <a:r>
              <a:rPr lang="ko-KR" altLang="en-US" sz="1600" dirty="0" smtClean="0"/>
              <a:t> </a:t>
            </a:r>
            <a:endParaRPr lang="en-US" altLang="ko-KR" sz="1600" dirty="0" smtClean="0"/>
          </a:p>
          <a:p>
            <a:pPr marL="742950" lvl="1" indent="-285750">
              <a:buFont typeface="Arial" panose="020B0604020202020204" pitchFamily="34" charset="0"/>
              <a:buChar char="•"/>
            </a:pPr>
            <a:r>
              <a:rPr lang="en-US" altLang="ko-KR" sz="1600" dirty="0" err="1" smtClean="0"/>
              <a:t>Mixpatch</a:t>
            </a:r>
            <a:r>
              <a:rPr lang="en-US" altLang="ko-KR" sz="1600" dirty="0" smtClean="0"/>
              <a:t> + </a:t>
            </a:r>
            <a:r>
              <a:rPr lang="en-US" altLang="ko-KR" sz="1600" dirty="0" err="1" smtClean="0"/>
              <a:t>Lossdiff</a:t>
            </a:r>
            <a:r>
              <a:rPr lang="en-US" altLang="ko-KR" sz="1600" dirty="0" smtClean="0"/>
              <a:t>+ feature cube</a:t>
            </a:r>
          </a:p>
          <a:p>
            <a:pPr marL="285750" indent="-285750">
              <a:buFont typeface="Arial" panose="020B0604020202020204" pitchFamily="34" charset="0"/>
              <a:buChar char="•"/>
            </a:pPr>
            <a:endParaRPr lang="en-US" altLang="ko-KR" sz="1600" dirty="0" smtClean="0"/>
          </a:p>
          <a:p>
            <a:pPr marL="285750" indent="-285750">
              <a:buFont typeface="Arial" panose="020B0604020202020204" pitchFamily="34" charset="0"/>
              <a:buChar char="•"/>
            </a:pPr>
            <a:r>
              <a:rPr lang="ko-KR" altLang="en-US" sz="1600" dirty="0" smtClean="0"/>
              <a:t>통합 모델 설치 </a:t>
            </a:r>
            <a:r>
              <a:rPr lang="en-US" altLang="ko-KR" sz="1600" dirty="0" smtClean="0"/>
              <a:t>(</a:t>
            </a:r>
            <a:r>
              <a:rPr lang="ko-KR" altLang="en-US" sz="1600" dirty="0" smtClean="0"/>
              <a:t>서버 설치</a:t>
            </a:r>
            <a:r>
              <a:rPr lang="en-US" altLang="ko-KR" sz="1600" dirty="0" smtClean="0"/>
              <a:t>)</a:t>
            </a:r>
            <a:r>
              <a:rPr lang="ko-KR" altLang="en-US" sz="1600" dirty="0" smtClean="0"/>
              <a:t> </a:t>
            </a:r>
            <a:r>
              <a:rPr lang="en-US" altLang="ko-KR" sz="1600" dirty="0" smtClean="0">
                <a:solidFill>
                  <a:srgbClr val="FF0000"/>
                </a:solidFill>
              </a:rPr>
              <a:t>: ~26</a:t>
            </a:r>
          </a:p>
          <a:p>
            <a:pPr marL="742950" lvl="1" indent="-285750">
              <a:buFont typeface="Arial" panose="020B0604020202020204" pitchFamily="34" charset="0"/>
              <a:buChar char="•"/>
            </a:pPr>
            <a:endParaRPr lang="en-US" altLang="ko-KR" sz="1600" dirty="0" smtClean="0"/>
          </a:p>
          <a:p>
            <a:pPr marL="285750" indent="-285750">
              <a:buFont typeface="Arial" panose="020B0604020202020204" pitchFamily="34" charset="0"/>
              <a:buChar char="•"/>
            </a:pPr>
            <a:r>
              <a:rPr lang="en-US" altLang="ko-KR" sz="1600" dirty="0" smtClean="0"/>
              <a:t>New Annotation (</a:t>
            </a:r>
            <a:r>
              <a:rPr lang="ko-KR" altLang="en-US" sz="1600" dirty="0" smtClean="0"/>
              <a:t>위장</a:t>
            </a:r>
            <a:r>
              <a:rPr lang="en-US" altLang="ko-KR" sz="1600" dirty="0" smtClean="0"/>
              <a:t>) : </a:t>
            </a:r>
            <a:r>
              <a:rPr lang="en-US" altLang="ko-KR" sz="1600" dirty="0" smtClean="0">
                <a:solidFill>
                  <a:srgbClr val="FF0000"/>
                </a:solidFill>
              </a:rPr>
              <a:t>?? (</a:t>
            </a:r>
            <a:r>
              <a:rPr lang="ko-KR" altLang="en-US" sz="1600" dirty="0" smtClean="0">
                <a:solidFill>
                  <a:srgbClr val="FF0000"/>
                </a:solidFill>
              </a:rPr>
              <a:t>빠르면 </a:t>
            </a:r>
            <a:r>
              <a:rPr lang="en-US" altLang="ko-KR" sz="1600" dirty="0" smtClean="0">
                <a:solidFill>
                  <a:srgbClr val="FF0000"/>
                </a:solidFill>
              </a:rPr>
              <a:t>21</a:t>
            </a:r>
            <a:r>
              <a:rPr lang="ko-KR" altLang="en-US" sz="1600" dirty="0" smtClean="0">
                <a:solidFill>
                  <a:srgbClr val="FF0000"/>
                </a:solidFill>
              </a:rPr>
              <a:t>일</a:t>
            </a:r>
            <a:r>
              <a:rPr lang="en-US" altLang="ko-KR" sz="1600" dirty="0" smtClean="0">
                <a:solidFill>
                  <a:srgbClr val="FF0000"/>
                </a:solidFill>
              </a:rPr>
              <a:t>)</a:t>
            </a:r>
          </a:p>
          <a:p>
            <a:pPr marL="285750" indent="-285750">
              <a:buFont typeface="Arial" panose="020B0604020202020204" pitchFamily="34" charset="0"/>
              <a:buChar char="•"/>
            </a:pPr>
            <a:r>
              <a:rPr lang="ko-KR" altLang="en-US" sz="1600" dirty="0" smtClean="0"/>
              <a:t>통합 모델 업데이트</a:t>
            </a:r>
            <a:r>
              <a:rPr lang="en-US" altLang="ko-KR" sz="1600" dirty="0" smtClean="0"/>
              <a:t>: </a:t>
            </a:r>
            <a:r>
              <a:rPr lang="en-US" altLang="ko-KR" sz="1600" dirty="0" smtClean="0">
                <a:solidFill>
                  <a:srgbClr val="FF0000"/>
                </a:solidFill>
              </a:rPr>
              <a:t>?? + 20 days</a:t>
            </a:r>
          </a:p>
          <a:p>
            <a:pPr marL="742950" lvl="1" indent="-285750">
              <a:buFont typeface="Arial" panose="020B0604020202020204" pitchFamily="34" charset="0"/>
              <a:buChar char="•"/>
            </a:pPr>
            <a:r>
              <a:rPr lang="en-US" altLang="ko-KR" sz="1600" dirty="0" err="1" smtClean="0"/>
              <a:t>Mixpatch</a:t>
            </a:r>
            <a:r>
              <a:rPr lang="en-US" altLang="ko-KR" sz="1600" dirty="0" smtClean="0"/>
              <a:t> </a:t>
            </a:r>
            <a:r>
              <a:rPr lang="ko-KR" altLang="en-US" sz="1600" dirty="0" err="1" smtClean="0"/>
              <a:t>재학습</a:t>
            </a:r>
            <a:endParaRPr lang="en-US" altLang="ko-KR" sz="1600" dirty="0" smtClean="0"/>
          </a:p>
          <a:p>
            <a:pPr marL="742950" lvl="1" indent="-285750">
              <a:buFont typeface="Arial" panose="020B0604020202020204" pitchFamily="34" charset="0"/>
              <a:buChar char="•"/>
            </a:pPr>
            <a:r>
              <a:rPr lang="en-US" altLang="ko-KR" sz="1600" dirty="0" err="1" smtClean="0"/>
              <a:t>Lossdiff</a:t>
            </a:r>
            <a:r>
              <a:rPr lang="en-US" altLang="ko-KR" sz="1600" dirty="0" smtClean="0"/>
              <a:t>  </a:t>
            </a:r>
            <a:r>
              <a:rPr lang="ko-KR" altLang="en-US" sz="1600" dirty="0" err="1" smtClean="0"/>
              <a:t>재학습</a:t>
            </a:r>
            <a:endParaRPr lang="en-US" altLang="ko-KR" sz="1600" dirty="0" smtClean="0"/>
          </a:p>
          <a:p>
            <a:pPr marL="742950" lvl="1" indent="-285750">
              <a:buFont typeface="Arial" panose="020B0604020202020204" pitchFamily="34" charset="0"/>
              <a:buChar char="•"/>
            </a:pPr>
            <a:r>
              <a:rPr lang="en-US" altLang="ko-KR" sz="1600" dirty="0" smtClean="0"/>
              <a:t>Feature cube </a:t>
            </a:r>
            <a:r>
              <a:rPr lang="ko-KR" altLang="en-US" sz="1600" dirty="0" err="1" smtClean="0"/>
              <a:t>재학습</a:t>
            </a:r>
            <a:endParaRPr lang="en-US" altLang="ko-KR" sz="1600" dirty="0" smtClean="0"/>
          </a:p>
          <a:p>
            <a:pPr marL="285750" indent="-285750">
              <a:buFont typeface="Arial" panose="020B0604020202020204" pitchFamily="34" charset="0"/>
              <a:buChar char="•"/>
            </a:pPr>
            <a:endParaRPr lang="ko-KR" altLang="en-US" sz="1600" dirty="0"/>
          </a:p>
        </p:txBody>
      </p:sp>
      <p:sp>
        <p:nvSpPr>
          <p:cNvPr id="9" name="TextBox 8"/>
          <p:cNvSpPr txBox="1"/>
          <p:nvPr/>
        </p:nvSpPr>
        <p:spPr>
          <a:xfrm>
            <a:off x="2412386" y="722609"/>
            <a:ext cx="1188720" cy="369332"/>
          </a:xfrm>
          <a:prstGeom prst="rect">
            <a:avLst/>
          </a:prstGeom>
          <a:noFill/>
        </p:spPr>
        <p:txBody>
          <a:bodyPr wrap="square" rtlCol="0">
            <a:spAutoFit/>
          </a:bodyPr>
          <a:lstStyle/>
          <a:p>
            <a:r>
              <a:rPr lang="en-US" altLang="ko-KR" dirty="0" smtClean="0"/>
              <a:t>5</a:t>
            </a:r>
            <a:r>
              <a:rPr lang="ko-KR" altLang="en-US" dirty="0" smtClean="0"/>
              <a:t>월</a:t>
            </a:r>
            <a:endParaRPr lang="ko-KR" altLang="en-US" dirty="0"/>
          </a:p>
        </p:txBody>
      </p:sp>
      <p:sp>
        <p:nvSpPr>
          <p:cNvPr id="10" name="TextBox 9"/>
          <p:cNvSpPr txBox="1"/>
          <p:nvPr/>
        </p:nvSpPr>
        <p:spPr>
          <a:xfrm>
            <a:off x="363870" y="6067797"/>
            <a:ext cx="4991413" cy="461665"/>
          </a:xfrm>
          <a:prstGeom prst="rect">
            <a:avLst/>
          </a:prstGeom>
          <a:noFill/>
        </p:spPr>
        <p:txBody>
          <a:bodyPr wrap="square" rtlCol="0">
            <a:spAutoFit/>
          </a:bodyPr>
          <a:lstStyle/>
          <a:p>
            <a:pPr marL="285750" indent="-285750">
              <a:buFont typeface="Arial" panose="020B0604020202020204" pitchFamily="34" charset="0"/>
              <a:buChar char="•"/>
            </a:pPr>
            <a:r>
              <a:rPr lang="ko-KR" altLang="en-US" sz="1200" dirty="0" smtClean="0"/>
              <a:t>슬라이스 문서</a:t>
            </a:r>
            <a:r>
              <a:rPr lang="en-US" altLang="ko-KR" sz="1200" dirty="0" smtClean="0"/>
              <a:t>:</a:t>
            </a:r>
            <a:r>
              <a:rPr lang="ko-KR" altLang="en-US" sz="1200" dirty="0" smtClean="0"/>
              <a:t> </a:t>
            </a:r>
            <a:r>
              <a:rPr lang="en-US" altLang="ko-KR" sz="1200" dirty="0" smtClean="0"/>
              <a:t>(~5/11</a:t>
            </a:r>
            <a:r>
              <a:rPr lang="ko-KR" altLang="en-US" sz="1200" dirty="0" smtClean="0"/>
              <a:t>까지 업로드</a:t>
            </a:r>
            <a:r>
              <a:rPr lang="en-US" altLang="ko-KR" sz="1200" dirty="0" smtClean="0"/>
              <a:t>)</a:t>
            </a:r>
          </a:p>
          <a:p>
            <a:pPr marL="285750" indent="-285750">
              <a:buFont typeface="Arial" panose="020B0604020202020204" pitchFamily="34" charset="0"/>
              <a:buChar char="•"/>
            </a:pPr>
            <a:r>
              <a:rPr lang="ko-KR" altLang="en-US" sz="1200" dirty="0" smtClean="0"/>
              <a:t>*현미경 </a:t>
            </a:r>
            <a:r>
              <a:rPr lang="en-US" altLang="ko-KR" sz="1200" dirty="0" smtClean="0"/>
              <a:t>annotation : Pilot test</a:t>
            </a:r>
          </a:p>
        </p:txBody>
      </p:sp>
      <p:sp>
        <p:nvSpPr>
          <p:cNvPr id="11" name="TextBox 10"/>
          <p:cNvSpPr txBox="1"/>
          <p:nvPr/>
        </p:nvSpPr>
        <p:spPr>
          <a:xfrm>
            <a:off x="363871" y="5644506"/>
            <a:ext cx="4991413" cy="646331"/>
          </a:xfrm>
          <a:prstGeom prst="rect">
            <a:avLst/>
          </a:prstGeom>
          <a:noFill/>
        </p:spPr>
        <p:txBody>
          <a:bodyPr wrap="square" rtlCol="0">
            <a:spAutoFit/>
          </a:bodyPr>
          <a:lstStyle/>
          <a:p>
            <a:r>
              <a:rPr lang="ko-KR" altLang="en-US" sz="1200" dirty="0" smtClean="0"/>
              <a:t>확인 요청 사항</a:t>
            </a:r>
            <a:endParaRPr lang="en-US" altLang="ko-KR" sz="1200" dirty="0" smtClean="0"/>
          </a:p>
          <a:p>
            <a:pPr marL="285750" indent="-285750">
              <a:buFont typeface="Arial" panose="020B0604020202020204" pitchFamily="34" charset="0"/>
              <a:buChar char="•"/>
            </a:pPr>
            <a:r>
              <a:rPr lang="en-US" altLang="ko-KR" sz="1200" dirty="0" smtClean="0"/>
              <a:t>Graph core: </a:t>
            </a:r>
            <a:r>
              <a:rPr lang="ko-KR" altLang="en-US" sz="1200" dirty="0" err="1" smtClean="0"/>
              <a:t>성능비교</a:t>
            </a:r>
            <a:r>
              <a:rPr lang="en-US" altLang="ko-KR" sz="1200" dirty="0"/>
              <a:t> </a:t>
            </a:r>
            <a:r>
              <a:rPr lang="ko-KR" altLang="en-US" sz="1200" dirty="0" err="1" smtClean="0"/>
              <a:t>한게</a:t>
            </a:r>
            <a:r>
              <a:rPr lang="ko-KR" altLang="en-US" sz="1200" dirty="0" smtClean="0"/>
              <a:t> 있는지 </a:t>
            </a:r>
            <a:r>
              <a:rPr lang="en-US" altLang="ko-KR" sz="1200" dirty="0" smtClean="0"/>
              <a:t>(</a:t>
            </a:r>
            <a:r>
              <a:rPr lang="en-US" altLang="ko-KR" sz="1200" dirty="0" err="1" smtClean="0"/>
              <a:t>cpu</a:t>
            </a:r>
            <a:r>
              <a:rPr lang="en-US" altLang="ko-KR" sz="1200" dirty="0" smtClean="0"/>
              <a:t>, </a:t>
            </a:r>
            <a:r>
              <a:rPr lang="en-US" altLang="ko-KR" sz="1200" dirty="0" err="1" smtClean="0"/>
              <a:t>gpu</a:t>
            </a:r>
            <a:r>
              <a:rPr lang="en-US" altLang="ko-KR" sz="1200" dirty="0" smtClean="0"/>
              <a:t>)</a:t>
            </a:r>
          </a:p>
          <a:p>
            <a:endParaRPr lang="ko-KR" altLang="en-US" sz="1200" dirty="0"/>
          </a:p>
        </p:txBody>
      </p:sp>
    </p:spTree>
    <p:extLst>
      <p:ext uri="{BB962C8B-B14F-4D97-AF65-F5344CB8AC3E}">
        <p14:creationId xmlns:p14="http://schemas.microsoft.com/office/powerpoint/2010/main" val="3593633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en-US" altLang="ko-KR" b="1" dirty="0" smtClean="0"/>
              <a:t>20210503 </a:t>
            </a:r>
            <a:r>
              <a:rPr lang="ko-KR" altLang="en-US" b="1" dirty="0" smtClean="0"/>
              <a:t>회의록</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p:nvPicPr>
        <p:blipFill>
          <a:blip r:embed="rId2"/>
          <a:stretch>
            <a:fillRect/>
          </a:stretch>
        </p:blipFill>
        <p:spPr>
          <a:xfrm>
            <a:off x="995174" y="1063170"/>
            <a:ext cx="6996073" cy="5204626"/>
          </a:xfrm>
          <a:prstGeom prst="rect">
            <a:avLst/>
          </a:prstGeom>
        </p:spPr>
      </p:pic>
    </p:spTree>
    <p:extLst>
      <p:ext uri="{BB962C8B-B14F-4D97-AF65-F5344CB8AC3E}">
        <p14:creationId xmlns:p14="http://schemas.microsoft.com/office/powerpoint/2010/main" val="3975644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en-US" altLang="ko-KR" b="1" dirty="0" smtClean="0"/>
              <a:t>To 3D </a:t>
            </a:r>
            <a:r>
              <a:rPr lang="en-US" altLang="ko-KR" b="1" dirty="0" err="1" smtClean="0"/>
              <a:t>histech</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9709" y="1681113"/>
            <a:ext cx="7564179" cy="4016484"/>
          </a:xfrm>
          <a:prstGeom prst="rect">
            <a:avLst/>
          </a:prstGeom>
          <a:noFill/>
        </p:spPr>
        <p:txBody>
          <a:bodyPr wrap="square" rtlCol="0">
            <a:spAutoFit/>
          </a:bodyPr>
          <a:lstStyle/>
          <a:p>
            <a:pPr>
              <a:lnSpc>
                <a:spcPct val="150000"/>
              </a:lnSpc>
            </a:pPr>
            <a:r>
              <a:rPr lang="en-US" altLang="ko-KR" sz="1000" b="1" dirty="0">
                <a:latin typeface="+mj-ea"/>
              </a:rPr>
              <a:t>We have noticed when we use slide converter, there is a difference between </a:t>
            </a:r>
            <a:r>
              <a:rPr lang="en-US" altLang="ko-KR" sz="1000" b="1" dirty="0" err="1">
                <a:latin typeface="+mj-ea"/>
              </a:rPr>
              <a:t>openslide.level</a:t>
            </a:r>
            <a:r>
              <a:rPr lang="en-US" altLang="ko-KR" sz="1000" b="1" dirty="0">
                <a:latin typeface="+mj-ea"/>
              </a:rPr>
              <a:t>, slide file size, and some other differences. These differences affect the model performance, so please let us know if there is some configuration that can provide us the same file (configuration wise) after conversion.</a:t>
            </a:r>
          </a:p>
          <a:p>
            <a:pPr>
              <a:lnSpc>
                <a:spcPct val="150000"/>
              </a:lnSpc>
            </a:pPr>
            <a:endParaRPr lang="en-US" altLang="ko-KR" sz="1000" b="1" dirty="0">
              <a:latin typeface="+mj-ea"/>
            </a:endParaRPr>
          </a:p>
          <a:p>
            <a:pPr>
              <a:lnSpc>
                <a:spcPct val="150000"/>
              </a:lnSpc>
            </a:pPr>
            <a:r>
              <a:rPr lang="en-US" altLang="ko-KR" sz="1000" b="1" dirty="0">
                <a:latin typeface="+mj-ea"/>
              </a:rPr>
              <a:t>In addition to that, please elaborate SECTION.OVERLAP_X and SECTION.OVERLAP_Y, we have noticed slides scanned from the same scanner have different values. Do we need to set some configurations to have the same value? And what exactly overlap value tells us.</a:t>
            </a:r>
          </a:p>
          <a:p>
            <a:pPr>
              <a:lnSpc>
                <a:spcPct val="150000"/>
              </a:lnSpc>
            </a:pPr>
            <a:endParaRPr lang="en-US" altLang="ko-KR" sz="1000" b="1" dirty="0">
              <a:latin typeface="+mj-ea"/>
            </a:endParaRPr>
          </a:p>
          <a:p>
            <a:pPr>
              <a:lnSpc>
                <a:spcPct val="150000"/>
              </a:lnSpc>
            </a:pPr>
            <a:r>
              <a:rPr lang="en-US" altLang="ko-KR" sz="1000" b="1" dirty="0">
                <a:latin typeface="+mj-ea"/>
              </a:rPr>
              <a:t>Moreover, we have noticed image format in </a:t>
            </a:r>
            <a:r>
              <a:rPr lang="en-US" altLang="ko-KR" sz="1000" b="1" dirty="0" err="1">
                <a:latin typeface="+mj-ea"/>
              </a:rPr>
              <a:t>mrxs</a:t>
            </a:r>
            <a:r>
              <a:rPr lang="en-US" altLang="ko-KR" sz="1000" b="1" dirty="0">
                <a:latin typeface="+mj-ea"/>
              </a:rPr>
              <a:t> says JPEG and sometimes PNG. Please let us know what's the default value. We are tiling </a:t>
            </a:r>
            <a:r>
              <a:rPr lang="en-US" altLang="ko-KR" sz="1000" b="1" dirty="0" err="1">
                <a:latin typeface="+mj-ea"/>
              </a:rPr>
              <a:t>mrxs</a:t>
            </a:r>
            <a:r>
              <a:rPr lang="en-US" altLang="ko-KR" sz="1000" b="1" dirty="0">
                <a:latin typeface="+mj-ea"/>
              </a:rPr>
              <a:t> for our AI software so we need to know the exact format so that we should not alter it.</a:t>
            </a:r>
          </a:p>
          <a:p>
            <a:pPr>
              <a:lnSpc>
                <a:spcPct val="150000"/>
              </a:lnSpc>
            </a:pPr>
            <a:endParaRPr lang="en-US" altLang="ko-KR" sz="1000" b="1" dirty="0">
              <a:latin typeface="+mj-ea"/>
            </a:endParaRPr>
          </a:p>
          <a:p>
            <a:pPr>
              <a:lnSpc>
                <a:spcPct val="150000"/>
              </a:lnSpc>
            </a:pPr>
            <a:r>
              <a:rPr lang="en-US" altLang="ko-KR" sz="1000" b="1" dirty="0">
                <a:latin typeface="+mj-ea"/>
              </a:rPr>
              <a:t>Finally, please let us know if MICROMETER_PER_PIXEL_X and MICROMETER_PER_PIXEL_Y can affect images extracted from the slides, if slide 1 MICROMETER_PER_PIXEL_X &gt; slide 2 MICROMETER_PER_PIXEL_X then this means images of slide 1 has more tissue area?</a:t>
            </a:r>
          </a:p>
          <a:p>
            <a:pPr>
              <a:lnSpc>
                <a:spcPct val="150000"/>
              </a:lnSpc>
            </a:pPr>
            <a:endParaRPr lang="en-US" altLang="ko-KR" sz="1000" b="1" dirty="0">
              <a:latin typeface="+mj-ea"/>
            </a:endParaRPr>
          </a:p>
          <a:p>
            <a:pPr>
              <a:lnSpc>
                <a:spcPct val="150000"/>
              </a:lnSpc>
            </a:pPr>
            <a:r>
              <a:rPr lang="en-US" altLang="ko-KR" sz="1000" b="1" dirty="0">
                <a:latin typeface="+mj-ea"/>
              </a:rPr>
              <a:t>Thanks, It would be great to keep the consistency between all slides and use the convertor without hurting the original slide.</a:t>
            </a:r>
            <a:endParaRPr lang="en-US" altLang="ko-KR" sz="1000" dirty="0" smtClean="0">
              <a:latin typeface="+mj-ea"/>
            </a:endParaRPr>
          </a:p>
        </p:txBody>
      </p:sp>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 name="직사각형 1"/>
          <p:cNvSpPr/>
          <p:nvPr/>
        </p:nvSpPr>
        <p:spPr>
          <a:xfrm>
            <a:off x="396441" y="805909"/>
            <a:ext cx="5691043" cy="454292"/>
          </a:xfrm>
          <a:prstGeom prst="rect">
            <a:avLst/>
          </a:prstGeom>
        </p:spPr>
        <p:txBody>
          <a:bodyPr wrap="square">
            <a:spAutoFit/>
          </a:bodyPr>
          <a:lstStyle/>
          <a:p>
            <a:pPr>
              <a:lnSpc>
                <a:spcPct val="150000"/>
              </a:lnSpc>
            </a:pPr>
            <a:r>
              <a:rPr lang="ko-KR" altLang="en-US" b="1" smtClean="0">
                <a:latin typeface="+mj-ea"/>
              </a:rPr>
              <a:t>문의 사항 작성 완료</a:t>
            </a:r>
            <a:endParaRPr lang="en-US" altLang="ko-KR" b="1" dirty="0">
              <a:latin typeface="+mj-ea"/>
            </a:endParaRPr>
          </a:p>
        </p:txBody>
      </p:sp>
    </p:spTree>
    <p:extLst>
      <p:ext uri="{BB962C8B-B14F-4D97-AF65-F5344CB8AC3E}">
        <p14:creationId xmlns:p14="http://schemas.microsoft.com/office/powerpoint/2010/main" val="2451643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8030095" y="-141316"/>
            <a:ext cx="955964" cy="13134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p:nvPr/>
        </p:nvCxnSpPr>
        <p:spPr>
          <a:xfrm>
            <a:off x="1679171" y="3773979"/>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3246" y="3100646"/>
            <a:ext cx="7360922" cy="523220"/>
          </a:xfrm>
          <a:prstGeom prst="rect">
            <a:avLst/>
          </a:prstGeom>
          <a:noFill/>
        </p:spPr>
        <p:txBody>
          <a:bodyPr wrap="square" rtlCol="0">
            <a:spAutoFit/>
          </a:bodyPr>
          <a:lstStyle/>
          <a:p>
            <a:pPr algn="ctr"/>
            <a:r>
              <a:rPr lang="ko-KR" altLang="en-US" sz="2800" b="1" dirty="0" smtClean="0">
                <a:latin typeface="+mj-ea"/>
                <a:ea typeface="+mj-ea"/>
              </a:rPr>
              <a:t>현미경 기반 시스템</a:t>
            </a:r>
            <a:endParaRPr lang="ko-KR" altLang="en-US" sz="2800" b="1" dirty="0">
              <a:latin typeface="+mj-ea"/>
              <a:ea typeface="+mj-ea"/>
            </a:endParaRPr>
          </a:p>
        </p:txBody>
      </p:sp>
    </p:spTree>
    <p:extLst>
      <p:ext uri="{BB962C8B-B14F-4D97-AF65-F5344CB8AC3E}">
        <p14:creationId xmlns:p14="http://schemas.microsoft.com/office/powerpoint/2010/main" val="3050253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Box 160"/>
          <p:cNvSpPr txBox="1"/>
          <p:nvPr/>
        </p:nvSpPr>
        <p:spPr>
          <a:xfrm>
            <a:off x="198814" y="88488"/>
            <a:ext cx="2856575" cy="369332"/>
          </a:xfrm>
          <a:prstGeom prst="rect">
            <a:avLst/>
          </a:prstGeom>
          <a:noFill/>
        </p:spPr>
        <p:txBody>
          <a:bodyPr wrap="square" rtlCol="0">
            <a:spAutoFit/>
          </a:bodyPr>
          <a:lstStyle/>
          <a:p>
            <a:r>
              <a:rPr lang="en-US" altLang="ko-KR" b="1" dirty="0" smtClean="0"/>
              <a:t>Noise filter</a:t>
            </a:r>
            <a:endParaRPr lang="ko-KR" altLang="en-US" b="1" dirty="0"/>
          </a:p>
        </p:txBody>
      </p:sp>
      <p:cxnSp>
        <p:nvCxnSpPr>
          <p:cNvPr id="130" name="직선 연결선 129"/>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5" name="직사각형 4"/>
          <p:cNvSpPr/>
          <p:nvPr/>
        </p:nvSpPr>
        <p:spPr>
          <a:xfrm>
            <a:off x="224444" y="523703"/>
            <a:ext cx="5985164" cy="6232475"/>
          </a:xfrm>
          <a:prstGeom prst="rect">
            <a:avLst/>
          </a:prstGeom>
        </p:spPr>
        <p:txBody>
          <a:bodyPr wrap="square">
            <a:spAutoFit/>
          </a:bodyPr>
          <a:lstStyle/>
          <a:p>
            <a:pPr>
              <a:lnSpc>
                <a:spcPct val="150000"/>
              </a:lnSpc>
            </a:pPr>
            <a:r>
              <a:rPr lang="ko-KR" altLang="en-US" sz="1400" dirty="0" smtClean="0">
                <a:latin typeface="+mj-ea"/>
              </a:rPr>
              <a:t>모델 업데이트</a:t>
            </a:r>
            <a:endParaRPr lang="en-US" altLang="ko-KR" sz="1400" dirty="0" smtClean="0">
              <a:latin typeface="+mj-ea"/>
            </a:endParaRPr>
          </a:p>
          <a:p>
            <a:pPr marL="171450" indent="-171450">
              <a:lnSpc>
                <a:spcPct val="150000"/>
              </a:lnSpc>
              <a:buFont typeface="Arial" panose="020B0604020202020204" pitchFamily="34" charset="0"/>
              <a:buChar char="•"/>
            </a:pPr>
            <a:r>
              <a:rPr lang="ko-KR" altLang="en-US" sz="1400" dirty="0" smtClean="0">
                <a:latin typeface="+mj-ea"/>
              </a:rPr>
              <a:t>업데이트 계획 </a:t>
            </a:r>
            <a:r>
              <a:rPr lang="en-US" altLang="ko-KR" sz="1400" dirty="0" smtClean="0">
                <a:latin typeface="+mj-ea"/>
              </a:rPr>
              <a:t>: </a:t>
            </a:r>
            <a:r>
              <a:rPr lang="ko-KR" altLang="en-US" sz="1400" b="1" dirty="0">
                <a:solidFill>
                  <a:srgbClr val="FF0000"/>
                </a:solidFill>
                <a:latin typeface="+mj-ea"/>
              </a:rPr>
              <a:t>현재 </a:t>
            </a:r>
            <a:r>
              <a:rPr lang="ko-KR" altLang="en-US" sz="1400" dirty="0" smtClean="0">
                <a:latin typeface="+mj-ea"/>
              </a:rPr>
              <a:t>설치된 </a:t>
            </a:r>
            <a:r>
              <a:rPr lang="ko-KR" altLang="en-US" sz="1400" dirty="0">
                <a:solidFill>
                  <a:srgbClr val="FF0000"/>
                </a:solidFill>
                <a:latin typeface="+mj-ea"/>
              </a:rPr>
              <a:t>카메라 데이터 기반 </a:t>
            </a:r>
            <a:endParaRPr lang="en-US" altLang="ko-KR" sz="1400" dirty="0" smtClean="0">
              <a:solidFill>
                <a:srgbClr val="FF0000"/>
              </a:solidFill>
              <a:latin typeface="+mj-ea"/>
            </a:endParaRPr>
          </a:p>
          <a:p>
            <a:pPr marL="171450" indent="-171450">
              <a:lnSpc>
                <a:spcPct val="150000"/>
              </a:lnSpc>
              <a:buFont typeface="Arial" panose="020B0604020202020204" pitchFamily="34" charset="0"/>
              <a:buChar char="•"/>
            </a:pPr>
            <a:r>
              <a:rPr lang="ko-KR" altLang="en-US" sz="1400" dirty="0" err="1" smtClean="0">
                <a:latin typeface="+mj-ea"/>
              </a:rPr>
              <a:t>데이터셋</a:t>
            </a:r>
            <a:r>
              <a:rPr lang="ko-KR" altLang="en-US" sz="1400" dirty="0" smtClean="0">
                <a:latin typeface="+mj-ea"/>
              </a:rPr>
              <a:t> 업데이트 완료</a:t>
            </a:r>
            <a:endParaRPr lang="en-US" altLang="ko-KR" sz="1400" dirty="0" smtClean="0">
              <a:latin typeface="+mj-ea"/>
            </a:endParaRPr>
          </a:p>
          <a:p>
            <a:pPr marL="628650" lvl="1" indent="-171450">
              <a:lnSpc>
                <a:spcPct val="150000"/>
              </a:lnSpc>
              <a:buFont typeface="Arial" panose="020B0604020202020204" pitchFamily="34" charset="0"/>
              <a:buChar char="•"/>
            </a:pPr>
            <a:r>
              <a:rPr lang="en-US" altLang="ko-KR" sz="1400" dirty="0" smtClean="0">
                <a:latin typeface="+mj-ea"/>
              </a:rPr>
              <a:t>2021+2020 </a:t>
            </a:r>
            <a:r>
              <a:rPr lang="ko-KR" altLang="en-US" sz="1400" dirty="0" err="1" smtClean="0">
                <a:latin typeface="+mj-ea"/>
              </a:rPr>
              <a:t>레이블링</a:t>
            </a:r>
            <a:r>
              <a:rPr lang="ko-KR" altLang="en-US" sz="1400" dirty="0" smtClean="0">
                <a:latin typeface="+mj-ea"/>
              </a:rPr>
              <a:t> 데이터 생성 완료</a:t>
            </a:r>
            <a:endParaRPr lang="en-US" altLang="ko-KR" sz="1400" dirty="0" smtClean="0">
              <a:latin typeface="+mj-ea"/>
            </a:endParaRPr>
          </a:p>
          <a:p>
            <a:pPr marL="171450" indent="-171450">
              <a:lnSpc>
                <a:spcPct val="150000"/>
              </a:lnSpc>
              <a:buFont typeface="Arial" panose="020B0604020202020204" pitchFamily="34" charset="0"/>
              <a:buChar char="•"/>
            </a:pPr>
            <a:endParaRPr lang="en-US" altLang="ko-KR" sz="1400" dirty="0">
              <a:latin typeface="+mj-ea"/>
            </a:endParaRPr>
          </a:p>
          <a:p>
            <a:pPr marL="171450" indent="-171450">
              <a:lnSpc>
                <a:spcPct val="150000"/>
              </a:lnSpc>
              <a:buFont typeface="Arial" panose="020B0604020202020204" pitchFamily="34" charset="0"/>
              <a:buChar char="•"/>
            </a:pPr>
            <a:r>
              <a:rPr lang="ko-KR" altLang="en-US" sz="1400" dirty="0" smtClean="0">
                <a:latin typeface="+mj-ea"/>
              </a:rPr>
              <a:t>속도 개선을 위해 </a:t>
            </a:r>
            <a:r>
              <a:rPr lang="en-US" altLang="ko-KR" sz="1400" dirty="0" smtClean="0">
                <a:latin typeface="+mj-ea"/>
              </a:rPr>
              <a:t>VGG </a:t>
            </a:r>
            <a:r>
              <a:rPr lang="ko-KR" altLang="en-US" sz="1400" dirty="0" smtClean="0">
                <a:latin typeface="+mj-ea"/>
              </a:rPr>
              <a:t>학습 테스트 </a:t>
            </a:r>
            <a:r>
              <a:rPr lang="en-US" altLang="ko-KR" sz="1400" dirty="0" smtClean="0">
                <a:latin typeface="+mj-ea"/>
              </a:rPr>
              <a:t>: </a:t>
            </a:r>
          </a:p>
          <a:p>
            <a:pPr marL="628650" lvl="1" indent="-171450">
              <a:lnSpc>
                <a:spcPct val="150000"/>
              </a:lnSpc>
              <a:buFont typeface="Arial" panose="020B0604020202020204" pitchFamily="34" charset="0"/>
              <a:buChar char="•"/>
            </a:pPr>
            <a:r>
              <a:rPr lang="en-US" altLang="ko-KR" sz="1400" dirty="0" smtClean="0">
                <a:latin typeface="+mj-ea"/>
              </a:rPr>
              <a:t>VGG16, batch normalization, pre-trained</a:t>
            </a:r>
          </a:p>
          <a:p>
            <a:pPr marL="628650" lvl="1" indent="-171450">
              <a:lnSpc>
                <a:spcPct val="150000"/>
              </a:lnSpc>
              <a:buFont typeface="Arial" panose="020B0604020202020204" pitchFamily="34" charset="0"/>
              <a:buChar char="•"/>
            </a:pPr>
            <a:r>
              <a:rPr lang="ko-KR" altLang="en-US" sz="1400" dirty="0" smtClean="0">
                <a:latin typeface="+mj-ea"/>
              </a:rPr>
              <a:t>현재 동일 </a:t>
            </a:r>
            <a:r>
              <a:rPr lang="ko-KR" altLang="en-US" sz="1400" dirty="0" err="1" smtClean="0">
                <a:latin typeface="+mj-ea"/>
              </a:rPr>
              <a:t>데이터셋</a:t>
            </a:r>
            <a:r>
              <a:rPr lang="ko-KR" altLang="en-US" sz="1400" dirty="0" smtClean="0">
                <a:latin typeface="+mj-ea"/>
              </a:rPr>
              <a:t> 기준 </a:t>
            </a:r>
            <a:r>
              <a:rPr lang="en-US" altLang="ko-KR" sz="1400" dirty="0" smtClean="0">
                <a:latin typeface="+mj-ea"/>
              </a:rPr>
              <a:t>(</a:t>
            </a:r>
            <a:r>
              <a:rPr lang="ko-KR" altLang="en-US" sz="1400" dirty="0" smtClean="0">
                <a:latin typeface="+mj-ea"/>
              </a:rPr>
              <a:t>속도 개선 파일럿 테스트</a:t>
            </a:r>
            <a:r>
              <a:rPr lang="en-US" altLang="ko-KR" sz="1400" dirty="0" smtClean="0">
                <a:latin typeface="+mj-ea"/>
              </a:rPr>
              <a:t>: 2020)</a:t>
            </a:r>
          </a:p>
          <a:p>
            <a:pPr marL="628650" lvl="1" indent="-171450">
              <a:lnSpc>
                <a:spcPct val="150000"/>
              </a:lnSpc>
              <a:buFont typeface="Arial" panose="020B0604020202020204" pitchFamily="34" charset="0"/>
              <a:buChar char="•"/>
            </a:pPr>
            <a:r>
              <a:rPr lang="nb-NO" altLang="ko-KR" sz="1400" dirty="0" smtClean="0">
                <a:latin typeface="+mj-ea"/>
              </a:rPr>
              <a:t>VGG</a:t>
            </a:r>
            <a:r>
              <a:rPr lang="nb-NO" altLang="ko-KR" sz="1400" dirty="0">
                <a:latin typeface="+mj-ea"/>
              </a:rPr>
              <a:t>: 0.964, mobilenet: 0.968, resnet: 0.98</a:t>
            </a:r>
            <a:endParaRPr lang="en-US" altLang="ko-KR" sz="1400" dirty="0" smtClean="0">
              <a:latin typeface="+mj-ea"/>
            </a:endParaRPr>
          </a:p>
          <a:p>
            <a:pPr marL="171450" indent="-171450">
              <a:lnSpc>
                <a:spcPct val="150000"/>
              </a:lnSpc>
              <a:buFont typeface="Arial" panose="020B0604020202020204" pitchFamily="34" charset="0"/>
              <a:buChar char="•"/>
            </a:pPr>
            <a:endParaRPr lang="en-US" altLang="ko-KR" sz="1400" dirty="0" smtClean="0">
              <a:latin typeface="+mj-ea"/>
            </a:endParaRPr>
          </a:p>
          <a:p>
            <a:pPr marL="171450" indent="-171450">
              <a:lnSpc>
                <a:spcPct val="150000"/>
              </a:lnSpc>
              <a:buFont typeface="Arial" panose="020B0604020202020204" pitchFamily="34" charset="0"/>
              <a:buChar char="•"/>
            </a:pPr>
            <a:r>
              <a:rPr lang="en-US" altLang="ko-KR" sz="1400" dirty="0" err="1" smtClean="0">
                <a:latin typeface="+mj-ea"/>
              </a:rPr>
              <a:t>Seegene</a:t>
            </a:r>
            <a:r>
              <a:rPr lang="en-US" altLang="ko-KR" sz="1400" dirty="0" smtClean="0">
                <a:latin typeface="+mj-ea"/>
              </a:rPr>
              <a:t> PC</a:t>
            </a:r>
            <a:r>
              <a:rPr lang="ko-KR" altLang="en-US" sz="1400" dirty="0" smtClean="0">
                <a:latin typeface="+mj-ea"/>
              </a:rPr>
              <a:t>에서 체크 필요</a:t>
            </a:r>
            <a:endParaRPr lang="en-US" altLang="ko-KR" sz="1400" dirty="0" smtClean="0">
              <a:latin typeface="+mj-ea"/>
            </a:endParaRPr>
          </a:p>
          <a:p>
            <a:pPr marL="171450" indent="-171450">
              <a:lnSpc>
                <a:spcPct val="150000"/>
              </a:lnSpc>
              <a:buFont typeface="Arial" panose="020B0604020202020204" pitchFamily="34" charset="0"/>
              <a:buChar char="•"/>
            </a:pPr>
            <a:endParaRPr lang="en-US" altLang="ko-KR" sz="1400" dirty="0" smtClean="0">
              <a:latin typeface="+mj-ea"/>
            </a:endParaRPr>
          </a:p>
          <a:p>
            <a:pPr marL="171450" indent="-171450">
              <a:lnSpc>
                <a:spcPct val="150000"/>
              </a:lnSpc>
              <a:buFont typeface="Arial" panose="020B0604020202020204" pitchFamily="34" charset="0"/>
              <a:buChar char="•"/>
            </a:pPr>
            <a:r>
              <a:rPr lang="ko-KR" altLang="en-US" sz="1400" dirty="0" smtClean="0">
                <a:latin typeface="+mj-ea"/>
              </a:rPr>
              <a:t>지난 요청사항</a:t>
            </a:r>
            <a:endParaRPr lang="en-US" altLang="ko-KR" sz="1400" dirty="0" smtClean="0">
              <a:latin typeface="+mj-ea"/>
            </a:endParaRPr>
          </a:p>
          <a:p>
            <a:pPr marL="628650" lvl="1" indent="-171450">
              <a:lnSpc>
                <a:spcPct val="150000"/>
              </a:lnSpc>
              <a:buFont typeface="Arial" panose="020B0604020202020204" pitchFamily="34" charset="0"/>
              <a:buChar char="•"/>
            </a:pPr>
            <a:r>
              <a:rPr lang="ko-KR" altLang="en-US" sz="1400" dirty="0" smtClean="0">
                <a:latin typeface="+mj-ea"/>
              </a:rPr>
              <a:t>작업자가 구분이 어려운 데이터 이미지 분류 요청</a:t>
            </a:r>
            <a:r>
              <a:rPr lang="en-US" altLang="ko-KR" sz="1400" dirty="0" smtClean="0">
                <a:latin typeface="+mj-ea"/>
              </a:rPr>
              <a:t>, </a:t>
            </a:r>
            <a:r>
              <a:rPr lang="ko-KR" altLang="en-US" sz="1400" dirty="0" err="1" smtClean="0">
                <a:latin typeface="+mj-ea"/>
              </a:rPr>
              <a:t>병변</a:t>
            </a:r>
            <a:r>
              <a:rPr lang="ko-KR" altLang="en-US" sz="1400" dirty="0" smtClean="0">
                <a:latin typeface="+mj-ea"/>
              </a:rPr>
              <a:t> 검토가 가능한지 아닌지 분류</a:t>
            </a:r>
            <a:r>
              <a:rPr lang="en-US" altLang="ko-KR" sz="1400" dirty="0" smtClean="0">
                <a:latin typeface="+mj-ea"/>
              </a:rPr>
              <a:t>(100</a:t>
            </a:r>
            <a:r>
              <a:rPr lang="ko-KR" altLang="en-US" sz="1400" dirty="0" smtClean="0">
                <a:latin typeface="+mj-ea"/>
              </a:rPr>
              <a:t>장</a:t>
            </a:r>
            <a:r>
              <a:rPr lang="en-US" altLang="ko-KR" sz="1400" dirty="0" smtClean="0">
                <a:latin typeface="+mj-ea"/>
              </a:rPr>
              <a:t>) (</a:t>
            </a:r>
            <a:r>
              <a:rPr lang="ko-KR" altLang="en-US" sz="1400" dirty="0" smtClean="0">
                <a:solidFill>
                  <a:srgbClr val="FF0000"/>
                </a:solidFill>
                <a:latin typeface="+mj-ea"/>
              </a:rPr>
              <a:t>완료</a:t>
            </a:r>
            <a:r>
              <a:rPr lang="en-US" altLang="ko-KR" sz="1400" dirty="0" smtClean="0">
                <a:latin typeface="+mj-ea"/>
              </a:rPr>
              <a:t>) </a:t>
            </a:r>
          </a:p>
          <a:p>
            <a:pPr marL="628650" lvl="1" indent="-171450">
              <a:lnSpc>
                <a:spcPct val="150000"/>
              </a:lnSpc>
              <a:buFont typeface="Arial" panose="020B0604020202020204" pitchFamily="34" charset="0"/>
              <a:buChar char="•"/>
            </a:pPr>
            <a:r>
              <a:rPr lang="ko-KR" altLang="en-US" sz="1400" dirty="0" smtClean="0">
                <a:latin typeface="+mj-ea"/>
              </a:rPr>
              <a:t>가이드로 사용</a:t>
            </a:r>
            <a:endParaRPr lang="en-US" altLang="ko-KR" sz="1400" dirty="0" smtClean="0">
              <a:latin typeface="+mj-ea"/>
            </a:endParaRPr>
          </a:p>
          <a:p>
            <a:pPr marL="628650" lvl="1" indent="-171450">
              <a:lnSpc>
                <a:spcPct val="150000"/>
              </a:lnSpc>
              <a:buFont typeface="Arial" panose="020B0604020202020204" pitchFamily="34" charset="0"/>
              <a:buChar char="•"/>
            </a:pPr>
            <a:r>
              <a:rPr lang="ko-KR" altLang="en-US" sz="1400" dirty="0" smtClean="0">
                <a:latin typeface="+mj-ea"/>
              </a:rPr>
              <a:t>작업자가 </a:t>
            </a:r>
            <a:r>
              <a:rPr lang="ko-KR" altLang="en-US" sz="1400" dirty="0">
                <a:latin typeface="+mj-ea"/>
              </a:rPr>
              <a:t>구분이 어려운 데이터 이미지 분류 요청</a:t>
            </a:r>
            <a:r>
              <a:rPr lang="en-US" altLang="ko-KR" sz="1400" dirty="0">
                <a:latin typeface="+mj-ea"/>
              </a:rPr>
              <a:t>, </a:t>
            </a:r>
            <a:r>
              <a:rPr lang="ko-KR" altLang="en-US" sz="1400" dirty="0" err="1">
                <a:latin typeface="+mj-ea"/>
              </a:rPr>
              <a:t>병변</a:t>
            </a:r>
            <a:r>
              <a:rPr lang="ko-KR" altLang="en-US" sz="1400" dirty="0">
                <a:latin typeface="+mj-ea"/>
              </a:rPr>
              <a:t> 검토가 가능한지 아닌지 분류</a:t>
            </a:r>
            <a:r>
              <a:rPr lang="en-US" altLang="ko-KR" sz="1400" dirty="0" smtClean="0">
                <a:latin typeface="+mj-ea"/>
              </a:rPr>
              <a:t>(275</a:t>
            </a:r>
            <a:r>
              <a:rPr lang="ko-KR" altLang="en-US" sz="1400" dirty="0" smtClean="0">
                <a:latin typeface="+mj-ea"/>
              </a:rPr>
              <a:t>장</a:t>
            </a:r>
            <a:r>
              <a:rPr lang="en-US" altLang="ko-KR" sz="1400" dirty="0" smtClean="0">
                <a:latin typeface="+mj-ea"/>
              </a:rPr>
              <a:t>) (</a:t>
            </a:r>
            <a:r>
              <a:rPr lang="ko-KR" altLang="en-US" sz="1400" dirty="0" smtClean="0">
                <a:solidFill>
                  <a:srgbClr val="FF0000"/>
                </a:solidFill>
                <a:latin typeface="+mj-ea"/>
              </a:rPr>
              <a:t>폐기</a:t>
            </a:r>
            <a:r>
              <a:rPr lang="en-US" altLang="ko-KR" sz="1400" dirty="0" smtClean="0">
                <a:latin typeface="+mj-ea"/>
              </a:rPr>
              <a:t>)</a:t>
            </a:r>
            <a:endParaRPr lang="en-US" altLang="ko-KR" sz="1400" dirty="0">
              <a:latin typeface="+mj-ea"/>
            </a:endParaRPr>
          </a:p>
          <a:p>
            <a:pPr marL="628650" lvl="1" indent="-171450">
              <a:lnSpc>
                <a:spcPct val="150000"/>
              </a:lnSpc>
              <a:buFont typeface="Arial" panose="020B0604020202020204" pitchFamily="34" charset="0"/>
              <a:buChar char="•"/>
            </a:pPr>
            <a:endParaRPr lang="en-US" altLang="ko-KR" sz="1400" dirty="0" smtClean="0">
              <a:latin typeface="+mj-ea"/>
            </a:endParaRPr>
          </a:p>
        </p:txBody>
      </p:sp>
      <p:pic>
        <p:nvPicPr>
          <p:cNvPr id="2" name="그림 1"/>
          <p:cNvPicPr>
            <a:picLocks noChangeAspect="1"/>
          </p:cNvPicPr>
          <p:nvPr/>
        </p:nvPicPr>
        <p:blipFill>
          <a:blip r:embed="rId2"/>
          <a:stretch>
            <a:fillRect/>
          </a:stretch>
        </p:blipFill>
        <p:spPr>
          <a:xfrm>
            <a:off x="6129284" y="4694522"/>
            <a:ext cx="2430022" cy="1741898"/>
          </a:xfrm>
          <a:prstGeom prst="rect">
            <a:avLst/>
          </a:prstGeom>
        </p:spPr>
      </p:pic>
      <p:sp>
        <p:nvSpPr>
          <p:cNvPr id="3" name="오른쪽 화살표 2"/>
          <p:cNvSpPr/>
          <p:nvPr/>
        </p:nvSpPr>
        <p:spPr>
          <a:xfrm rot="7091643">
            <a:off x="8481907" y="5867766"/>
            <a:ext cx="606829" cy="352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8454902" y="5324101"/>
            <a:ext cx="812326" cy="369332"/>
          </a:xfrm>
          <a:prstGeom prst="rect">
            <a:avLst/>
          </a:prstGeom>
          <a:noFill/>
        </p:spPr>
        <p:txBody>
          <a:bodyPr wrap="square" rtlCol="0">
            <a:spAutoFit/>
          </a:bodyPr>
          <a:lstStyle/>
          <a:p>
            <a:r>
              <a:rPr lang="ko-KR" altLang="en-US" dirty="0" smtClean="0"/>
              <a:t>폐기</a:t>
            </a:r>
            <a:endParaRPr lang="ko-KR" altLang="en-US" dirty="0"/>
          </a:p>
        </p:txBody>
      </p:sp>
      <p:sp>
        <p:nvSpPr>
          <p:cNvPr id="6" name="직사각형 5"/>
          <p:cNvSpPr/>
          <p:nvPr/>
        </p:nvSpPr>
        <p:spPr>
          <a:xfrm>
            <a:off x="8233754" y="6261851"/>
            <a:ext cx="385189" cy="1745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58633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8030095" y="-141316"/>
            <a:ext cx="955964" cy="13134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p:nvPr/>
        </p:nvCxnSpPr>
        <p:spPr>
          <a:xfrm>
            <a:off x="1305098" y="2967645"/>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9173" y="2294312"/>
            <a:ext cx="7360922" cy="523220"/>
          </a:xfrm>
          <a:prstGeom prst="rect">
            <a:avLst/>
          </a:prstGeom>
          <a:noFill/>
        </p:spPr>
        <p:txBody>
          <a:bodyPr wrap="square" rtlCol="0">
            <a:spAutoFit/>
          </a:bodyPr>
          <a:lstStyle/>
          <a:p>
            <a:pPr algn="ctr"/>
            <a:r>
              <a:rPr lang="ko-KR" altLang="en-US" sz="2800" b="1" dirty="0" smtClean="0">
                <a:latin typeface="+mj-ea"/>
                <a:ea typeface="+mj-ea"/>
              </a:rPr>
              <a:t>스캐너 기반 시스템 </a:t>
            </a:r>
            <a:r>
              <a:rPr lang="en-US" altLang="ko-KR" sz="2800" b="1" dirty="0" smtClean="0">
                <a:latin typeface="+mj-ea"/>
                <a:ea typeface="+mj-ea"/>
              </a:rPr>
              <a:t>- </a:t>
            </a:r>
            <a:r>
              <a:rPr lang="ko-KR" altLang="en-US" sz="2800" b="1" dirty="0" smtClean="0">
                <a:solidFill>
                  <a:srgbClr val="FF0000"/>
                </a:solidFill>
                <a:latin typeface="+mj-ea"/>
                <a:ea typeface="+mj-ea"/>
              </a:rPr>
              <a:t>지난주</a:t>
            </a:r>
            <a:endParaRPr lang="ko-KR" altLang="en-US" sz="2800" b="1" dirty="0">
              <a:solidFill>
                <a:srgbClr val="FF0000"/>
              </a:solidFill>
              <a:latin typeface="+mj-ea"/>
              <a:ea typeface="+mj-ea"/>
            </a:endParaRPr>
          </a:p>
        </p:txBody>
      </p:sp>
      <p:sp>
        <p:nvSpPr>
          <p:cNvPr id="5" name="TextBox 4"/>
          <p:cNvSpPr txBox="1"/>
          <p:nvPr/>
        </p:nvSpPr>
        <p:spPr>
          <a:xfrm>
            <a:off x="2402377" y="3341717"/>
            <a:ext cx="3416532" cy="1477328"/>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ko-KR" altLang="en-US" sz="2000" dirty="0"/>
              <a:t>데이터 정리</a:t>
            </a:r>
            <a:r>
              <a:rPr lang="en-US" altLang="ko-KR" sz="2000" dirty="0"/>
              <a:t>/</a:t>
            </a:r>
            <a:r>
              <a:rPr lang="ko-KR" altLang="en-US" sz="2000" dirty="0" smtClean="0"/>
              <a:t>문서</a:t>
            </a:r>
            <a:endParaRPr lang="en-US" altLang="ko-KR" sz="2000" dirty="0" smtClean="0"/>
          </a:p>
          <a:p>
            <a:pPr marL="742950" lvl="1" indent="-285750">
              <a:lnSpc>
                <a:spcPct val="150000"/>
              </a:lnSpc>
              <a:buFont typeface="Arial" panose="020B0604020202020204" pitchFamily="34" charset="0"/>
              <a:buChar char="•"/>
            </a:pPr>
            <a:r>
              <a:rPr lang="ko-KR" altLang="en-US" sz="2000" dirty="0" smtClean="0"/>
              <a:t>슬라이드 변환 이슈</a:t>
            </a:r>
            <a:endParaRPr lang="en-US" altLang="ko-KR" sz="2000" dirty="0" smtClean="0"/>
          </a:p>
          <a:p>
            <a:pPr marL="742950" lvl="1" indent="-285750">
              <a:lnSpc>
                <a:spcPct val="150000"/>
              </a:lnSpc>
              <a:buFont typeface="Arial" panose="020B0604020202020204" pitchFamily="34" charset="0"/>
              <a:buChar char="•"/>
            </a:pPr>
            <a:r>
              <a:rPr lang="ko-KR" altLang="en-US" sz="2000" dirty="0" smtClean="0"/>
              <a:t>모델 충돌 이슈</a:t>
            </a:r>
            <a:endParaRPr lang="en-US" altLang="ko-KR" sz="2000" dirty="0" smtClean="0"/>
          </a:p>
        </p:txBody>
      </p:sp>
    </p:spTree>
    <p:extLst>
      <p:ext uri="{BB962C8B-B14F-4D97-AF65-F5344CB8AC3E}">
        <p14:creationId xmlns:p14="http://schemas.microsoft.com/office/powerpoint/2010/main" val="3805224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ko-KR" altLang="en-US" b="1" dirty="0" smtClean="0"/>
              <a:t>배율 관련 의견</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4320" y="664593"/>
            <a:ext cx="7564179" cy="7225055"/>
          </a:xfrm>
          <a:prstGeom prst="rect">
            <a:avLst/>
          </a:prstGeom>
          <a:noFill/>
        </p:spPr>
        <p:txBody>
          <a:bodyPr wrap="square" rtlCol="0">
            <a:spAutoFit/>
          </a:bodyPr>
          <a:lstStyle/>
          <a:p>
            <a:pPr>
              <a:lnSpc>
                <a:spcPct val="150000"/>
              </a:lnSpc>
            </a:pPr>
            <a:r>
              <a:rPr lang="ko-KR" altLang="en-US" sz="1400" b="1" dirty="0" err="1" smtClean="0">
                <a:latin typeface="+mj-ea"/>
              </a:rPr>
              <a:t>디텍션</a:t>
            </a:r>
            <a:r>
              <a:rPr lang="ko-KR" altLang="en-US" sz="1400" b="1" dirty="0" smtClean="0">
                <a:latin typeface="+mj-ea"/>
              </a:rPr>
              <a:t> 관점 </a:t>
            </a:r>
            <a:r>
              <a:rPr lang="en-US" altLang="ko-KR" sz="1400" b="1" dirty="0" smtClean="0">
                <a:latin typeface="+mj-ea"/>
              </a:rPr>
              <a:t>(‘</a:t>
            </a:r>
            <a:r>
              <a:rPr lang="ko-KR" altLang="en-US" sz="1400" b="1" dirty="0" smtClean="0">
                <a:latin typeface="+mj-ea"/>
              </a:rPr>
              <a:t>강현정</a:t>
            </a:r>
            <a:r>
              <a:rPr lang="en-US" altLang="ko-KR" sz="1400" b="1" dirty="0" smtClean="0">
                <a:latin typeface="+mj-ea"/>
              </a:rPr>
              <a:t>) : </a:t>
            </a:r>
            <a:r>
              <a:rPr lang="ko-KR" altLang="en-US" sz="1400" b="1" dirty="0" smtClean="0">
                <a:latin typeface="+mj-ea"/>
              </a:rPr>
              <a:t>배율 정보 확보 긍정적</a:t>
            </a:r>
            <a:endParaRPr lang="en-US" altLang="ko-KR" sz="1400" b="1" dirty="0" smtClean="0">
              <a:latin typeface="+mj-ea"/>
            </a:endParaRPr>
          </a:p>
          <a:p>
            <a:pPr marL="285750" indent="-285750">
              <a:lnSpc>
                <a:spcPct val="150000"/>
              </a:lnSpc>
              <a:buFont typeface="Arial" panose="020B0604020202020204" pitchFamily="34" charset="0"/>
              <a:buChar char="•"/>
            </a:pPr>
            <a:r>
              <a:rPr lang="en-US" altLang="ko-KR" sz="1400" b="1" dirty="0">
                <a:solidFill>
                  <a:schemeClr val="accent1">
                    <a:lumMod val="50000"/>
                  </a:schemeClr>
                </a:solidFill>
                <a:latin typeface="+mj-ea"/>
              </a:rPr>
              <a:t>1) Object </a:t>
            </a:r>
            <a:r>
              <a:rPr lang="en-US" altLang="ko-KR" sz="1400" b="1" dirty="0" smtClean="0">
                <a:solidFill>
                  <a:schemeClr val="accent1">
                    <a:lumMod val="50000"/>
                  </a:schemeClr>
                </a:solidFill>
                <a:latin typeface="+mj-ea"/>
              </a:rPr>
              <a:t>Detection (ODs) </a:t>
            </a:r>
            <a:r>
              <a:rPr lang="ko-KR" altLang="en-US" sz="1400" b="1" dirty="0" err="1" smtClean="0">
                <a:solidFill>
                  <a:schemeClr val="accent1">
                    <a:lumMod val="50000"/>
                  </a:schemeClr>
                </a:solidFill>
                <a:latin typeface="+mj-ea"/>
              </a:rPr>
              <a:t>실험시</a:t>
            </a:r>
            <a:r>
              <a:rPr lang="en-US" altLang="ko-KR" sz="1400" b="1" dirty="0" smtClean="0">
                <a:solidFill>
                  <a:schemeClr val="accent1">
                    <a:lumMod val="50000"/>
                  </a:schemeClr>
                </a:solidFill>
                <a:latin typeface="+mj-ea"/>
              </a:rPr>
              <a:t> zoom-level (ZLs)</a:t>
            </a:r>
            <a:r>
              <a:rPr lang="ko-KR" altLang="en-US" sz="1400" b="1" dirty="0" smtClean="0">
                <a:solidFill>
                  <a:schemeClr val="accent1">
                    <a:lumMod val="50000"/>
                  </a:schemeClr>
                </a:solidFill>
                <a:latin typeface="+mj-ea"/>
              </a:rPr>
              <a:t>에 따른 차이 존재</a:t>
            </a:r>
            <a:endParaRPr lang="en-US" altLang="ko-KR" sz="1400" b="1" dirty="0" smtClean="0">
              <a:solidFill>
                <a:schemeClr val="accent1">
                  <a:lumMod val="50000"/>
                </a:schemeClr>
              </a:solidFill>
              <a:latin typeface="+mj-ea"/>
            </a:endParaRPr>
          </a:p>
          <a:p>
            <a:pPr marL="742950" lvl="1" indent="-285750">
              <a:lnSpc>
                <a:spcPct val="150000"/>
              </a:lnSpc>
              <a:buFont typeface="Arial" panose="020B0604020202020204" pitchFamily="34" charset="0"/>
              <a:buChar char="•"/>
            </a:pPr>
            <a:r>
              <a:rPr lang="en-US" altLang="ko-KR" sz="1400" b="1" dirty="0" smtClean="0">
                <a:latin typeface="+mj-ea"/>
              </a:rPr>
              <a:t>ZL</a:t>
            </a:r>
            <a:r>
              <a:rPr lang="ko-KR" altLang="en-US" sz="1400" b="1" dirty="0" smtClean="0">
                <a:latin typeface="+mj-ea"/>
              </a:rPr>
              <a:t>에 따른 모델의 경향성 존재</a:t>
            </a:r>
            <a:endParaRPr lang="en-US" altLang="ko-KR" sz="1400" b="1" dirty="0" smtClean="0">
              <a:latin typeface="+mj-ea"/>
            </a:endParaRPr>
          </a:p>
          <a:p>
            <a:pPr marL="1200150" lvl="2" indent="-285750">
              <a:lnSpc>
                <a:spcPct val="150000"/>
              </a:lnSpc>
              <a:buFont typeface="Arial" panose="020B0604020202020204" pitchFamily="34" charset="0"/>
              <a:buChar char="•"/>
            </a:pPr>
            <a:r>
              <a:rPr lang="ko-KR" altLang="en-US" sz="1400" b="1" dirty="0" smtClean="0">
                <a:latin typeface="+mj-ea"/>
              </a:rPr>
              <a:t>낮은 </a:t>
            </a:r>
            <a:r>
              <a:rPr lang="en-US" altLang="ko-KR" sz="1400" b="1" dirty="0" smtClean="0">
                <a:latin typeface="+mj-ea"/>
              </a:rPr>
              <a:t>ZL </a:t>
            </a:r>
            <a:r>
              <a:rPr lang="ko-KR" altLang="en-US" sz="1400" b="1" dirty="0" smtClean="0">
                <a:latin typeface="+mj-ea"/>
              </a:rPr>
              <a:t>성능이 좋은 모델 </a:t>
            </a:r>
            <a:r>
              <a:rPr lang="en-US" altLang="ko-KR" sz="1400" b="1" dirty="0" smtClean="0">
                <a:latin typeface="+mj-ea"/>
              </a:rPr>
              <a:t>=&gt; </a:t>
            </a:r>
            <a:r>
              <a:rPr lang="ko-KR" altLang="en-US" sz="1400" b="1" dirty="0" smtClean="0">
                <a:latin typeface="+mj-ea"/>
              </a:rPr>
              <a:t>높은 </a:t>
            </a:r>
            <a:r>
              <a:rPr lang="en-US" altLang="ko-KR" sz="1400" b="1" dirty="0" smtClean="0">
                <a:latin typeface="+mj-ea"/>
              </a:rPr>
              <a:t>ZL</a:t>
            </a:r>
            <a:r>
              <a:rPr lang="ko-KR" altLang="en-US" sz="1400" b="1" dirty="0" smtClean="0">
                <a:latin typeface="+mj-ea"/>
              </a:rPr>
              <a:t>에서 성능 저하</a:t>
            </a:r>
            <a:endParaRPr lang="en-US" altLang="ko-KR" sz="1400" b="1" dirty="0" smtClean="0">
              <a:latin typeface="+mj-ea"/>
            </a:endParaRPr>
          </a:p>
          <a:p>
            <a:pPr marL="1200150" lvl="2" indent="-285750">
              <a:lnSpc>
                <a:spcPct val="150000"/>
              </a:lnSpc>
              <a:buFont typeface="Arial" panose="020B0604020202020204" pitchFamily="34" charset="0"/>
              <a:buChar char="•"/>
            </a:pPr>
            <a:r>
              <a:rPr lang="ko-KR" altLang="en-US" sz="1400" b="1" dirty="0" smtClean="0">
                <a:latin typeface="+mj-ea"/>
              </a:rPr>
              <a:t>높은 </a:t>
            </a:r>
            <a:r>
              <a:rPr lang="en-US" altLang="ko-KR" sz="1400" b="1" dirty="0" smtClean="0">
                <a:latin typeface="+mj-ea"/>
              </a:rPr>
              <a:t>ZL </a:t>
            </a:r>
            <a:r>
              <a:rPr lang="ko-KR" altLang="en-US" sz="1400" b="1" dirty="0" smtClean="0">
                <a:latin typeface="+mj-ea"/>
              </a:rPr>
              <a:t>성능이 좋은 모델 </a:t>
            </a:r>
            <a:r>
              <a:rPr lang="en-US" altLang="ko-KR" sz="1400" b="1" dirty="0" smtClean="0">
                <a:latin typeface="+mj-ea"/>
              </a:rPr>
              <a:t>=&gt; </a:t>
            </a:r>
            <a:r>
              <a:rPr lang="ko-KR" altLang="en-US" sz="1400" b="1" dirty="0" smtClean="0">
                <a:latin typeface="+mj-ea"/>
              </a:rPr>
              <a:t>낮은 </a:t>
            </a:r>
            <a:r>
              <a:rPr lang="en-US" altLang="ko-KR" sz="1400" b="1" dirty="0" smtClean="0">
                <a:latin typeface="+mj-ea"/>
              </a:rPr>
              <a:t>ZL</a:t>
            </a:r>
            <a:r>
              <a:rPr lang="ko-KR" altLang="en-US" sz="1400" b="1" dirty="0" smtClean="0">
                <a:latin typeface="+mj-ea"/>
              </a:rPr>
              <a:t>에서 성능 저하 </a:t>
            </a:r>
            <a:endParaRPr lang="en-US" altLang="ko-KR" sz="1400" b="1" dirty="0" smtClean="0">
              <a:latin typeface="+mj-ea"/>
            </a:endParaRPr>
          </a:p>
          <a:p>
            <a:pPr marL="742950" lvl="1" indent="-285750">
              <a:lnSpc>
                <a:spcPct val="150000"/>
              </a:lnSpc>
              <a:buFont typeface="Wingdings" panose="05000000000000000000" pitchFamily="2" charset="2"/>
              <a:buChar char="ü"/>
            </a:pPr>
            <a:r>
              <a:rPr lang="en-US" altLang="ko-KR" sz="1100" b="1" dirty="0" smtClean="0">
                <a:latin typeface="+mj-ea"/>
              </a:rPr>
              <a:t>[</a:t>
            </a:r>
            <a:r>
              <a:rPr lang="ko-KR" altLang="en-US" sz="1100" b="1" dirty="0" smtClean="0">
                <a:latin typeface="+mj-ea"/>
              </a:rPr>
              <a:t>참고</a:t>
            </a:r>
            <a:r>
              <a:rPr lang="en-US" altLang="ko-KR" sz="1100" b="1" dirty="0" smtClean="0">
                <a:latin typeface="+mj-ea"/>
              </a:rPr>
              <a:t>] </a:t>
            </a:r>
            <a:r>
              <a:rPr lang="ko-KR" altLang="en-US" sz="1100" b="1" dirty="0" smtClean="0">
                <a:latin typeface="+mj-ea"/>
              </a:rPr>
              <a:t>가정</a:t>
            </a:r>
            <a:endParaRPr lang="en-US" altLang="ko-KR" sz="1100" b="1" dirty="0" smtClean="0">
              <a:latin typeface="+mj-ea"/>
            </a:endParaRPr>
          </a:p>
          <a:p>
            <a:pPr marL="1200150" lvl="2" indent="-285750">
              <a:lnSpc>
                <a:spcPct val="150000"/>
              </a:lnSpc>
              <a:buFont typeface="Wingdings" panose="05000000000000000000" pitchFamily="2" charset="2"/>
              <a:buChar char="ü"/>
            </a:pPr>
            <a:r>
              <a:rPr lang="ko-KR" altLang="en-US" sz="1100" b="1" dirty="0" smtClean="0">
                <a:latin typeface="+mj-ea"/>
              </a:rPr>
              <a:t>낮은 </a:t>
            </a:r>
            <a:r>
              <a:rPr lang="en-US" altLang="ko-KR" sz="1100" b="1" dirty="0" smtClean="0">
                <a:latin typeface="+mj-ea"/>
              </a:rPr>
              <a:t>ZL : </a:t>
            </a:r>
            <a:r>
              <a:rPr lang="ko-KR" altLang="en-US" sz="1100" b="1" dirty="0" smtClean="0">
                <a:latin typeface="+mj-ea"/>
              </a:rPr>
              <a:t>패턴 기준 판단</a:t>
            </a:r>
            <a:endParaRPr lang="en-US" altLang="ko-KR" sz="1100" b="1" dirty="0" smtClean="0">
              <a:latin typeface="+mj-ea"/>
            </a:endParaRPr>
          </a:p>
          <a:p>
            <a:pPr marL="1200150" lvl="2" indent="-285750">
              <a:lnSpc>
                <a:spcPct val="150000"/>
              </a:lnSpc>
              <a:buFont typeface="Wingdings" panose="05000000000000000000" pitchFamily="2" charset="2"/>
              <a:buChar char="ü"/>
            </a:pPr>
            <a:r>
              <a:rPr lang="ko-KR" altLang="en-US" sz="1100" b="1" dirty="0" smtClean="0">
                <a:latin typeface="+mj-ea"/>
              </a:rPr>
              <a:t>높은 </a:t>
            </a:r>
            <a:r>
              <a:rPr lang="en-US" altLang="ko-KR" sz="1100" b="1" dirty="0" smtClean="0">
                <a:latin typeface="+mj-ea"/>
              </a:rPr>
              <a:t>ZL : </a:t>
            </a:r>
            <a:r>
              <a:rPr lang="ko-KR" altLang="en-US" sz="1100" b="1" dirty="0" smtClean="0">
                <a:latin typeface="+mj-ea"/>
              </a:rPr>
              <a:t>상세한 색</a:t>
            </a:r>
            <a:r>
              <a:rPr lang="en-US" altLang="ko-KR" sz="1100" b="1" dirty="0" smtClean="0">
                <a:latin typeface="+mj-ea"/>
              </a:rPr>
              <a:t>, </a:t>
            </a:r>
            <a:r>
              <a:rPr lang="ko-KR" altLang="en-US" sz="1100" b="1" dirty="0" smtClean="0">
                <a:latin typeface="+mj-ea"/>
              </a:rPr>
              <a:t>질감 기준 판단</a:t>
            </a:r>
            <a:endParaRPr lang="en-US" altLang="ko-KR" sz="1100" b="1" dirty="0">
              <a:latin typeface="+mj-ea"/>
            </a:endParaRPr>
          </a:p>
          <a:p>
            <a:pPr marL="742950" lvl="1" indent="-285750">
              <a:lnSpc>
                <a:spcPct val="150000"/>
              </a:lnSpc>
              <a:buFont typeface="Arial" panose="020B0604020202020204" pitchFamily="34" charset="0"/>
              <a:buChar char="•"/>
            </a:pPr>
            <a:r>
              <a:rPr lang="ko-KR" altLang="en-US" sz="1400" b="1" dirty="0" smtClean="0">
                <a:latin typeface="+mj-ea"/>
              </a:rPr>
              <a:t>따라서</a:t>
            </a:r>
            <a:r>
              <a:rPr lang="en-US" altLang="ko-KR" sz="1400" b="1" dirty="0" smtClean="0">
                <a:latin typeface="+mj-ea"/>
              </a:rPr>
              <a:t>, Segmentation </a:t>
            </a:r>
            <a:r>
              <a:rPr lang="ko-KR" altLang="en-US" sz="1400" b="1" dirty="0" smtClean="0">
                <a:latin typeface="+mj-ea"/>
              </a:rPr>
              <a:t>은 픽셀 하나에 민감하기 때문에</a:t>
            </a:r>
            <a:r>
              <a:rPr lang="en-US" altLang="ko-KR" sz="1400" b="1" dirty="0" smtClean="0">
                <a:latin typeface="+mj-ea"/>
              </a:rPr>
              <a:t>, OD</a:t>
            </a:r>
            <a:r>
              <a:rPr lang="ko-KR" altLang="en-US" sz="1400" b="1" dirty="0" smtClean="0">
                <a:latin typeface="+mj-ea"/>
              </a:rPr>
              <a:t>보다 간극이 더 커질 것으로 예상됨</a:t>
            </a:r>
            <a:endParaRPr lang="en-US" altLang="ko-KR" sz="1400" b="1" dirty="0" smtClean="0">
              <a:latin typeface="+mj-ea"/>
            </a:endParaRPr>
          </a:p>
          <a:p>
            <a:pPr marL="285750" indent="-285750">
              <a:lnSpc>
                <a:spcPct val="150000"/>
              </a:lnSpc>
              <a:buFont typeface="Arial" panose="020B0604020202020204" pitchFamily="34" charset="0"/>
              <a:buChar char="•"/>
            </a:pPr>
            <a:endParaRPr lang="en-US" altLang="ko-KR" sz="1400" b="1" dirty="0" smtClean="0">
              <a:latin typeface="+mj-ea"/>
            </a:endParaRPr>
          </a:p>
          <a:p>
            <a:pPr marL="285750" indent="-285750">
              <a:lnSpc>
                <a:spcPct val="150000"/>
              </a:lnSpc>
              <a:buFont typeface="Arial" panose="020B0604020202020204" pitchFamily="34" charset="0"/>
              <a:buChar char="•"/>
            </a:pPr>
            <a:r>
              <a:rPr lang="en-US" altLang="ko-KR" sz="1400" b="1" dirty="0" smtClean="0">
                <a:solidFill>
                  <a:schemeClr val="accent1">
                    <a:lumMod val="50000"/>
                  </a:schemeClr>
                </a:solidFill>
                <a:latin typeface="+mj-ea"/>
              </a:rPr>
              <a:t>2) </a:t>
            </a:r>
            <a:r>
              <a:rPr lang="ko-KR" altLang="en-US" sz="1400" b="1" dirty="0" smtClean="0">
                <a:solidFill>
                  <a:schemeClr val="accent1">
                    <a:lumMod val="50000"/>
                  </a:schemeClr>
                </a:solidFill>
                <a:latin typeface="+mj-ea"/>
              </a:rPr>
              <a:t>관련 연구</a:t>
            </a:r>
            <a:endParaRPr lang="en-US" altLang="ko-KR" sz="1400" b="1" dirty="0" smtClean="0">
              <a:solidFill>
                <a:schemeClr val="accent1">
                  <a:lumMod val="50000"/>
                </a:schemeClr>
              </a:solidFill>
              <a:latin typeface="+mj-ea"/>
            </a:endParaRPr>
          </a:p>
          <a:p>
            <a:pPr marL="742950" lvl="1" indent="-285750">
              <a:lnSpc>
                <a:spcPct val="150000"/>
              </a:lnSpc>
              <a:buFont typeface="Arial" panose="020B0604020202020204" pitchFamily="34" charset="0"/>
              <a:buChar char="•"/>
            </a:pPr>
            <a:r>
              <a:rPr lang="en-US" altLang="ko-KR" sz="1400" b="1" dirty="0" smtClean="0">
                <a:latin typeface="+mj-ea"/>
              </a:rPr>
              <a:t>2</a:t>
            </a:r>
            <a:r>
              <a:rPr lang="ko-KR" altLang="en-US" sz="1400" b="1" dirty="0" smtClean="0">
                <a:latin typeface="+mj-ea"/>
              </a:rPr>
              <a:t>편의 연구에서</a:t>
            </a:r>
            <a:r>
              <a:rPr lang="en-US" altLang="ko-KR" sz="1400" b="1" dirty="0" smtClean="0">
                <a:latin typeface="+mj-ea"/>
              </a:rPr>
              <a:t>, ZL</a:t>
            </a:r>
            <a:r>
              <a:rPr lang="ko-KR" altLang="en-US" sz="1400" b="1" dirty="0" smtClean="0">
                <a:latin typeface="+mj-ea"/>
              </a:rPr>
              <a:t>에 따른 모델 정확도 차이를 시사함</a:t>
            </a:r>
            <a:endParaRPr lang="en-US" altLang="ko-KR" sz="1400" b="1" dirty="0" smtClean="0">
              <a:latin typeface="+mj-ea"/>
            </a:endParaRPr>
          </a:p>
          <a:p>
            <a:pPr marL="742950" lvl="1" indent="-285750">
              <a:lnSpc>
                <a:spcPct val="150000"/>
              </a:lnSpc>
              <a:buFont typeface="Arial" panose="020B0604020202020204" pitchFamily="34" charset="0"/>
              <a:buChar char="•"/>
            </a:pPr>
            <a:r>
              <a:rPr lang="en-US" altLang="ko-KR" sz="1000" b="1" dirty="0" smtClean="0">
                <a:latin typeface="+mj-ea"/>
              </a:rPr>
              <a:t>(1) A </a:t>
            </a:r>
            <a:r>
              <a:rPr lang="en-US" altLang="ko-KR" sz="1000" b="1" dirty="0">
                <a:latin typeface="+mj-ea"/>
              </a:rPr>
              <a:t>Stacked Generalization U-shaped network based on zoom strategy and its application in biomedical image segmentation (https://www.sciencedirect.com/science/article/pii/S016926072031511X) : </a:t>
            </a:r>
            <a:r>
              <a:rPr lang="en-US" altLang="ko-KR" sz="1000" b="1" dirty="0">
                <a:solidFill>
                  <a:srgbClr val="FF0000"/>
                </a:solidFill>
                <a:latin typeface="+mj-ea"/>
              </a:rPr>
              <a:t>zoom-level</a:t>
            </a:r>
            <a:r>
              <a:rPr lang="ko-KR" altLang="en-US" sz="1000" b="1" dirty="0">
                <a:solidFill>
                  <a:srgbClr val="FF0000"/>
                </a:solidFill>
                <a:latin typeface="+mj-ea"/>
              </a:rPr>
              <a:t>에 관한 정보를 줌으로써 데이터의 숫자가 적은 경우에서도 모델의 학습 능력을 끌어올릴 수 있었다</a:t>
            </a:r>
            <a:r>
              <a:rPr lang="en-US" altLang="ko-KR" sz="1000" b="1" dirty="0">
                <a:latin typeface="+mj-ea"/>
              </a:rPr>
              <a:t>. </a:t>
            </a:r>
            <a:r>
              <a:rPr lang="ko-KR" altLang="en-US" sz="1000" b="1" dirty="0">
                <a:latin typeface="+mj-ea"/>
              </a:rPr>
              <a:t>사용한 </a:t>
            </a:r>
            <a:r>
              <a:rPr lang="en-US" altLang="ko-KR" sz="1000" b="1" dirty="0">
                <a:latin typeface="+mj-ea"/>
              </a:rPr>
              <a:t>segmentation </a:t>
            </a:r>
            <a:r>
              <a:rPr lang="ko-KR" altLang="en-US" sz="1000" b="1" dirty="0">
                <a:latin typeface="+mj-ea"/>
              </a:rPr>
              <a:t>모델은 가장 초창기 모델 중 하나인 </a:t>
            </a:r>
            <a:r>
              <a:rPr lang="en-US" altLang="ko-KR" sz="1000" b="1" dirty="0">
                <a:latin typeface="+mj-ea"/>
              </a:rPr>
              <a:t>U-Net. </a:t>
            </a:r>
            <a:r>
              <a:rPr lang="ko-KR" altLang="en-US" sz="1000" b="1" dirty="0">
                <a:latin typeface="+mj-ea"/>
              </a:rPr>
              <a:t>사용한 이미지는 </a:t>
            </a:r>
            <a:r>
              <a:rPr lang="en-US" altLang="ko-KR" sz="1000" b="1" dirty="0">
                <a:latin typeface="+mj-ea"/>
              </a:rPr>
              <a:t>polyp, </a:t>
            </a:r>
            <a:r>
              <a:rPr lang="en-US" altLang="ko-KR" sz="1000" b="1" dirty="0" err="1">
                <a:latin typeface="+mj-ea"/>
              </a:rPr>
              <a:t>glend</a:t>
            </a:r>
            <a:r>
              <a:rPr lang="en-US" altLang="ko-KR" sz="1000" b="1" dirty="0">
                <a:latin typeface="+mj-ea"/>
              </a:rPr>
              <a:t>, CT</a:t>
            </a:r>
            <a:r>
              <a:rPr lang="en-US" altLang="ko-KR" sz="1000" b="1" dirty="0" smtClean="0">
                <a:latin typeface="+mj-ea"/>
              </a:rPr>
              <a:t>.</a:t>
            </a:r>
          </a:p>
          <a:p>
            <a:pPr marL="742950" lvl="1" indent="-285750">
              <a:lnSpc>
                <a:spcPct val="150000"/>
              </a:lnSpc>
              <a:buFont typeface="Arial" panose="020B0604020202020204" pitchFamily="34" charset="0"/>
              <a:buChar char="•"/>
            </a:pPr>
            <a:r>
              <a:rPr lang="en-US" altLang="ko-KR" sz="1000" b="1" dirty="0" smtClean="0">
                <a:latin typeface="+mj-ea"/>
              </a:rPr>
              <a:t>(2) </a:t>
            </a:r>
            <a:r>
              <a:rPr lang="en-US" altLang="ko-KR" sz="1000" b="1" dirty="0" err="1" smtClean="0">
                <a:latin typeface="+mj-ea"/>
              </a:rPr>
              <a:t>Reinfored</a:t>
            </a:r>
            <a:r>
              <a:rPr lang="en-US" altLang="ko-KR" sz="1000" b="1" dirty="0" smtClean="0">
                <a:latin typeface="+mj-ea"/>
              </a:rPr>
              <a:t> </a:t>
            </a:r>
            <a:r>
              <a:rPr lang="en-US" altLang="ko-KR" sz="1000" b="1" dirty="0">
                <a:latin typeface="+mj-ea"/>
              </a:rPr>
              <a:t>Auto-Zoom Net : Towards Accurate and Fast Breast Cancer Segmentation in Whole-Slide Images (https://link.springer.com/chapter/10.1007/978-3-030-00889-5_36) </a:t>
            </a:r>
            <a:r>
              <a:rPr lang="en-US" altLang="ko-KR" sz="1000" b="1" dirty="0">
                <a:solidFill>
                  <a:srgbClr val="FF0000"/>
                </a:solidFill>
                <a:latin typeface="+mj-ea"/>
              </a:rPr>
              <a:t>: WSI </a:t>
            </a:r>
            <a:r>
              <a:rPr lang="ko-KR" altLang="en-US" sz="1000" b="1" dirty="0">
                <a:solidFill>
                  <a:srgbClr val="FF0000"/>
                </a:solidFill>
                <a:latin typeface="+mj-ea"/>
              </a:rPr>
              <a:t>이미지에서 관심이 있는 지역</a:t>
            </a:r>
            <a:r>
              <a:rPr lang="en-US" altLang="ko-KR" sz="1000" b="1" dirty="0">
                <a:solidFill>
                  <a:srgbClr val="FF0000"/>
                </a:solidFill>
                <a:latin typeface="+mj-ea"/>
              </a:rPr>
              <a:t>, </a:t>
            </a:r>
            <a:r>
              <a:rPr lang="ko-KR" altLang="en-US" sz="1000" b="1" dirty="0">
                <a:solidFill>
                  <a:srgbClr val="FF0000"/>
                </a:solidFill>
                <a:latin typeface="+mj-ea"/>
              </a:rPr>
              <a:t>즉 암이라 의심되는 부분에는 </a:t>
            </a:r>
            <a:r>
              <a:rPr lang="en-US" altLang="ko-KR" sz="1000" b="1" dirty="0">
                <a:solidFill>
                  <a:srgbClr val="FF0000"/>
                </a:solidFill>
                <a:latin typeface="+mj-ea"/>
              </a:rPr>
              <a:t>zoom</a:t>
            </a:r>
            <a:r>
              <a:rPr lang="ko-KR" altLang="en-US" sz="1000" b="1" dirty="0">
                <a:solidFill>
                  <a:srgbClr val="FF0000"/>
                </a:solidFill>
                <a:latin typeface="+mj-ea"/>
              </a:rPr>
              <a:t>하는 모듈을 추가</a:t>
            </a:r>
            <a:r>
              <a:rPr lang="en-US" altLang="ko-KR" sz="1000" b="1" dirty="0">
                <a:latin typeface="+mj-ea"/>
              </a:rPr>
              <a:t>. Noisy GT</a:t>
            </a:r>
            <a:r>
              <a:rPr lang="ko-KR" altLang="en-US" sz="1000" b="1" dirty="0">
                <a:latin typeface="+mj-ea"/>
              </a:rPr>
              <a:t>와 </a:t>
            </a:r>
            <a:r>
              <a:rPr lang="en-US" altLang="ko-KR" sz="1000" b="1" dirty="0">
                <a:latin typeface="+mj-ea"/>
              </a:rPr>
              <a:t>overfitting</a:t>
            </a:r>
            <a:r>
              <a:rPr lang="ko-KR" altLang="en-US" sz="1000" b="1" dirty="0">
                <a:latin typeface="+mj-ea"/>
              </a:rPr>
              <a:t>에 효과적인 결과를 가져다 주었음</a:t>
            </a:r>
            <a:r>
              <a:rPr lang="en-US" altLang="ko-KR" sz="1000" b="1" dirty="0">
                <a:latin typeface="+mj-ea"/>
              </a:rPr>
              <a:t>. breast cancer WSI </a:t>
            </a:r>
            <a:r>
              <a:rPr lang="ko-KR" altLang="en-US" sz="1000" b="1" dirty="0">
                <a:latin typeface="+mj-ea"/>
              </a:rPr>
              <a:t>이미지 사용</a:t>
            </a:r>
            <a:r>
              <a:rPr lang="en-US" altLang="ko-KR" sz="1000" b="1" dirty="0">
                <a:latin typeface="+mj-ea"/>
              </a:rPr>
              <a:t>.</a:t>
            </a:r>
            <a:endParaRPr lang="en-US" altLang="ko-KR" sz="1000" b="1" dirty="0" smtClean="0">
              <a:latin typeface="+mj-ea"/>
            </a:endParaRPr>
          </a:p>
          <a:p>
            <a:pPr marL="742950" lvl="1" indent="-285750">
              <a:lnSpc>
                <a:spcPct val="150000"/>
              </a:lnSpc>
              <a:buFont typeface="Arial" panose="020B0604020202020204" pitchFamily="34" charset="0"/>
              <a:buChar char="•"/>
            </a:pPr>
            <a:endParaRPr lang="en-US" altLang="ko-KR" sz="1400" b="1" dirty="0" smtClean="0">
              <a:latin typeface="+mj-ea"/>
            </a:endParaRPr>
          </a:p>
          <a:p>
            <a:pPr>
              <a:lnSpc>
                <a:spcPct val="150000"/>
              </a:lnSpc>
            </a:pPr>
            <a:endParaRPr lang="en-US" altLang="ko-KR" sz="1400" b="1" dirty="0">
              <a:latin typeface="+mj-ea"/>
            </a:endParaRPr>
          </a:p>
          <a:p>
            <a:pPr>
              <a:lnSpc>
                <a:spcPct val="150000"/>
              </a:lnSpc>
            </a:pPr>
            <a:endParaRPr lang="en-US" altLang="ko-KR" sz="1400" b="1" dirty="0" smtClean="0">
              <a:latin typeface="+mj-ea"/>
            </a:endParaRPr>
          </a:p>
          <a:p>
            <a:pPr>
              <a:lnSpc>
                <a:spcPct val="150000"/>
              </a:lnSpc>
            </a:pPr>
            <a:endParaRPr lang="en-US" altLang="ko-KR" sz="1400" dirty="0" smtClean="0">
              <a:latin typeface="+mj-ea"/>
            </a:endParaRPr>
          </a:p>
        </p:txBody>
      </p:sp>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4157335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ko-KR" altLang="en-US" b="1" dirty="0" smtClean="0"/>
              <a:t>배율 관련 의견</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4320" y="664593"/>
            <a:ext cx="7564179" cy="5909310"/>
          </a:xfrm>
          <a:prstGeom prst="rect">
            <a:avLst/>
          </a:prstGeom>
          <a:noFill/>
        </p:spPr>
        <p:txBody>
          <a:bodyPr wrap="square" rtlCol="0">
            <a:spAutoFit/>
          </a:bodyPr>
          <a:lstStyle/>
          <a:p>
            <a:pPr>
              <a:lnSpc>
                <a:spcPct val="150000"/>
              </a:lnSpc>
            </a:pPr>
            <a:r>
              <a:rPr lang="ko-KR" altLang="en-US" sz="1400" b="1" dirty="0">
                <a:latin typeface="+mj-ea"/>
              </a:rPr>
              <a:t>분류기 관점 </a:t>
            </a:r>
            <a:r>
              <a:rPr lang="en-US" altLang="ko-KR" sz="1400" b="1" dirty="0">
                <a:latin typeface="+mj-ea"/>
              </a:rPr>
              <a:t>(‘</a:t>
            </a:r>
            <a:r>
              <a:rPr lang="en-US" altLang="ko-KR" sz="1400" b="1" dirty="0" err="1">
                <a:latin typeface="+mj-ea"/>
              </a:rPr>
              <a:t>willmer</a:t>
            </a:r>
            <a:r>
              <a:rPr lang="en-US" altLang="ko-KR" sz="1400" b="1" dirty="0" smtClean="0">
                <a:latin typeface="+mj-ea"/>
              </a:rPr>
              <a:t>)</a:t>
            </a:r>
          </a:p>
          <a:p>
            <a:pPr marL="742950" lvl="1" indent="-285750">
              <a:lnSpc>
                <a:spcPct val="150000"/>
              </a:lnSpc>
              <a:buFont typeface="Arial" panose="020B0604020202020204" pitchFamily="34" charset="0"/>
              <a:buChar char="•"/>
            </a:pPr>
            <a:r>
              <a:rPr lang="ko-KR" altLang="en-US" sz="1400" b="1" dirty="0" smtClean="0"/>
              <a:t>과거 실험에서 배율 별 분류 성능 실시한 경우</a:t>
            </a:r>
            <a:r>
              <a:rPr lang="en-US" altLang="ko-KR" sz="1400" b="1" dirty="0" smtClean="0"/>
              <a:t>, </a:t>
            </a:r>
            <a:r>
              <a:rPr lang="ko-KR" altLang="en-US" sz="1400" b="1" dirty="0" smtClean="0">
                <a:solidFill>
                  <a:srgbClr val="FF0000"/>
                </a:solidFill>
              </a:rPr>
              <a:t>유의미한 결과를 이끌어내지 못함</a:t>
            </a:r>
            <a:endParaRPr lang="en-US" altLang="ko-KR" sz="1400" b="1" dirty="0" smtClean="0">
              <a:solidFill>
                <a:srgbClr val="FF0000"/>
              </a:solidFill>
            </a:endParaRPr>
          </a:p>
          <a:p>
            <a:pPr marL="742950" lvl="1" indent="-285750">
              <a:lnSpc>
                <a:spcPct val="150000"/>
              </a:lnSpc>
              <a:buFont typeface="Arial" panose="020B0604020202020204" pitchFamily="34" charset="0"/>
              <a:buChar char="•"/>
            </a:pPr>
            <a:r>
              <a:rPr lang="ko-KR" altLang="en-US" sz="1400" b="1" dirty="0" smtClean="0"/>
              <a:t>일부 도움이 예상되나</a:t>
            </a:r>
            <a:r>
              <a:rPr lang="en-US" altLang="ko-KR" sz="1400" b="1" dirty="0" smtClean="0"/>
              <a:t>, </a:t>
            </a:r>
            <a:r>
              <a:rPr lang="ko-KR" altLang="en-US" sz="1400" b="1" dirty="0" err="1" smtClean="0"/>
              <a:t>효과성을</a:t>
            </a:r>
            <a:r>
              <a:rPr lang="ko-KR" altLang="en-US" sz="1400" b="1" dirty="0" smtClean="0"/>
              <a:t> 예측하긴 어려움</a:t>
            </a:r>
            <a:endParaRPr lang="en-US" altLang="ko-KR" sz="1400" b="1" dirty="0" smtClean="0"/>
          </a:p>
          <a:p>
            <a:pPr marL="742950" lvl="1" indent="-285750">
              <a:lnSpc>
                <a:spcPct val="150000"/>
              </a:lnSpc>
              <a:buFont typeface="Arial" panose="020B0604020202020204" pitchFamily="34" charset="0"/>
              <a:buChar char="•"/>
            </a:pPr>
            <a:r>
              <a:rPr lang="ko-KR" altLang="en-US" sz="1400" b="1" dirty="0" smtClean="0"/>
              <a:t>정확한 확인을 위해서는 실험이 필요하다는 의견</a:t>
            </a:r>
            <a:endParaRPr lang="ko-KR" altLang="en-US" sz="1400" b="1" dirty="0"/>
          </a:p>
          <a:p>
            <a:pPr>
              <a:lnSpc>
                <a:spcPct val="150000"/>
              </a:lnSpc>
            </a:pPr>
            <a:endParaRPr lang="en-US" altLang="ko-KR" sz="1400" b="1" dirty="0">
              <a:latin typeface="+mj-ea"/>
            </a:endParaRPr>
          </a:p>
          <a:p>
            <a:pPr>
              <a:lnSpc>
                <a:spcPct val="150000"/>
              </a:lnSpc>
            </a:pPr>
            <a:r>
              <a:rPr lang="ko-KR" altLang="en-US" sz="1400" b="1" dirty="0" smtClean="0">
                <a:latin typeface="+mj-ea"/>
              </a:rPr>
              <a:t>의견 종합</a:t>
            </a:r>
            <a:endParaRPr lang="en-US" altLang="ko-KR" sz="1400" b="1" dirty="0" smtClean="0">
              <a:latin typeface="+mj-ea"/>
            </a:endParaRPr>
          </a:p>
          <a:p>
            <a:pPr marL="285750" indent="-285750">
              <a:lnSpc>
                <a:spcPct val="150000"/>
              </a:lnSpc>
              <a:buFont typeface="Arial" panose="020B0604020202020204" pitchFamily="34" charset="0"/>
              <a:buChar char="•"/>
            </a:pPr>
            <a:r>
              <a:rPr lang="ko-KR" altLang="en-US" sz="1400" b="1" dirty="0" err="1" smtClean="0">
                <a:latin typeface="+mj-ea"/>
              </a:rPr>
              <a:t>디텍션</a:t>
            </a:r>
            <a:r>
              <a:rPr lang="ko-KR" altLang="en-US" sz="1400" b="1" dirty="0" smtClean="0">
                <a:latin typeface="+mj-ea"/>
              </a:rPr>
              <a:t> 관점</a:t>
            </a:r>
            <a:endParaRPr lang="en-US" altLang="ko-KR" sz="1400" b="1" dirty="0" smtClean="0">
              <a:latin typeface="+mj-ea"/>
            </a:endParaRPr>
          </a:p>
          <a:p>
            <a:pPr marL="742950" lvl="1" indent="-285750">
              <a:lnSpc>
                <a:spcPct val="150000"/>
              </a:lnSpc>
              <a:buFont typeface="Wingdings" panose="05000000000000000000" pitchFamily="2" charset="2"/>
              <a:buChar char="ü"/>
            </a:pPr>
            <a:r>
              <a:rPr lang="ko-KR" altLang="en-US" sz="1400" b="1" dirty="0" smtClean="0">
                <a:latin typeface="+mj-ea"/>
              </a:rPr>
              <a:t>보유 모델의 </a:t>
            </a:r>
            <a:r>
              <a:rPr lang="en-US" altLang="ko-KR" sz="1400" b="1" dirty="0" smtClean="0">
                <a:latin typeface="+mj-ea"/>
              </a:rPr>
              <a:t>ZL</a:t>
            </a:r>
            <a:r>
              <a:rPr lang="ko-KR" altLang="en-US" sz="1400" b="1" dirty="0" smtClean="0">
                <a:latin typeface="+mj-ea"/>
              </a:rPr>
              <a:t>에 따른 </a:t>
            </a:r>
            <a:r>
              <a:rPr lang="ko-KR" altLang="en-US" sz="1400" b="1" dirty="0" err="1" smtClean="0">
                <a:latin typeface="+mj-ea"/>
              </a:rPr>
              <a:t>디텍션</a:t>
            </a:r>
            <a:r>
              <a:rPr lang="ko-KR" altLang="en-US" sz="1400" b="1" dirty="0" smtClean="0">
                <a:latin typeface="+mj-ea"/>
              </a:rPr>
              <a:t> 모델의 </a:t>
            </a:r>
            <a:r>
              <a:rPr lang="ko-KR" altLang="en-US" sz="1400" b="1" dirty="0" smtClean="0">
                <a:solidFill>
                  <a:srgbClr val="FF0000"/>
                </a:solidFill>
                <a:latin typeface="+mj-ea"/>
              </a:rPr>
              <a:t>성능 차이는 존재함</a:t>
            </a:r>
            <a:endParaRPr lang="en-US" altLang="ko-KR" sz="1400" b="1" dirty="0" smtClean="0">
              <a:solidFill>
                <a:srgbClr val="FF0000"/>
              </a:solidFill>
              <a:latin typeface="+mj-ea"/>
            </a:endParaRPr>
          </a:p>
          <a:p>
            <a:pPr marL="285750" indent="-285750">
              <a:lnSpc>
                <a:spcPct val="150000"/>
              </a:lnSpc>
              <a:buFont typeface="Arial" panose="020B0604020202020204" pitchFamily="34" charset="0"/>
              <a:buChar char="•"/>
            </a:pPr>
            <a:r>
              <a:rPr lang="ko-KR" altLang="en-US" sz="1400" b="1" dirty="0" smtClean="0">
                <a:latin typeface="+mj-ea"/>
              </a:rPr>
              <a:t>분류기 관점</a:t>
            </a:r>
            <a:endParaRPr lang="en-US" altLang="ko-KR" sz="1400" b="1" dirty="0" smtClean="0">
              <a:latin typeface="+mj-ea"/>
            </a:endParaRPr>
          </a:p>
          <a:p>
            <a:pPr marL="742950" lvl="1" indent="-285750">
              <a:lnSpc>
                <a:spcPct val="150000"/>
              </a:lnSpc>
              <a:buFont typeface="Wingdings" panose="05000000000000000000" pitchFamily="2" charset="2"/>
              <a:buChar char="ü"/>
            </a:pPr>
            <a:r>
              <a:rPr lang="ko-KR" altLang="en-US" sz="1400" b="1" dirty="0" smtClean="0">
                <a:latin typeface="+mj-ea"/>
              </a:rPr>
              <a:t>모델 성능 차이는 있음</a:t>
            </a:r>
            <a:endParaRPr lang="en-US" altLang="ko-KR" sz="1400" b="1" dirty="0" smtClean="0">
              <a:latin typeface="+mj-ea"/>
            </a:endParaRPr>
          </a:p>
          <a:p>
            <a:pPr marL="742950" lvl="1" indent="-285750">
              <a:lnSpc>
                <a:spcPct val="150000"/>
              </a:lnSpc>
              <a:buFont typeface="Wingdings" panose="05000000000000000000" pitchFamily="2" charset="2"/>
              <a:buChar char="ü"/>
            </a:pPr>
            <a:r>
              <a:rPr lang="ko-KR" altLang="en-US" sz="1400" b="1" dirty="0" smtClean="0">
                <a:solidFill>
                  <a:srgbClr val="FF0000"/>
                </a:solidFill>
                <a:latin typeface="+mj-ea"/>
              </a:rPr>
              <a:t>큰 변화 </a:t>
            </a:r>
            <a:r>
              <a:rPr lang="ko-KR" altLang="en-US" sz="1400" b="1" dirty="0" smtClean="0">
                <a:latin typeface="+mj-ea"/>
              </a:rPr>
              <a:t>기대는 부정적</a:t>
            </a:r>
            <a:endParaRPr lang="en-US" altLang="ko-KR" sz="1400" b="1" dirty="0" smtClean="0">
              <a:latin typeface="+mj-ea"/>
            </a:endParaRPr>
          </a:p>
          <a:p>
            <a:pPr marL="285750" indent="-285750">
              <a:lnSpc>
                <a:spcPct val="150000"/>
              </a:lnSpc>
              <a:buFont typeface="Arial" panose="020B0604020202020204" pitchFamily="34" charset="0"/>
              <a:buChar char="•"/>
            </a:pPr>
            <a:r>
              <a:rPr lang="ko-KR" altLang="en-US" sz="1400" b="1" dirty="0" smtClean="0">
                <a:latin typeface="+mj-ea"/>
              </a:rPr>
              <a:t>종합 </a:t>
            </a:r>
            <a:r>
              <a:rPr lang="en-US" altLang="ko-KR" sz="1400" b="1" dirty="0" smtClean="0">
                <a:latin typeface="+mj-ea"/>
              </a:rPr>
              <a:t>: </a:t>
            </a:r>
          </a:p>
          <a:p>
            <a:pPr marL="742950" lvl="1" indent="-285750">
              <a:lnSpc>
                <a:spcPct val="150000"/>
              </a:lnSpc>
              <a:buFont typeface="Wingdings" panose="05000000000000000000" pitchFamily="2" charset="2"/>
              <a:buChar char="ü"/>
            </a:pPr>
            <a:r>
              <a:rPr lang="en-US" altLang="ko-KR" sz="1400" b="1" dirty="0" smtClean="0">
                <a:latin typeface="+mj-ea"/>
              </a:rPr>
              <a:t>ZL </a:t>
            </a:r>
            <a:r>
              <a:rPr lang="ko-KR" altLang="en-US" sz="1400" b="1" dirty="0" smtClean="0">
                <a:latin typeface="+mj-ea"/>
              </a:rPr>
              <a:t>정보는 서로 다른 모델 사용 혹은 새로운 모델 개발에 투입되어 사용될 수 있으나</a:t>
            </a:r>
            <a:r>
              <a:rPr lang="en-US" altLang="ko-KR" sz="1400" b="1" dirty="0" smtClean="0">
                <a:latin typeface="+mj-ea"/>
              </a:rPr>
              <a:t>, </a:t>
            </a:r>
            <a:r>
              <a:rPr lang="ko-KR" altLang="en-US" sz="1400" b="1" dirty="0" smtClean="0">
                <a:latin typeface="+mj-ea"/>
              </a:rPr>
              <a:t>현재 그 </a:t>
            </a:r>
            <a:r>
              <a:rPr lang="ko-KR" altLang="en-US" sz="1400" b="1" dirty="0" smtClean="0">
                <a:solidFill>
                  <a:srgbClr val="FF0000"/>
                </a:solidFill>
                <a:latin typeface="+mj-ea"/>
              </a:rPr>
              <a:t>효과는 미지수임</a:t>
            </a:r>
            <a:r>
              <a:rPr lang="en-US" altLang="ko-KR" sz="1400" b="1" dirty="0" smtClean="0">
                <a:latin typeface="+mj-ea"/>
              </a:rPr>
              <a:t>. </a:t>
            </a:r>
          </a:p>
          <a:p>
            <a:pPr marL="285750" indent="-285750">
              <a:lnSpc>
                <a:spcPct val="150000"/>
              </a:lnSpc>
              <a:buFont typeface="Arial" panose="020B0604020202020204" pitchFamily="34" charset="0"/>
              <a:buChar char="•"/>
            </a:pPr>
            <a:r>
              <a:rPr lang="ko-KR" altLang="en-US" sz="1400" b="1" dirty="0" smtClean="0">
                <a:latin typeface="+mj-ea"/>
              </a:rPr>
              <a:t>사용의 방향성</a:t>
            </a:r>
            <a:r>
              <a:rPr lang="en-US" altLang="ko-KR" sz="1400" b="1" dirty="0" smtClean="0">
                <a:latin typeface="+mj-ea"/>
              </a:rPr>
              <a:t>:</a:t>
            </a:r>
          </a:p>
          <a:p>
            <a:pPr marL="742950" lvl="1" indent="-285750">
              <a:lnSpc>
                <a:spcPct val="150000"/>
              </a:lnSpc>
              <a:buFont typeface="Arial" panose="020B0604020202020204" pitchFamily="34" charset="0"/>
              <a:buChar char="•"/>
            </a:pPr>
            <a:r>
              <a:rPr lang="en-US" altLang="ko-KR" sz="1400" b="1" dirty="0" smtClean="0">
                <a:latin typeface="+mj-ea"/>
              </a:rPr>
              <a:t> 1) </a:t>
            </a:r>
            <a:r>
              <a:rPr lang="ko-KR" altLang="en-US" sz="1400" b="1" dirty="0" err="1" smtClean="0">
                <a:latin typeface="+mj-ea"/>
              </a:rPr>
              <a:t>학습시</a:t>
            </a:r>
            <a:r>
              <a:rPr lang="ko-KR" altLang="en-US" sz="1400" b="1" dirty="0" smtClean="0">
                <a:latin typeface="+mj-ea"/>
              </a:rPr>
              <a:t> 투입</a:t>
            </a:r>
            <a:r>
              <a:rPr lang="en-US" altLang="ko-KR" sz="1400" b="1" dirty="0" smtClean="0">
                <a:latin typeface="+mj-ea"/>
              </a:rPr>
              <a:t>, 2) </a:t>
            </a:r>
            <a:r>
              <a:rPr lang="ko-KR" altLang="en-US" sz="1400" b="1" dirty="0" smtClean="0">
                <a:latin typeface="+mj-ea"/>
              </a:rPr>
              <a:t>서로 다른 모델 개발 후</a:t>
            </a:r>
            <a:r>
              <a:rPr lang="en-US" altLang="ko-KR" sz="1400" b="1" dirty="0" smtClean="0">
                <a:latin typeface="+mj-ea"/>
              </a:rPr>
              <a:t>, </a:t>
            </a:r>
            <a:r>
              <a:rPr lang="ko-KR" altLang="en-US" sz="1400" b="1" dirty="0" err="1" smtClean="0">
                <a:latin typeface="+mj-ea"/>
              </a:rPr>
              <a:t>작동시</a:t>
            </a:r>
            <a:r>
              <a:rPr lang="ko-KR" altLang="en-US" sz="1400" b="1" dirty="0" smtClean="0">
                <a:latin typeface="+mj-ea"/>
              </a:rPr>
              <a:t> 분류하여 투입 </a:t>
            </a:r>
            <a:r>
              <a:rPr lang="en-US" altLang="ko-KR" sz="1400" b="1" dirty="0" smtClean="0">
                <a:latin typeface="+mj-ea"/>
              </a:rPr>
              <a:t>(</a:t>
            </a:r>
            <a:r>
              <a:rPr lang="ko-KR" altLang="en-US" sz="1400" b="1" dirty="0" smtClean="0">
                <a:latin typeface="+mj-ea"/>
              </a:rPr>
              <a:t>속도 저하</a:t>
            </a:r>
            <a:r>
              <a:rPr lang="en-US" altLang="ko-KR" sz="1400" b="1" dirty="0" smtClean="0">
                <a:latin typeface="+mj-ea"/>
              </a:rPr>
              <a:t>)</a:t>
            </a:r>
            <a:endParaRPr lang="en-US" altLang="ko-KR" sz="1400" b="1" dirty="0">
              <a:latin typeface="+mj-ea"/>
            </a:endParaRPr>
          </a:p>
          <a:p>
            <a:pPr marL="285750" indent="-285750">
              <a:lnSpc>
                <a:spcPct val="150000"/>
              </a:lnSpc>
              <a:buFont typeface="Arial" panose="020B0604020202020204" pitchFamily="34" charset="0"/>
              <a:buChar char="•"/>
            </a:pPr>
            <a:r>
              <a:rPr lang="ko-KR" altLang="en-US" sz="1400" b="1" dirty="0" smtClean="0">
                <a:latin typeface="+mj-ea"/>
              </a:rPr>
              <a:t>*기존과 같이 이미지로 저장되어서는 안됨</a:t>
            </a:r>
            <a:endParaRPr lang="en-US" altLang="ko-KR" sz="1400" b="1" dirty="0" smtClean="0">
              <a:latin typeface="+mj-ea"/>
            </a:endParaRPr>
          </a:p>
          <a:p>
            <a:pPr>
              <a:lnSpc>
                <a:spcPct val="150000"/>
              </a:lnSpc>
            </a:pPr>
            <a:endParaRPr lang="en-US" altLang="ko-KR" sz="1400" dirty="0" smtClean="0">
              <a:latin typeface="+mj-ea"/>
            </a:endParaRPr>
          </a:p>
        </p:txBody>
      </p:sp>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4166617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ko-KR" altLang="en-US" b="1" dirty="0" err="1" smtClean="0"/>
              <a:t>디텍션</a:t>
            </a:r>
            <a:r>
              <a:rPr lang="ko-KR" altLang="en-US" b="1" dirty="0" smtClean="0"/>
              <a:t> 모델 연구 </a:t>
            </a:r>
            <a:r>
              <a:rPr lang="en-US" altLang="ko-KR" b="1" dirty="0" smtClean="0"/>
              <a:t>(‘</a:t>
            </a:r>
            <a:r>
              <a:rPr lang="ko-KR" altLang="en-US" b="1" dirty="0" err="1" smtClean="0"/>
              <a:t>김태미</a:t>
            </a:r>
            <a:r>
              <a:rPr lang="en-US" altLang="ko-KR" b="1" dirty="0" smtClean="0"/>
              <a:t>)</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2" name="그림 1"/>
          <p:cNvPicPr>
            <a:picLocks noChangeAspect="1"/>
          </p:cNvPicPr>
          <p:nvPr/>
        </p:nvPicPr>
        <p:blipFill>
          <a:blip r:embed="rId2"/>
          <a:stretch>
            <a:fillRect/>
          </a:stretch>
        </p:blipFill>
        <p:spPr>
          <a:xfrm>
            <a:off x="777379" y="1522022"/>
            <a:ext cx="7061120" cy="2398867"/>
          </a:xfrm>
          <a:prstGeom prst="rect">
            <a:avLst/>
          </a:prstGeom>
        </p:spPr>
      </p:pic>
      <p:pic>
        <p:nvPicPr>
          <p:cNvPr id="4" name="그림 3"/>
          <p:cNvPicPr>
            <a:picLocks noChangeAspect="1"/>
          </p:cNvPicPr>
          <p:nvPr/>
        </p:nvPicPr>
        <p:blipFill>
          <a:blip r:embed="rId3"/>
          <a:stretch>
            <a:fillRect/>
          </a:stretch>
        </p:blipFill>
        <p:spPr>
          <a:xfrm>
            <a:off x="781940" y="3920889"/>
            <a:ext cx="7056559" cy="2419162"/>
          </a:xfrm>
          <a:prstGeom prst="rect">
            <a:avLst/>
          </a:prstGeom>
        </p:spPr>
      </p:pic>
      <p:sp>
        <p:nvSpPr>
          <p:cNvPr id="10" name="TextBox 9"/>
          <p:cNvSpPr txBox="1"/>
          <p:nvPr/>
        </p:nvSpPr>
        <p:spPr>
          <a:xfrm>
            <a:off x="274320" y="614987"/>
            <a:ext cx="7564179" cy="373885"/>
          </a:xfrm>
          <a:prstGeom prst="rect">
            <a:avLst/>
          </a:prstGeom>
          <a:noFill/>
        </p:spPr>
        <p:txBody>
          <a:bodyPr wrap="square" rtlCol="0">
            <a:spAutoFit/>
          </a:bodyPr>
          <a:lstStyle/>
          <a:p>
            <a:pPr>
              <a:lnSpc>
                <a:spcPct val="150000"/>
              </a:lnSpc>
            </a:pPr>
            <a:r>
              <a:rPr lang="en-US" altLang="ko-KR" sz="1400" b="1" dirty="0" smtClean="0">
                <a:latin typeface="+mj-ea"/>
              </a:rPr>
              <a:t>F-CNN </a:t>
            </a:r>
            <a:r>
              <a:rPr lang="ko-KR" altLang="en-US" sz="1400" b="1" dirty="0" smtClean="0">
                <a:latin typeface="+mj-ea"/>
              </a:rPr>
              <a:t>기반 모델 코드 구현</a:t>
            </a:r>
            <a:r>
              <a:rPr lang="en-US" altLang="ko-KR" sz="1400" b="1" dirty="0" smtClean="0">
                <a:latin typeface="+mj-ea"/>
              </a:rPr>
              <a:t> </a:t>
            </a:r>
            <a:r>
              <a:rPr lang="ko-KR" altLang="en-US" sz="1400" b="1" dirty="0" smtClean="0">
                <a:latin typeface="+mj-ea"/>
              </a:rPr>
              <a:t>및 추가 연구 진행중 </a:t>
            </a:r>
            <a:endParaRPr lang="en-US" altLang="ko-KR" sz="1400" b="1" dirty="0">
              <a:latin typeface="+mj-ea"/>
            </a:endParaRPr>
          </a:p>
        </p:txBody>
      </p:sp>
    </p:spTree>
    <p:extLst>
      <p:ext uri="{BB962C8B-B14F-4D97-AF65-F5344CB8AC3E}">
        <p14:creationId xmlns:p14="http://schemas.microsoft.com/office/powerpoint/2010/main" val="3944211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en-US" altLang="ko-KR" b="1" dirty="0" smtClean="0"/>
              <a:t>Segmentation </a:t>
            </a:r>
            <a:r>
              <a:rPr lang="ko-KR" altLang="en-US" b="1" dirty="0" smtClean="0"/>
              <a:t>관련 이슈</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 name="TextBox 9"/>
          <p:cNvSpPr txBox="1"/>
          <p:nvPr/>
        </p:nvSpPr>
        <p:spPr>
          <a:xfrm>
            <a:off x="274320" y="614987"/>
            <a:ext cx="7564179" cy="373885"/>
          </a:xfrm>
          <a:prstGeom prst="rect">
            <a:avLst/>
          </a:prstGeom>
          <a:noFill/>
        </p:spPr>
        <p:txBody>
          <a:bodyPr wrap="square" rtlCol="0">
            <a:spAutoFit/>
          </a:bodyPr>
          <a:lstStyle/>
          <a:p>
            <a:pPr>
              <a:lnSpc>
                <a:spcPct val="150000"/>
              </a:lnSpc>
            </a:pPr>
            <a:r>
              <a:rPr lang="en-US" altLang="ko-KR" sz="1400" b="1" dirty="0" smtClean="0">
                <a:latin typeface="+mj-ea"/>
              </a:rPr>
              <a:t>Segmentation</a:t>
            </a:r>
            <a:r>
              <a:rPr lang="ko-KR" altLang="en-US" sz="1400" b="1" dirty="0" smtClean="0">
                <a:latin typeface="+mj-ea"/>
              </a:rPr>
              <a:t>의 경계 </a:t>
            </a:r>
            <a:endParaRPr lang="en-US" altLang="ko-KR" sz="1400" b="1" dirty="0">
              <a:latin typeface="+mj-ea"/>
            </a:endParaRPr>
          </a:p>
        </p:txBody>
      </p:sp>
      <p:pic>
        <p:nvPicPr>
          <p:cNvPr id="2050" name="Picture 2" descr="Different applications of medical image seg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080155"/>
            <a:ext cx="6009409" cy="23639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ep learning for digital pathology image analysis: A comprehensive  tutorial with selected use ca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589" y="3549769"/>
            <a:ext cx="4338928" cy="31506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66254" y="3868034"/>
            <a:ext cx="4305993" cy="2677656"/>
          </a:xfrm>
          <a:prstGeom prst="rect">
            <a:avLst/>
          </a:prstGeom>
          <a:noFill/>
        </p:spPr>
        <p:txBody>
          <a:bodyPr wrap="square" rtlCol="0">
            <a:spAutoFit/>
          </a:bodyPr>
          <a:lstStyle/>
          <a:p>
            <a:pPr>
              <a:lnSpc>
                <a:spcPct val="150000"/>
              </a:lnSpc>
            </a:pPr>
            <a:r>
              <a:rPr lang="en-US" altLang="ko-KR" sz="1400" b="1" dirty="0" smtClean="0">
                <a:latin typeface="+mj-ea"/>
              </a:rPr>
              <a:t>Segmentation</a:t>
            </a:r>
            <a:r>
              <a:rPr lang="ko-KR" altLang="en-US" sz="1400" b="1" dirty="0" smtClean="0">
                <a:latin typeface="+mj-ea"/>
              </a:rPr>
              <a:t>의 경계</a:t>
            </a:r>
            <a:endParaRPr lang="en-US" altLang="ko-KR" sz="1400" b="1" dirty="0" smtClean="0">
              <a:latin typeface="+mj-ea"/>
            </a:endParaRPr>
          </a:p>
          <a:p>
            <a:pPr marL="285750" indent="-285750">
              <a:lnSpc>
                <a:spcPct val="150000"/>
              </a:lnSpc>
              <a:buFont typeface="Arial" panose="020B0604020202020204" pitchFamily="34" charset="0"/>
              <a:buChar char="•"/>
            </a:pPr>
            <a:r>
              <a:rPr lang="ko-KR" altLang="en-US" sz="1400" b="1" dirty="0" smtClean="0">
                <a:latin typeface="+mj-ea"/>
              </a:rPr>
              <a:t>경계의 범위와 수준은 목적에 따라서</a:t>
            </a:r>
            <a:r>
              <a:rPr lang="en-US" altLang="ko-KR" sz="1400" b="1" dirty="0" smtClean="0">
                <a:latin typeface="+mj-ea"/>
              </a:rPr>
              <a:t>, </a:t>
            </a:r>
            <a:r>
              <a:rPr lang="ko-KR" altLang="en-US" sz="1400" b="1" dirty="0" smtClean="0">
                <a:latin typeface="+mj-ea"/>
              </a:rPr>
              <a:t>가변적</a:t>
            </a:r>
            <a:endParaRPr lang="en-US" altLang="ko-KR" sz="1400" b="1" dirty="0" smtClean="0">
              <a:latin typeface="+mj-ea"/>
            </a:endParaRPr>
          </a:p>
          <a:p>
            <a:pPr marL="285750" indent="-285750">
              <a:lnSpc>
                <a:spcPct val="150000"/>
              </a:lnSpc>
              <a:buFont typeface="Arial" panose="020B0604020202020204" pitchFamily="34" charset="0"/>
              <a:buChar char="•"/>
            </a:pPr>
            <a:r>
              <a:rPr lang="ko-KR" altLang="en-US" sz="1400" b="1" dirty="0" smtClean="0">
                <a:latin typeface="+mj-ea"/>
              </a:rPr>
              <a:t>기존 슬라이드 </a:t>
            </a:r>
            <a:r>
              <a:rPr lang="en-US" altLang="ko-KR" sz="1400" b="1" dirty="0" smtClean="0">
                <a:latin typeface="+mj-ea"/>
              </a:rPr>
              <a:t>annotation</a:t>
            </a:r>
            <a:r>
              <a:rPr lang="ko-KR" altLang="en-US" sz="1400" b="1" dirty="0" smtClean="0">
                <a:latin typeface="+mj-ea"/>
              </a:rPr>
              <a:t>의 경우 </a:t>
            </a:r>
            <a:r>
              <a:rPr lang="en-US" altLang="ko-KR" sz="1400" b="1" dirty="0" smtClean="0">
                <a:latin typeface="+mj-ea"/>
              </a:rPr>
              <a:t>patch </a:t>
            </a:r>
            <a:r>
              <a:rPr lang="ko-KR" altLang="en-US" sz="1400" b="1" dirty="0" smtClean="0">
                <a:latin typeface="+mj-ea"/>
              </a:rPr>
              <a:t>사용이 계획되어 있어</a:t>
            </a:r>
            <a:r>
              <a:rPr lang="en-US" altLang="ko-KR" sz="1400" b="1" dirty="0" smtClean="0">
                <a:latin typeface="+mj-ea"/>
              </a:rPr>
              <a:t>, weak</a:t>
            </a:r>
            <a:r>
              <a:rPr lang="ko-KR" altLang="en-US" sz="1400" b="1" dirty="0" smtClean="0">
                <a:latin typeface="+mj-ea"/>
              </a:rPr>
              <a:t>한 부분이 허용되었음</a:t>
            </a:r>
            <a:endParaRPr lang="en-US" altLang="ko-KR" sz="1400" b="1" dirty="0" smtClean="0">
              <a:latin typeface="+mj-ea"/>
            </a:endParaRPr>
          </a:p>
          <a:p>
            <a:pPr marL="285750" indent="-285750">
              <a:lnSpc>
                <a:spcPct val="150000"/>
              </a:lnSpc>
              <a:buFont typeface="Arial" panose="020B0604020202020204" pitchFamily="34" charset="0"/>
              <a:buChar char="•"/>
            </a:pPr>
            <a:r>
              <a:rPr lang="ko-KR" altLang="en-US" sz="1400" b="1" dirty="0" smtClean="0">
                <a:latin typeface="+mj-ea"/>
              </a:rPr>
              <a:t>전문의 분들과 논의 필요</a:t>
            </a:r>
            <a:r>
              <a:rPr lang="en-US" altLang="ko-KR" sz="1400" b="1" dirty="0" smtClean="0">
                <a:latin typeface="+mj-ea"/>
              </a:rPr>
              <a:t>(</a:t>
            </a:r>
            <a:r>
              <a:rPr lang="ko-KR" altLang="en-US" sz="1400" b="1" dirty="0" smtClean="0">
                <a:solidFill>
                  <a:srgbClr val="FF0000"/>
                </a:solidFill>
                <a:latin typeface="+mj-ea"/>
              </a:rPr>
              <a:t>*</a:t>
            </a:r>
            <a:r>
              <a:rPr lang="en-US" altLang="ko-KR" sz="1400" b="1" dirty="0" smtClean="0">
                <a:latin typeface="+mj-ea"/>
              </a:rPr>
              <a:t>)</a:t>
            </a:r>
            <a:r>
              <a:rPr lang="ko-KR" altLang="en-US" sz="1400" b="1" dirty="0" smtClean="0">
                <a:latin typeface="+mj-ea"/>
              </a:rPr>
              <a:t> </a:t>
            </a:r>
            <a:endParaRPr lang="en-US" altLang="ko-KR" sz="1400" b="1" dirty="0" smtClean="0">
              <a:latin typeface="+mj-ea"/>
            </a:endParaRPr>
          </a:p>
          <a:p>
            <a:pPr marL="285750" indent="-285750">
              <a:lnSpc>
                <a:spcPct val="150000"/>
              </a:lnSpc>
              <a:buFont typeface="Arial" panose="020B0604020202020204" pitchFamily="34" charset="0"/>
              <a:buChar char="•"/>
            </a:pPr>
            <a:r>
              <a:rPr lang="ko-KR" altLang="en-US" sz="1400" b="1" dirty="0" smtClean="0">
                <a:latin typeface="+mj-ea"/>
              </a:rPr>
              <a:t>많은 연구에서는 핵을 그 경계로 하고 있음</a:t>
            </a:r>
            <a:r>
              <a:rPr lang="en-US" altLang="ko-KR" sz="1400" b="1" dirty="0" smtClean="0">
                <a:latin typeface="+mj-ea"/>
              </a:rPr>
              <a:t>.</a:t>
            </a:r>
          </a:p>
          <a:p>
            <a:pPr marL="285750" indent="-285750">
              <a:lnSpc>
                <a:spcPct val="150000"/>
              </a:lnSpc>
              <a:buFont typeface="Arial" panose="020B0604020202020204" pitchFamily="34" charset="0"/>
              <a:buChar char="•"/>
            </a:pPr>
            <a:r>
              <a:rPr lang="en-US" altLang="ko-KR" sz="1400" b="1" dirty="0" smtClean="0">
                <a:latin typeface="+mj-ea"/>
              </a:rPr>
              <a:t>(</a:t>
            </a:r>
            <a:r>
              <a:rPr lang="ko-KR" altLang="en-US" sz="1400" b="1" dirty="0" smtClean="0">
                <a:latin typeface="+mj-ea"/>
              </a:rPr>
              <a:t>핵 </a:t>
            </a:r>
            <a:r>
              <a:rPr lang="en-US" altLang="ko-KR" sz="1400" b="1" dirty="0" smtClean="0">
                <a:latin typeface="+mj-ea"/>
              </a:rPr>
              <a:t>detection)</a:t>
            </a:r>
          </a:p>
          <a:p>
            <a:pPr marL="285750" indent="-285750">
              <a:lnSpc>
                <a:spcPct val="150000"/>
              </a:lnSpc>
              <a:buFont typeface="Arial" panose="020B0604020202020204" pitchFamily="34" charset="0"/>
              <a:buChar char="•"/>
            </a:pPr>
            <a:endParaRPr lang="en-US" altLang="ko-KR" sz="1400" b="1" dirty="0">
              <a:latin typeface="+mj-ea"/>
            </a:endParaRPr>
          </a:p>
        </p:txBody>
      </p:sp>
    </p:spTree>
    <p:extLst>
      <p:ext uri="{BB962C8B-B14F-4D97-AF65-F5344CB8AC3E}">
        <p14:creationId xmlns:p14="http://schemas.microsoft.com/office/powerpoint/2010/main" val="586651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en-US" altLang="ko-KR" b="1" dirty="0" smtClean="0"/>
              <a:t>20210503 </a:t>
            </a:r>
            <a:r>
              <a:rPr lang="ko-KR" altLang="en-US" b="1" dirty="0" smtClean="0"/>
              <a:t>회의록</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pic>
        <p:nvPicPr>
          <p:cNvPr id="6" name="그림 5"/>
          <p:cNvPicPr>
            <a:picLocks noChangeAspect="1"/>
          </p:cNvPicPr>
          <p:nvPr/>
        </p:nvPicPr>
        <p:blipFill>
          <a:blip r:embed="rId2"/>
          <a:stretch>
            <a:fillRect/>
          </a:stretch>
        </p:blipFill>
        <p:spPr>
          <a:xfrm>
            <a:off x="1331812" y="1330012"/>
            <a:ext cx="6714676" cy="4813093"/>
          </a:xfrm>
          <a:prstGeom prst="rect">
            <a:avLst/>
          </a:prstGeom>
        </p:spPr>
      </p:pic>
    </p:spTree>
    <p:extLst>
      <p:ext uri="{BB962C8B-B14F-4D97-AF65-F5344CB8AC3E}">
        <p14:creationId xmlns:p14="http://schemas.microsoft.com/office/powerpoint/2010/main" val="335497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8030095" y="-141316"/>
            <a:ext cx="955964" cy="13134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p:nvPr/>
        </p:nvCxnSpPr>
        <p:spPr>
          <a:xfrm>
            <a:off x="1679171" y="3773979"/>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3246" y="3100646"/>
            <a:ext cx="7360922" cy="523220"/>
          </a:xfrm>
          <a:prstGeom prst="rect">
            <a:avLst/>
          </a:prstGeom>
          <a:noFill/>
        </p:spPr>
        <p:txBody>
          <a:bodyPr wrap="square" rtlCol="0">
            <a:spAutoFit/>
          </a:bodyPr>
          <a:lstStyle/>
          <a:p>
            <a:pPr algn="ctr"/>
            <a:r>
              <a:rPr lang="ko-KR" altLang="en-US" sz="2800" b="1" dirty="0" smtClean="0">
                <a:latin typeface="+mj-ea"/>
                <a:ea typeface="+mj-ea"/>
              </a:rPr>
              <a:t>참고 슬라이드</a:t>
            </a:r>
            <a:endParaRPr lang="ko-KR" altLang="en-US" sz="2800" b="1" dirty="0">
              <a:latin typeface="+mj-ea"/>
              <a:ea typeface="+mj-ea"/>
            </a:endParaRPr>
          </a:p>
        </p:txBody>
      </p:sp>
    </p:spTree>
    <p:extLst>
      <p:ext uri="{BB962C8B-B14F-4D97-AF65-F5344CB8AC3E}">
        <p14:creationId xmlns:p14="http://schemas.microsoft.com/office/powerpoint/2010/main" val="1210472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굽은 화살표 4"/>
          <p:cNvSpPr/>
          <p:nvPr/>
        </p:nvSpPr>
        <p:spPr>
          <a:xfrm rot="5400000">
            <a:off x="1354379" y="4850504"/>
            <a:ext cx="281482" cy="288032"/>
          </a:xfrm>
          <a:prstGeom prst="bentArrow">
            <a:avLst/>
          </a:prstGeom>
          <a:solidFill>
            <a:srgbClr val="F3A447"/>
          </a:solidFill>
          <a:ln>
            <a:solidFill>
              <a:srgbClr val="F3A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 name="이등변 삼각형 1"/>
          <p:cNvSpPr/>
          <p:nvPr/>
        </p:nvSpPr>
        <p:spPr>
          <a:xfrm rot="10800000">
            <a:off x="4845367" y="3980354"/>
            <a:ext cx="3528392" cy="538292"/>
          </a:xfrm>
          <a:prstGeom prs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p:nvPr/>
        </p:nvCxnSpPr>
        <p:spPr>
          <a:xfrm>
            <a:off x="2480152" y="-6598"/>
            <a:ext cx="25052" cy="41718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제목 3"/>
          <p:cNvSpPr>
            <a:spLocks noGrp="1"/>
          </p:cNvSpPr>
          <p:nvPr>
            <p:ph type="ctrTitle"/>
          </p:nvPr>
        </p:nvSpPr>
        <p:spPr>
          <a:xfrm>
            <a:off x="683568" y="216728"/>
            <a:ext cx="4464496" cy="418046"/>
          </a:xfrm>
        </p:spPr>
        <p:txBody>
          <a:bodyPr>
            <a:normAutofit/>
          </a:bodyPr>
          <a:lstStyle/>
          <a:p>
            <a:pPr algn="l"/>
            <a:r>
              <a:rPr lang="en-US" altLang="ko-KR" sz="1600" dirty="0" smtClean="0">
                <a:solidFill>
                  <a:srgbClr val="003300"/>
                </a:solidFill>
                <a:latin typeface="현대하모니 M" panose="02020603020101020101" pitchFamily="18" charset="-127"/>
                <a:ea typeface="현대하모니 M" panose="02020603020101020101" pitchFamily="18" charset="-127"/>
                <a:cs typeface="Arial" panose="020B0604020202020204" pitchFamily="34" charset="0"/>
              </a:rPr>
              <a:t>2. </a:t>
            </a:r>
            <a:r>
              <a:rPr lang="ko-KR" altLang="en-US" sz="1600" dirty="0" smtClean="0">
                <a:solidFill>
                  <a:srgbClr val="003300"/>
                </a:solidFill>
                <a:latin typeface="현대하모니 M" panose="02020603020101020101" pitchFamily="18" charset="-127"/>
                <a:ea typeface="현대하모니 M" panose="02020603020101020101" pitchFamily="18" charset="-127"/>
                <a:cs typeface="Arial" panose="020B0604020202020204" pitchFamily="34" charset="0"/>
              </a:rPr>
              <a:t>연구 내용  </a:t>
            </a:r>
            <a:r>
              <a:rPr lang="en-US" altLang="ko-KR" sz="1600" dirty="0" smtClean="0">
                <a:solidFill>
                  <a:srgbClr val="003300"/>
                </a:solidFill>
                <a:latin typeface="현대하모니 M" panose="02020603020101020101" pitchFamily="18" charset="-127"/>
                <a:ea typeface="현대하모니 M" panose="02020603020101020101" pitchFamily="18" charset="-127"/>
                <a:cs typeface="Arial" panose="020B0604020202020204" pitchFamily="34" charset="0"/>
              </a:rPr>
              <a:t>| </a:t>
            </a:r>
            <a:r>
              <a:rPr lang="ko-KR" altLang="en-US" sz="1600" dirty="0" smtClean="0">
                <a:solidFill>
                  <a:srgbClr val="003300"/>
                </a:solidFill>
                <a:latin typeface="현대하모니 M" panose="02020603020101020101" pitchFamily="18" charset="-127"/>
                <a:ea typeface="현대하모니 M" panose="02020603020101020101" pitchFamily="18" charset="-127"/>
                <a:cs typeface="Arial" panose="020B0604020202020204" pitchFamily="34" charset="0"/>
              </a:rPr>
              <a:t>데이터 수집 방법 및 결과</a:t>
            </a:r>
            <a:endParaRPr lang="ko-KR" altLang="en-US" sz="1600" dirty="0">
              <a:solidFill>
                <a:srgbClr val="003300"/>
              </a:solidFill>
              <a:latin typeface="현대하모니 M" panose="02020603020101020101" pitchFamily="18" charset="-127"/>
              <a:ea typeface="현대하모니 M" panose="02020603020101020101" pitchFamily="18" charset="-127"/>
              <a:cs typeface="Arial" panose="020B0604020202020204" pitchFamily="34" charset="0"/>
            </a:endParaRPr>
          </a:p>
        </p:txBody>
      </p:sp>
      <p:cxnSp>
        <p:nvCxnSpPr>
          <p:cNvPr id="3" name="직선 연결선 2"/>
          <p:cNvCxnSpPr/>
          <p:nvPr/>
        </p:nvCxnSpPr>
        <p:spPr>
          <a:xfrm>
            <a:off x="821034" y="726556"/>
            <a:ext cx="599095" cy="0"/>
          </a:xfrm>
          <a:prstGeom prst="line">
            <a:avLst/>
          </a:prstGeom>
          <a:ln w="28575">
            <a:solidFill>
              <a:srgbClr val="003300"/>
            </a:solidFill>
          </a:ln>
        </p:spPr>
        <p:style>
          <a:lnRef idx="1">
            <a:schemeClr val="accent1"/>
          </a:lnRef>
          <a:fillRef idx="0">
            <a:schemeClr val="accent1"/>
          </a:fillRef>
          <a:effectRef idx="0">
            <a:schemeClr val="accent1"/>
          </a:effectRef>
          <a:fontRef idx="minor">
            <a:schemeClr val="tx1"/>
          </a:fontRef>
        </p:style>
      </p:cxnSp>
      <p:sp>
        <p:nvSpPr>
          <p:cNvPr id="13" name="object 27"/>
          <p:cNvSpPr txBox="1"/>
          <p:nvPr/>
        </p:nvSpPr>
        <p:spPr>
          <a:xfrm>
            <a:off x="836087" y="837291"/>
            <a:ext cx="7701339" cy="646331"/>
          </a:xfrm>
          <a:prstGeom prst="rect">
            <a:avLst/>
          </a:prstGeom>
        </p:spPr>
        <p:txBody>
          <a:bodyPr vert="horz" wrap="square" lIns="0" tIns="0" rIns="0" bIns="0" rtlCol="0">
            <a:spAutoFit/>
          </a:bodyPr>
          <a:lstStyle/>
          <a:p>
            <a:pPr marL="12700">
              <a:lnSpc>
                <a:spcPct val="100000"/>
              </a:lnSpc>
            </a:pPr>
            <a:r>
              <a:rPr lang="ko-KR" altLang="en-US" sz="1400" spc="-35" dirty="0" smtClean="0">
                <a:latin typeface="현대하모니 M" panose="02020603020101020101" pitchFamily="18" charset="-127"/>
                <a:ea typeface="현대하모니 M" panose="02020603020101020101" pitchFamily="18" charset="-127"/>
                <a:cs typeface="Arial"/>
              </a:rPr>
              <a:t>본 연구의 데이터 수집을 위해서</a:t>
            </a:r>
            <a:r>
              <a:rPr lang="en-US" altLang="ko-KR" sz="1400" spc="-35" dirty="0" smtClean="0">
                <a:latin typeface="현대하모니 M" panose="02020603020101020101" pitchFamily="18" charset="-127"/>
                <a:ea typeface="현대하모니 M" panose="02020603020101020101" pitchFamily="18" charset="-127"/>
                <a:cs typeface="Arial"/>
              </a:rPr>
              <a:t>, </a:t>
            </a:r>
            <a:r>
              <a:rPr lang="ko-KR" altLang="en-US" sz="1400" spc="-35" dirty="0" smtClean="0">
                <a:latin typeface="현대하모니 M" panose="02020603020101020101" pitchFamily="18" charset="-127"/>
                <a:ea typeface="현대하모니 M" panose="02020603020101020101" pitchFamily="18" charset="-127"/>
                <a:cs typeface="Arial"/>
              </a:rPr>
              <a:t>위장 슬라이드를 </a:t>
            </a:r>
            <a:r>
              <a:rPr lang="en-US" altLang="ko-KR" sz="1400" spc="-35" dirty="0" smtClean="0">
                <a:latin typeface="현대하모니 M" panose="02020603020101020101" pitchFamily="18" charset="-127"/>
                <a:ea typeface="현대하모니 M" panose="02020603020101020101" pitchFamily="18" charset="-127"/>
                <a:cs typeface="Arial"/>
              </a:rPr>
              <a:t>Negative, Atypia, Dysplasia, Malignant</a:t>
            </a:r>
            <a:r>
              <a:rPr lang="ko-KR" altLang="en-US" sz="1400" spc="-35" dirty="0" smtClean="0">
                <a:latin typeface="현대하모니 M" panose="02020603020101020101" pitchFamily="18" charset="-127"/>
                <a:ea typeface="현대하모니 M" panose="02020603020101020101" pitchFamily="18" charset="-127"/>
                <a:cs typeface="Arial"/>
              </a:rPr>
              <a:t>로 분류하고</a:t>
            </a:r>
            <a:r>
              <a:rPr lang="en-US" altLang="ko-KR" sz="1400" spc="-35" dirty="0" smtClean="0">
                <a:latin typeface="현대하모니 M" panose="02020603020101020101" pitchFamily="18" charset="-127"/>
                <a:ea typeface="현대하모니 M" panose="02020603020101020101" pitchFamily="18" charset="-127"/>
                <a:cs typeface="Arial"/>
              </a:rPr>
              <a:t>, </a:t>
            </a:r>
            <a:r>
              <a:rPr lang="ko-KR" altLang="en-US" sz="1400" spc="-35" dirty="0" smtClean="0">
                <a:latin typeface="현대하모니 M" panose="02020603020101020101" pitchFamily="18" charset="-127"/>
                <a:ea typeface="현대하모니 M" panose="02020603020101020101" pitchFamily="18" charset="-127"/>
                <a:cs typeface="Arial"/>
              </a:rPr>
              <a:t>각 그룹에 대한 수집을 진행함</a:t>
            </a:r>
            <a:r>
              <a:rPr lang="en-US" altLang="ko-KR" sz="1400" spc="-35" dirty="0" smtClean="0">
                <a:latin typeface="현대하모니 M" panose="02020603020101020101" pitchFamily="18" charset="-127"/>
                <a:ea typeface="현대하모니 M" panose="02020603020101020101" pitchFamily="18" charset="-127"/>
                <a:cs typeface="Arial"/>
              </a:rPr>
              <a:t>.</a:t>
            </a:r>
            <a:r>
              <a:rPr lang="ko-KR" altLang="en-US" sz="1400" spc="-35" dirty="0" smtClean="0">
                <a:latin typeface="현대하모니 M" panose="02020603020101020101" pitchFamily="18" charset="-127"/>
                <a:ea typeface="현대하모니 M" panose="02020603020101020101" pitchFamily="18" charset="-127"/>
                <a:cs typeface="Arial"/>
              </a:rPr>
              <a:t> 또한</a:t>
            </a:r>
            <a:r>
              <a:rPr lang="en-US" altLang="ko-KR" sz="1400" spc="-35" dirty="0" smtClean="0">
                <a:latin typeface="현대하모니 M" panose="02020603020101020101" pitchFamily="18" charset="-127"/>
                <a:ea typeface="현대하모니 M" panose="02020603020101020101" pitchFamily="18" charset="-127"/>
                <a:cs typeface="Arial"/>
              </a:rPr>
              <a:t>, </a:t>
            </a:r>
            <a:r>
              <a:rPr lang="ko-KR" altLang="en-US" sz="1400" spc="-35" dirty="0" smtClean="0">
                <a:latin typeface="현대하모니 M" panose="02020603020101020101" pitchFamily="18" charset="-127"/>
                <a:ea typeface="현대하모니 M" panose="02020603020101020101" pitchFamily="18" charset="-127"/>
                <a:cs typeface="Arial"/>
              </a:rPr>
              <a:t>인공지능 모델이 슬라이드 데이터를 학습시키기 위해 슬라이드를 분할하여</a:t>
            </a:r>
            <a:r>
              <a:rPr lang="en-US" altLang="ko-KR" sz="1400" spc="-35" dirty="0" smtClean="0">
                <a:latin typeface="현대하모니 M" panose="02020603020101020101" pitchFamily="18" charset="-127"/>
                <a:ea typeface="현대하모니 M" panose="02020603020101020101" pitchFamily="18" charset="-127"/>
                <a:cs typeface="Arial"/>
              </a:rPr>
              <a:t>, </a:t>
            </a:r>
            <a:r>
              <a:rPr lang="ko-KR" altLang="en-US" sz="1400" spc="-35" dirty="0" smtClean="0">
                <a:latin typeface="현대하모니 M" panose="02020603020101020101" pitchFamily="18" charset="-127"/>
                <a:ea typeface="현대하모니 M" panose="02020603020101020101" pitchFamily="18" charset="-127"/>
                <a:cs typeface="Arial"/>
              </a:rPr>
              <a:t>인풋이 가능한 형태로 데이터를 구성하고 분류함</a:t>
            </a:r>
            <a:endParaRPr lang="en-US" altLang="ko-KR" sz="1400" spc="-35" dirty="0" smtClean="0">
              <a:solidFill>
                <a:srgbClr val="FF0000"/>
              </a:solidFill>
              <a:latin typeface="현대하모니 M" panose="02020603020101020101" pitchFamily="18" charset="-127"/>
              <a:ea typeface="현대하모니 M" panose="02020603020101020101" pitchFamily="18" charset="-127"/>
              <a:cs typeface="Arial"/>
            </a:endParaRPr>
          </a:p>
        </p:txBody>
      </p:sp>
      <p:pic>
        <p:nvPicPr>
          <p:cNvPr id="11" name="그림 10"/>
          <p:cNvPicPr>
            <a:picLocks noChangeAspect="1"/>
          </p:cNvPicPr>
          <p:nvPr/>
        </p:nvPicPr>
        <p:blipFill>
          <a:blip r:embed="rId2"/>
          <a:stretch>
            <a:fillRect/>
          </a:stretch>
        </p:blipFill>
        <p:spPr>
          <a:xfrm>
            <a:off x="840156" y="1785513"/>
            <a:ext cx="3131757" cy="2367702"/>
          </a:xfrm>
          <a:prstGeom prst="rect">
            <a:avLst/>
          </a:prstGeom>
        </p:spPr>
      </p:pic>
      <p:pic>
        <p:nvPicPr>
          <p:cNvPr id="15" name="그림 14"/>
          <p:cNvPicPr>
            <a:picLocks noChangeAspect="1"/>
          </p:cNvPicPr>
          <p:nvPr/>
        </p:nvPicPr>
        <p:blipFill rotWithShape="1">
          <a:blip r:embed="rId3"/>
          <a:srcRect l="38494" t="21880" r="49599" b="14592"/>
          <a:stretch/>
        </p:blipFill>
        <p:spPr>
          <a:xfrm>
            <a:off x="963622" y="4384601"/>
            <a:ext cx="282506" cy="8281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모서리가 둥근 직사각형 3"/>
          <p:cNvSpPr/>
          <p:nvPr/>
        </p:nvSpPr>
        <p:spPr>
          <a:xfrm>
            <a:off x="821034" y="4286229"/>
            <a:ext cx="3044937" cy="2004331"/>
          </a:xfrm>
          <a:prstGeom prst="roundRect">
            <a:avLst>
              <a:gd name="adj" fmla="val 3470"/>
            </a:avLst>
          </a:prstGeom>
          <a:noFill/>
          <a:ln>
            <a:solidFill>
              <a:srgbClr val="F3A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9" name="그림 18"/>
          <p:cNvPicPr>
            <a:picLocks noChangeAspect="1"/>
          </p:cNvPicPr>
          <p:nvPr/>
        </p:nvPicPr>
        <p:blipFill rotWithShape="1">
          <a:blip r:embed="rId3"/>
          <a:srcRect l="38494" t="21880" r="49599" b="14592"/>
          <a:stretch/>
        </p:blipFill>
        <p:spPr>
          <a:xfrm>
            <a:off x="1016824" y="4417052"/>
            <a:ext cx="282506" cy="8281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그림 19"/>
          <p:cNvPicPr>
            <a:picLocks noChangeAspect="1"/>
          </p:cNvPicPr>
          <p:nvPr/>
        </p:nvPicPr>
        <p:blipFill rotWithShape="1">
          <a:blip r:embed="rId3"/>
          <a:srcRect l="38494" t="21880" r="49599" b="14592"/>
          <a:stretch/>
        </p:blipFill>
        <p:spPr>
          <a:xfrm>
            <a:off x="1081877" y="4484667"/>
            <a:ext cx="282506" cy="8281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4" descr="ê´ë ¨ ì´ë¯¸ì§"/>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18268" t="24381" r="17945" b="24826"/>
          <a:stretch/>
        </p:blipFill>
        <p:spPr bwMode="auto">
          <a:xfrm>
            <a:off x="1158077" y="5106182"/>
            <a:ext cx="536945" cy="4275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01253" y="4610031"/>
            <a:ext cx="1039285" cy="369332"/>
          </a:xfrm>
          <a:prstGeom prst="rect">
            <a:avLst/>
          </a:prstGeom>
          <a:noFill/>
        </p:spPr>
        <p:txBody>
          <a:bodyPr wrap="square" rtlCol="0">
            <a:spAutoFit/>
          </a:bodyPr>
          <a:lstStyle/>
          <a:p>
            <a:pPr algn="ctr"/>
            <a:r>
              <a:rPr lang="ko-KR" altLang="en-US" sz="900" dirty="0" smtClean="0">
                <a:latin typeface="현대하모니 L" panose="02020603020101020101" pitchFamily="18" charset="-127"/>
                <a:ea typeface="현대하모니 L" panose="02020603020101020101" pitchFamily="18" charset="-127"/>
              </a:rPr>
              <a:t>스캐너에서 </a:t>
            </a:r>
            <a:r>
              <a:rPr lang="en-US" altLang="ko-KR" sz="900" dirty="0" smtClean="0">
                <a:latin typeface="현대하모니 L" panose="02020603020101020101" pitchFamily="18" charset="-127"/>
                <a:ea typeface="현대하모니 L" panose="02020603020101020101" pitchFamily="18" charset="-127"/>
              </a:rPr>
              <a:t/>
            </a:r>
            <a:br>
              <a:rPr lang="en-US" altLang="ko-KR" sz="900" dirty="0" smtClean="0">
                <a:latin typeface="현대하모니 L" panose="02020603020101020101" pitchFamily="18" charset="-127"/>
                <a:ea typeface="현대하모니 L" panose="02020603020101020101" pitchFamily="18" charset="-127"/>
              </a:rPr>
            </a:br>
            <a:r>
              <a:rPr lang="ko-KR" altLang="en-US" sz="900" dirty="0" smtClean="0">
                <a:latin typeface="현대하모니 L" panose="02020603020101020101" pitchFamily="18" charset="-127"/>
                <a:ea typeface="현대하모니 L" panose="02020603020101020101" pitchFamily="18" charset="-127"/>
              </a:rPr>
              <a:t>저장</a:t>
            </a:r>
            <a:endParaRPr lang="ko-KR" altLang="en-US" sz="900" dirty="0">
              <a:latin typeface="현대하모니 L" panose="02020603020101020101" pitchFamily="18" charset="-127"/>
              <a:ea typeface="현대하모니 L" panose="02020603020101020101" pitchFamily="18" charset="-127"/>
            </a:endParaRPr>
          </a:p>
        </p:txBody>
      </p:sp>
      <p:pic>
        <p:nvPicPr>
          <p:cNvPr id="21" name="그림 20"/>
          <p:cNvPicPr>
            <a:picLocks noChangeAspect="1"/>
          </p:cNvPicPr>
          <p:nvPr/>
        </p:nvPicPr>
        <p:blipFill rotWithShape="1">
          <a:blip r:embed="rId6"/>
          <a:srcRect l="19079" t="16853" r="68085" b="69972"/>
          <a:stretch/>
        </p:blipFill>
        <p:spPr>
          <a:xfrm>
            <a:off x="2558340" y="4664810"/>
            <a:ext cx="384364" cy="288273"/>
          </a:xfrm>
          <a:prstGeom prst="rect">
            <a:avLst/>
          </a:prstGeom>
          <a:ln>
            <a:solidFill>
              <a:schemeClr val="accent1">
                <a:lumMod val="75000"/>
              </a:schemeClr>
            </a:solidFill>
          </a:ln>
        </p:spPr>
      </p:pic>
      <p:pic>
        <p:nvPicPr>
          <p:cNvPr id="22" name="그림 21"/>
          <p:cNvPicPr>
            <a:picLocks noChangeAspect="1"/>
          </p:cNvPicPr>
          <p:nvPr/>
        </p:nvPicPr>
        <p:blipFill rotWithShape="1">
          <a:blip r:embed="rId6"/>
          <a:srcRect l="50168" t="78314" r="30578" b="-272"/>
          <a:stretch/>
        </p:blipFill>
        <p:spPr>
          <a:xfrm>
            <a:off x="2500713" y="4735313"/>
            <a:ext cx="357065" cy="297554"/>
          </a:xfrm>
          <a:prstGeom prst="rect">
            <a:avLst/>
          </a:prstGeom>
          <a:ln>
            <a:solidFill>
              <a:schemeClr val="accent1">
                <a:lumMod val="75000"/>
              </a:schemeClr>
            </a:solidFill>
          </a:ln>
        </p:spPr>
      </p:pic>
      <p:pic>
        <p:nvPicPr>
          <p:cNvPr id="23" name="그림 22"/>
          <p:cNvPicPr>
            <a:picLocks noChangeAspect="1"/>
          </p:cNvPicPr>
          <p:nvPr/>
        </p:nvPicPr>
        <p:blipFill rotWithShape="1">
          <a:blip r:embed="rId6"/>
          <a:srcRect l="19079" t="16853" r="68085" b="69972"/>
          <a:stretch/>
        </p:blipFill>
        <p:spPr>
          <a:xfrm>
            <a:off x="2442898" y="4804306"/>
            <a:ext cx="384364" cy="288273"/>
          </a:xfrm>
          <a:prstGeom prst="rect">
            <a:avLst/>
          </a:prstGeom>
          <a:ln>
            <a:solidFill>
              <a:schemeClr val="accent1">
                <a:lumMod val="75000"/>
              </a:schemeClr>
            </a:solidFill>
          </a:ln>
        </p:spPr>
      </p:pic>
      <p:pic>
        <p:nvPicPr>
          <p:cNvPr id="24" name="그림 23"/>
          <p:cNvPicPr>
            <a:picLocks noChangeAspect="1"/>
          </p:cNvPicPr>
          <p:nvPr/>
        </p:nvPicPr>
        <p:blipFill rotWithShape="1">
          <a:blip r:embed="rId6"/>
          <a:srcRect l="50168" t="78314" r="30578" b="-272"/>
          <a:stretch/>
        </p:blipFill>
        <p:spPr>
          <a:xfrm>
            <a:off x="2385271" y="4874809"/>
            <a:ext cx="357065" cy="297554"/>
          </a:xfrm>
          <a:prstGeom prst="rect">
            <a:avLst/>
          </a:prstGeom>
          <a:ln>
            <a:solidFill>
              <a:schemeClr val="accent1">
                <a:lumMod val="75000"/>
              </a:schemeClr>
            </a:solidFill>
          </a:ln>
        </p:spPr>
      </p:pic>
      <p:cxnSp>
        <p:nvCxnSpPr>
          <p:cNvPr id="25" name="꺾인 연결선 24"/>
          <p:cNvCxnSpPr>
            <a:stCxn id="12" idx="2"/>
            <a:endCxn id="24" idx="2"/>
          </p:cNvCxnSpPr>
          <p:nvPr/>
        </p:nvCxnSpPr>
        <p:spPr>
          <a:xfrm rot="5400000" flipH="1" flipV="1">
            <a:off x="1814484" y="4784429"/>
            <a:ext cx="361386" cy="1137254"/>
          </a:xfrm>
          <a:prstGeom prst="bentConnector3">
            <a:avLst>
              <a:gd name="adj1" fmla="val -63256"/>
            </a:avLst>
          </a:prstGeom>
          <a:ln w="19050">
            <a:solidFill>
              <a:srgbClr val="F3A447"/>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4" name="그림 13"/>
          <p:cNvPicPr>
            <a:picLocks noChangeAspect="1"/>
          </p:cNvPicPr>
          <p:nvPr/>
        </p:nvPicPr>
        <p:blipFill>
          <a:blip r:embed="rId7"/>
          <a:stretch>
            <a:fillRect/>
          </a:stretch>
        </p:blipFill>
        <p:spPr>
          <a:xfrm rot="16200000">
            <a:off x="1645194" y="5446910"/>
            <a:ext cx="789907" cy="835920"/>
          </a:xfrm>
          <a:prstGeom prst="ellipse">
            <a:avLst/>
          </a:prstGeom>
          <a:ln w="19050">
            <a:solidFill>
              <a:srgbClr val="FFC000"/>
            </a:solidFill>
          </a:ln>
        </p:spPr>
      </p:pic>
      <p:cxnSp>
        <p:nvCxnSpPr>
          <p:cNvPr id="30" name="꺾인 연결선 29"/>
          <p:cNvCxnSpPr>
            <a:stCxn id="51" idx="2"/>
            <a:endCxn id="54" idx="1"/>
          </p:cNvCxnSpPr>
          <p:nvPr/>
        </p:nvCxnSpPr>
        <p:spPr>
          <a:xfrm rot="5400000">
            <a:off x="3227297" y="4894015"/>
            <a:ext cx="2029297" cy="295427"/>
          </a:xfrm>
          <a:prstGeom prst="bentConnector4">
            <a:avLst>
              <a:gd name="adj1" fmla="val 15886"/>
              <a:gd name="adj2" fmla="val 342456"/>
            </a:avLst>
          </a:prstGeom>
          <a:ln w="19050">
            <a:solidFill>
              <a:srgbClr val="F3A447"/>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1" name="Picture 4" descr="ê´ë ¨ ì´ë¯¸ì§"/>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18268" t="24381" r="17945" b="24826"/>
          <a:stretch/>
        </p:blipFill>
        <p:spPr bwMode="auto">
          <a:xfrm>
            <a:off x="3108226" y="5135261"/>
            <a:ext cx="536945" cy="427567"/>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꺾인 연결선 38"/>
          <p:cNvCxnSpPr>
            <a:stCxn id="21" idx="3"/>
            <a:endCxn id="31" idx="1"/>
          </p:cNvCxnSpPr>
          <p:nvPr/>
        </p:nvCxnSpPr>
        <p:spPr>
          <a:xfrm>
            <a:off x="2942704" y="4808947"/>
            <a:ext cx="165522" cy="540098"/>
          </a:xfrm>
          <a:prstGeom prst="bentConnector3">
            <a:avLst>
              <a:gd name="adj1" fmla="val 50000"/>
            </a:avLst>
          </a:prstGeom>
          <a:ln w="19050">
            <a:solidFill>
              <a:srgbClr val="F3A447"/>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902611" y="5618474"/>
            <a:ext cx="981353" cy="415498"/>
          </a:xfrm>
          <a:prstGeom prst="rect">
            <a:avLst/>
          </a:prstGeom>
          <a:noFill/>
        </p:spPr>
        <p:txBody>
          <a:bodyPr wrap="square" rtlCol="0">
            <a:spAutoFit/>
          </a:bodyPr>
          <a:lstStyle/>
          <a:p>
            <a:pPr algn="ctr"/>
            <a:r>
              <a:rPr lang="ko-KR" altLang="en-US" sz="1050" dirty="0" smtClean="0">
                <a:latin typeface="현대하모니 L" panose="02020603020101020101" pitchFamily="18" charset="-127"/>
                <a:ea typeface="현대하모니 L" panose="02020603020101020101" pitchFamily="18" charset="-127"/>
              </a:rPr>
              <a:t>학습용 데이터 </a:t>
            </a:r>
            <a:r>
              <a:rPr lang="en-US" altLang="ko-KR" sz="1050" dirty="0" smtClean="0">
                <a:latin typeface="현대하모니 L" panose="02020603020101020101" pitchFamily="18" charset="-127"/>
                <a:ea typeface="현대하모니 L" panose="02020603020101020101" pitchFamily="18" charset="-127"/>
              </a:rPr>
              <a:t/>
            </a:r>
            <a:br>
              <a:rPr lang="en-US" altLang="ko-KR" sz="1050" dirty="0" smtClean="0">
                <a:latin typeface="현대하모니 L" panose="02020603020101020101" pitchFamily="18" charset="-127"/>
                <a:ea typeface="현대하모니 L" panose="02020603020101020101" pitchFamily="18" charset="-127"/>
              </a:rPr>
            </a:br>
            <a:r>
              <a:rPr lang="ko-KR" altLang="en-US" sz="1050" dirty="0" smtClean="0">
                <a:latin typeface="현대하모니 L" panose="02020603020101020101" pitchFamily="18" charset="-127"/>
                <a:ea typeface="현대하모니 L" panose="02020603020101020101" pitchFamily="18" charset="-127"/>
              </a:rPr>
              <a:t>저장</a:t>
            </a:r>
            <a:endParaRPr lang="ko-KR" altLang="en-US" sz="1050" dirty="0">
              <a:latin typeface="현대하모니 L" panose="02020603020101020101" pitchFamily="18" charset="-127"/>
              <a:ea typeface="현대하모니 L" panose="02020603020101020101" pitchFamily="18" charset="-127"/>
            </a:endParaRPr>
          </a:p>
        </p:txBody>
      </p:sp>
      <p:sp>
        <p:nvSpPr>
          <p:cNvPr id="46" name="TextBox 45"/>
          <p:cNvSpPr txBox="1"/>
          <p:nvPr/>
        </p:nvSpPr>
        <p:spPr>
          <a:xfrm>
            <a:off x="2418746" y="4268995"/>
            <a:ext cx="663551" cy="415498"/>
          </a:xfrm>
          <a:prstGeom prst="rect">
            <a:avLst/>
          </a:prstGeom>
          <a:noFill/>
        </p:spPr>
        <p:txBody>
          <a:bodyPr wrap="square" rtlCol="0">
            <a:spAutoFit/>
          </a:bodyPr>
          <a:lstStyle/>
          <a:p>
            <a:pPr algn="ctr"/>
            <a:r>
              <a:rPr lang="ko-KR" altLang="en-US" sz="1050" dirty="0" smtClean="0">
                <a:latin typeface="현대하모니 L" panose="02020603020101020101" pitchFamily="18" charset="-127"/>
                <a:ea typeface="현대하모니 L" panose="02020603020101020101" pitchFamily="18" charset="-127"/>
              </a:rPr>
              <a:t>분할된 </a:t>
            </a:r>
            <a:r>
              <a:rPr lang="en-US" altLang="ko-KR" sz="1050" dirty="0" smtClean="0">
                <a:latin typeface="현대하모니 L" panose="02020603020101020101" pitchFamily="18" charset="-127"/>
                <a:ea typeface="현대하모니 L" panose="02020603020101020101" pitchFamily="18" charset="-127"/>
              </a:rPr>
              <a:t/>
            </a:r>
            <a:br>
              <a:rPr lang="en-US" altLang="ko-KR" sz="1050" dirty="0" smtClean="0">
                <a:latin typeface="현대하모니 L" panose="02020603020101020101" pitchFamily="18" charset="-127"/>
                <a:ea typeface="현대하모니 L" panose="02020603020101020101" pitchFamily="18" charset="-127"/>
              </a:rPr>
            </a:br>
            <a:r>
              <a:rPr lang="ko-KR" altLang="en-US" sz="1050" dirty="0" smtClean="0">
                <a:latin typeface="현대하모니 L" panose="02020603020101020101" pitchFamily="18" charset="-127"/>
                <a:ea typeface="현대하모니 L" panose="02020603020101020101" pitchFamily="18" charset="-127"/>
              </a:rPr>
              <a:t>슬라이드</a:t>
            </a:r>
            <a:endParaRPr lang="ko-KR" altLang="en-US" sz="1050" dirty="0">
              <a:latin typeface="현대하모니 L" panose="02020603020101020101" pitchFamily="18" charset="-127"/>
              <a:ea typeface="현대하모니 L" panose="02020603020101020101" pitchFamily="18" charset="-127"/>
            </a:endParaRPr>
          </a:p>
        </p:txBody>
      </p:sp>
      <p:sp>
        <p:nvSpPr>
          <p:cNvPr id="47" name="TextBox 46"/>
          <p:cNvSpPr txBox="1"/>
          <p:nvPr/>
        </p:nvSpPr>
        <p:spPr>
          <a:xfrm>
            <a:off x="955404" y="5723653"/>
            <a:ext cx="791399" cy="577081"/>
          </a:xfrm>
          <a:prstGeom prst="rect">
            <a:avLst/>
          </a:prstGeom>
          <a:noFill/>
        </p:spPr>
        <p:txBody>
          <a:bodyPr wrap="square" rtlCol="0">
            <a:spAutoFit/>
          </a:bodyPr>
          <a:lstStyle/>
          <a:p>
            <a:pPr algn="ctr"/>
            <a:r>
              <a:rPr lang="ko-KR" altLang="en-US" sz="1050" dirty="0" smtClean="0">
                <a:latin typeface="현대하모니 L" panose="02020603020101020101" pitchFamily="18" charset="-127"/>
                <a:ea typeface="현대하모니 L" panose="02020603020101020101" pitchFamily="18" charset="-127"/>
              </a:rPr>
              <a:t>슬라이드 분할 </a:t>
            </a:r>
            <a:r>
              <a:rPr lang="en-US" altLang="ko-KR" sz="1050" dirty="0" smtClean="0">
                <a:latin typeface="현대하모니 L" panose="02020603020101020101" pitchFamily="18" charset="-127"/>
                <a:ea typeface="현대하모니 L" panose="02020603020101020101" pitchFamily="18" charset="-127"/>
              </a:rPr>
              <a:t/>
            </a:r>
            <a:br>
              <a:rPr lang="en-US" altLang="ko-KR" sz="1050" dirty="0" smtClean="0">
                <a:latin typeface="현대하모니 L" panose="02020603020101020101" pitchFamily="18" charset="-127"/>
                <a:ea typeface="현대하모니 L" panose="02020603020101020101" pitchFamily="18" charset="-127"/>
              </a:rPr>
            </a:br>
            <a:r>
              <a:rPr lang="ko-KR" altLang="en-US" sz="1050" dirty="0" smtClean="0">
                <a:latin typeface="현대하모니 L" panose="02020603020101020101" pitchFamily="18" charset="-127"/>
                <a:ea typeface="현대하모니 L" panose="02020603020101020101" pitchFamily="18" charset="-127"/>
              </a:rPr>
              <a:t>프로그램</a:t>
            </a:r>
            <a:endParaRPr lang="ko-KR" altLang="en-US" sz="1050" dirty="0">
              <a:latin typeface="현대하모니 L" panose="02020603020101020101" pitchFamily="18" charset="-127"/>
              <a:ea typeface="현대하모니 L" panose="02020603020101020101" pitchFamily="18" charset="-127"/>
            </a:endParaRPr>
          </a:p>
        </p:txBody>
      </p:sp>
      <p:graphicFrame>
        <p:nvGraphicFramePr>
          <p:cNvPr id="32" name="표 31"/>
          <p:cNvGraphicFramePr>
            <a:graphicFrameLocks noGrp="1"/>
          </p:cNvGraphicFramePr>
          <p:nvPr>
            <p:extLst/>
          </p:nvPr>
        </p:nvGraphicFramePr>
        <p:xfrm>
          <a:off x="4678915" y="2003471"/>
          <a:ext cx="3858511" cy="822960"/>
        </p:xfrm>
        <a:graphic>
          <a:graphicData uri="http://schemas.openxmlformats.org/drawingml/2006/table">
            <a:tbl>
              <a:tblPr firstRow="1" bandRow="1">
                <a:tableStyleId>{21E4AEA4-8DFA-4A89-87EB-49C32662AFE0}</a:tableStyleId>
              </a:tblPr>
              <a:tblGrid>
                <a:gridCol w="872120">
                  <a:extLst>
                    <a:ext uri="{9D8B030D-6E8A-4147-A177-3AD203B41FA5}">
                      <a16:colId xmlns:a16="http://schemas.microsoft.com/office/drawing/2014/main" val="20000"/>
                    </a:ext>
                  </a:extLst>
                </a:gridCol>
                <a:gridCol w="781987">
                  <a:extLst>
                    <a:ext uri="{9D8B030D-6E8A-4147-A177-3AD203B41FA5}">
                      <a16:colId xmlns:a16="http://schemas.microsoft.com/office/drawing/2014/main" val="20001"/>
                    </a:ext>
                  </a:extLst>
                </a:gridCol>
                <a:gridCol w="802412">
                  <a:extLst>
                    <a:ext uri="{9D8B030D-6E8A-4147-A177-3AD203B41FA5}">
                      <a16:colId xmlns:a16="http://schemas.microsoft.com/office/drawing/2014/main" val="20002"/>
                    </a:ext>
                  </a:extLst>
                </a:gridCol>
                <a:gridCol w="700996">
                  <a:extLst>
                    <a:ext uri="{9D8B030D-6E8A-4147-A177-3AD203B41FA5}">
                      <a16:colId xmlns:a16="http://schemas.microsoft.com/office/drawing/2014/main" val="20003"/>
                    </a:ext>
                  </a:extLst>
                </a:gridCol>
                <a:gridCol w="700996">
                  <a:extLst>
                    <a:ext uri="{9D8B030D-6E8A-4147-A177-3AD203B41FA5}">
                      <a16:colId xmlns:a16="http://schemas.microsoft.com/office/drawing/2014/main" val="20004"/>
                    </a:ext>
                  </a:extLst>
                </a:gridCol>
              </a:tblGrid>
              <a:tr h="218464">
                <a:tc>
                  <a:txBody>
                    <a:bodyPr/>
                    <a:lstStyle/>
                    <a:p>
                      <a:pPr algn="ctr" latinLnBrk="1">
                        <a:defRPr/>
                      </a:pPr>
                      <a:endParaRPr lang="ko-KR" altLang="en-US" sz="1200">
                        <a:latin typeface="현대하모니 M"/>
                        <a:ea typeface="현대하모니 M"/>
                      </a:endParaRPr>
                    </a:p>
                  </a:txBody>
                  <a:tcPr anchor="ctr"/>
                </a:tc>
                <a:tc>
                  <a:txBody>
                    <a:bodyPr/>
                    <a:lstStyle/>
                    <a:p>
                      <a:pPr algn="ctr" latinLnBrk="1">
                        <a:defRPr/>
                      </a:pPr>
                      <a:r>
                        <a:rPr lang="en-US" altLang="ko-KR" sz="1200"/>
                        <a:t>N</a:t>
                      </a:r>
                      <a:endParaRPr lang="ko-KR" altLang="en-US" sz="1200">
                        <a:latin typeface="현대하모니 M"/>
                        <a:ea typeface="현대하모니 M"/>
                      </a:endParaRPr>
                    </a:p>
                  </a:txBody>
                  <a:tcPr anchor="ctr"/>
                </a:tc>
                <a:tc>
                  <a:txBody>
                    <a:bodyPr/>
                    <a:lstStyle/>
                    <a:p>
                      <a:pPr algn="ctr" latinLnBrk="1">
                        <a:defRPr/>
                      </a:pPr>
                      <a:r>
                        <a:rPr lang="en-US" altLang="ko-KR" sz="1200" dirty="0" smtClean="0">
                          <a:latin typeface="현대하모니 M"/>
                          <a:ea typeface="현대하모니 M"/>
                        </a:rPr>
                        <a:t>U</a:t>
                      </a:r>
                      <a:endParaRPr lang="ko-KR" altLang="en-US" sz="1200" dirty="0">
                        <a:latin typeface="현대하모니 M"/>
                        <a:ea typeface="현대하모니 M"/>
                      </a:endParaRPr>
                    </a:p>
                  </a:txBody>
                  <a:tcPr anchor="ctr"/>
                </a:tc>
                <a:tc>
                  <a:txBody>
                    <a:bodyPr/>
                    <a:lstStyle/>
                    <a:p>
                      <a:pPr algn="ctr" latinLnBrk="1">
                        <a:defRPr/>
                      </a:pPr>
                      <a:r>
                        <a:rPr lang="en-US" altLang="ko-KR" sz="1200" dirty="0"/>
                        <a:t>D</a:t>
                      </a:r>
                      <a:endParaRPr lang="ko-KR" altLang="en-US" sz="1200" dirty="0">
                        <a:latin typeface="현대하모니 M"/>
                        <a:ea typeface="현대하모니 M"/>
                      </a:endParaRPr>
                    </a:p>
                  </a:txBody>
                  <a:tcPr anchor="ctr"/>
                </a:tc>
                <a:tc>
                  <a:txBody>
                    <a:bodyPr/>
                    <a:lstStyle/>
                    <a:p>
                      <a:pPr algn="ctr" latinLnBrk="1">
                        <a:defRPr/>
                      </a:pPr>
                      <a:r>
                        <a:rPr lang="en-US" altLang="ko-KR" sz="1200"/>
                        <a:t>M</a:t>
                      </a:r>
                      <a:endParaRPr lang="ko-KR" altLang="en-US" sz="1200">
                        <a:latin typeface="현대하모니 M"/>
                        <a:ea typeface="현대하모니 M"/>
                      </a:endParaRPr>
                    </a:p>
                  </a:txBody>
                  <a:tcPr anchor="ctr"/>
                </a:tc>
                <a:extLst>
                  <a:ext uri="{0D108BD9-81ED-4DB2-BD59-A6C34878D82A}">
                    <a16:rowId xmlns:a16="http://schemas.microsoft.com/office/drawing/2014/main" val="10000"/>
                  </a:ext>
                </a:extLst>
              </a:tr>
              <a:tr h="218464">
                <a:tc>
                  <a:txBody>
                    <a:bodyPr/>
                    <a:lstStyle/>
                    <a:p>
                      <a:pPr algn="ctr" latinLnBrk="1">
                        <a:defRPr/>
                      </a:pPr>
                      <a:r>
                        <a:rPr lang="en-US" altLang="ko-KR" sz="1200" b="1" dirty="0"/>
                        <a:t>Training</a:t>
                      </a:r>
                      <a:endParaRPr lang="ko-KR" altLang="en-US" sz="1200" b="1" dirty="0">
                        <a:latin typeface="현대하모니 M"/>
                        <a:ea typeface="현대하모니 M"/>
                      </a:endParaRPr>
                    </a:p>
                  </a:txBody>
                  <a:tcPr anchor="ctr"/>
                </a:tc>
                <a:tc>
                  <a:txBody>
                    <a:bodyPr/>
                    <a:lstStyle/>
                    <a:p>
                      <a:pPr algn="ctr" latinLnBrk="1">
                        <a:defRPr/>
                      </a:pPr>
                      <a:r>
                        <a:rPr lang="en-US" altLang="ko-KR" sz="1200" dirty="0">
                          <a:latin typeface="현대하모니 M"/>
                          <a:ea typeface="현대하모니 M"/>
                        </a:rPr>
                        <a:t>355</a:t>
                      </a:r>
                      <a:endParaRPr lang="ko-KR" altLang="en-US" sz="1200"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a:latin typeface="현대하모니 M"/>
                          <a:ea typeface="현대하모니 M"/>
                        </a:rPr>
                        <a:t>-</a:t>
                      </a:r>
                      <a:endParaRPr lang="ko-KR" altLang="en-US" sz="120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dirty="0">
                          <a:latin typeface="현대하모니 M"/>
                          <a:ea typeface="현대하모니 M"/>
                        </a:rPr>
                        <a:t>439</a:t>
                      </a:r>
                      <a:endParaRPr lang="ko-KR" altLang="en-US" sz="1200"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a:latin typeface="현대하모니 M"/>
                          <a:ea typeface="현대하모니 M"/>
                        </a:rPr>
                        <a:t>440</a:t>
                      </a:r>
                      <a:endParaRPr lang="ko-KR" altLang="en-US" sz="1200">
                        <a:latin typeface="현대하모니 M"/>
                        <a:ea typeface="현대하모니 M"/>
                      </a:endParaRPr>
                    </a:p>
                  </a:txBody>
                  <a:tcPr anchor="ctr"/>
                </a:tc>
                <a:extLst>
                  <a:ext uri="{0D108BD9-81ED-4DB2-BD59-A6C34878D82A}">
                    <a16:rowId xmlns:a16="http://schemas.microsoft.com/office/drawing/2014/main" val="10001"/>
                  </a:ext>
                </a:extLst>
              </a:tr>
              <a:tr h="218464">
                <a:tc>
                  <a:txBody>
                    <a:bodyPr/>
                    <a:lstStyle/>
                    <a:p>
                      <a:pPr algn="ctr" latinLnBrk="1">
                        <a:defRPr/>
                      </a:pPr>
                      <a:r>
                        <a:rPr lang="en-US" altLang="ko-KR" sz="1200" b="1" dirty="0"/>
                        <a:t>Test</a:t>
                      </a:r>
                      <a:endParaRPr lang="ko-KR" altLang="en-US" sz="1200" b="1" dirty="0">
                        <a:latin typeface="현대하모니 M"/>
                        <a:ea typeface="현대하모니 M"/>
                      </a:endParaRPr>
                    </a:p>
                  </a:txBody>
                  <a:tcPr anchor="ctr"/>
                </a:tc>
                <a:tc>
                  <a:txBody>
                    <a:bodyPr/>
                    <a:lstStyle/>
                    <a:p>
                      <a:pPr algn="ctr" latinLnBrk="1">
                        <a:defRPr/>
                      </a:pPr>
                      <a:r>
                        <a:rPr lang="en-US" altLang="ko-KR" sz="1200">
                          <a:latin typeface="현대하모니 M"/>
                          <a:ea typeface="현대하모니 M"/>
                        </a:rPr>
                        <a:t>491</a:t>
                      </a:r>
                      <a:endParaRPr lang="ko-KR" altLang="en-US" sz="1200">
                        <a:latin typeface="현대하모니 M"/>
                        <a:ea typeface="현대하모니 M"/>
                      </a:endParaRPr>
                    </a:p>
                  </a:txBody>
                  <a:tcPr anchor="ctr"/>
                </a:tc>
                <a:tc>
                  <a:txBody>
                    <a:bodyPr/>
                    <a:lstStyle/>
                    <a:p>
                      <a:pPr algn="ctr" latinLnBrk="1">
                        <a:defRPr/>
                      </a:pPr>
                      <a:r>
                        <a:rPr lang="en-US" altLang="ko-KR" sz="1200" dirty="0" smtClean="0">
                          <a:latin typeface="현대하모니 M"/>
                          <a:ea typeface="현대하모니 M"/>
                        </a:rPr>
                        <a:t>43</a:t>
                      </a:r>
                      <a:endParaRPr lang="ko-KR" altLang="en-US" sz="1200" dirty="0">
                        <a:latin typeface="현대하모니 M"/>
                        <a:ea typeface="현대하모니 M"/>
                      </a:endParaRPr>
                    </a:p>
                  </a:txBody>
                  <a:tcPr anchor="ctr"/>
                </a:tc>
                <a:tc>
                  <a:txBody>
                    <a:bodyPr/>
                    <a:lstStyle/>
                    <a:p>
                      <a:pPr algn="ctr" latinLnBrk="1">
                        <a:defRPr/>
                      </a:pPr>
                      <a:r>
                        <a:rPr lang="en-US" altLang="ko-KR" sz="1200">
                          <a:latin typeface="현대하모니 M"/>
                          <a:ea typeface="현대하모니 M"/>
                        </a:rPr>
                        <a:t>83</a:t>
                      </a:r>
                      <a:endParaRPr lang="ko-KR" altLang="en-US" sz="1200">
                        <a:latin typeface="현대하모니 M"/>
                        <a:ea typeface="현대하모니 M"/>
                      </a:endParaRPr>
                    </a:p>
                  </a:txBody>
                  <a:tcPr anchor="ctr"/>
                </a:tc>
                <a:tc>
                  <a:txBody>
                    <a:bodyPr/>
                    <a:lstStyle/>
                    <a:p>
                      <a:pPr algn="ctr" latinLnBrk="1">
                        <a:defRPr/>
                      </a:pPr>
                      <a:r>
                        <a:rPr lang="en-US" altLang="ko-KR" sz="1200" dirty="0">
                          <a:latin typeface="현대하모니 M"/>
                          <a:ea typeface="현대하모니 M"/>
                        </a:rPr>
                        <a:t>59</a:t>
                      </a:r>
                      <a:endParaRPr lang="ko-KR" altLang="en-US" sz="1200" dirty="0">
                        <a:latin typeface="현대하모니 M"/>
                        <a:ea typeface="현대하모니 M"/>
                      </a:endParaRPr>
                    </a:p>
                  </a:txBody>
                  <a:tcPr anchor="ctr"/>
                </a:tc>
                <a:extLst>
                  <a:ext uri="{0D108BD9-81ED-4DB2-BD59-A6C34878D82A}">
                    <a16:rowId xmlns:a16="http://schemas.microsoft.com/office/drawing/2014/main" val="10002"/>
                  </a:ext>
                </a:extLst>
              </a:tr>
            </a:tbl>
          </a:graphicData>
        </a:graphic>
      </p:graphicFrame>
      <p:graphicFrame>
        <p:nvGraphicFramePr>
          <p:cNvPr id="33" name="표 32"/>
          <p:cNvGraphicFramePr>
            <a:graphicFrameLocks noGrp="1"/>
          </p:cNvGraphicFramePr>
          <p:nvPr>
            <p:extLst/>
          </p:nvPr>
        </p:nvGraphicFramePr>
        <p:xfrm>
          <a:off x="4678915" y="2880407"/>
          <a:ext cx="3858513" cy="548640"/>
        </p:xfrm>
        <a:graphic>
          <a:graphicData uri="http://schemas.openxmlformats.org/drawingml/2006/table">
            <a:tbl>
              <a:tblPr bandRow="1">
                <a:tableStyleId>{F5AB1C69-6EDB-4FF4-983F-18BD219EF322}</a:tableStyleId>
              </a:tblPr>
              <a:tblGrid>
                <a:gridCol w="872119">
                  <a:extLst>
                    <a:ext uri="{9D8B030D-6E8A-4147-A177-3AD203B41FA5}">
                      <a16:colId xmlns:a16="http://schemas.microsoft.com/office/drawing/2014/main" val="20000"/>
                    </a:ext>
                  </a:extLst>
                </a:gridCol>
                <a:gridCol w="781988">
                  <a:extLst>
                    <a:ext uri="{9D8B030D-6E8A-4147-A177-3AD203B41FA5}">
                      <a16:colId xmlns:a16="http://schemas.microsoft.com/office/drawing/2014/main" val="20001"/>
                    </a:ext>
                  </a:extLst>
                </a:gridCol>
                <a:gridCol w="802412">
                  <a:extLst>
                    <a:ext uri="{9D8B030D-6E8A-4147-A177-3AD203B41FA5}">
                      <a16:colId xmlns:a16="http://schemas.microsoft.com/office/drawing/2014/main" val="20002"/>
                    </a:ext>
                  </a:extLst>
                </a:gridCol>
                <a:gridCol w="700997">
                  <a:extLst>
                    <a:ext uri="{9D8B030D-6E8A-4147-A177-3AD203B41FA5}">
                      <a16:colId xmlns:a16="http://schemas.microsoft.com/office/drawing/2014/main" val="20003"/>
                    </a:ext>
                  </a:extLst>
                </a:gridCol>
                <a:gridCol w="700997">
                  <a:extLst>
                    <a:ext uri="{9D8B030D-6E8A-4147-A177-3AD203B41FA5}">
                      <a16:colId xmlns:a16="http://schemas.microsoft.com/office/drawing/2014/main" val="20004"/>
                    </a:ext>
                  </a:extLst>
                </a:gridCol>
              </a:tblGrid>
              <a:tr h="186757">
                <a:tc>
                  <a:txBody>
                    <a:bodyPr/>
                    <a:lstStyle/>
                    <a:p>
                      <a:pPr algn="ctr" latinLnBrk="1">
                        <a:defRPr/>
                      </a:pPr>
                      <a:r>
                        <a:rPr lang="en-US" altLang="ko-KR" sz="1200" b="1" dirty="0"/>
                        <a:t>Training</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668</a:t>
                      </a:r>
                      <a:endParaRPr lang="en-US" altLang="ko-KR" sz="1200" b="1"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b="1" dirty="0" smtClean="0"/>
                        <a:t>450</a:t>
                      </a:r>
                      <a:endParaRPr lang="en-US" altLang="ko-KR" sz="1200" b="1"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b="1" dirty="0"/>
                        <a:t>532</a:t>
                      </a:r>
                      <a:endParaRPr lang="en-US" altLang="ko-KR" sz="1200" b="1"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b="1" dirty="0" smtClean="0"/>
                        <a:t>391</a:t>
                      </a:r>
                      <a:endParaRPr lang="en-US" altLang="ko-KR" sz="1200" b="1" dirty="0">
                        <a:latin typeface="현대하모니 M"/>
                        <a:ea typeface="현대하모니 M"/>
                      </a:endParaRPr>
                    </a:p>
                  </a:txBody>
                  <a:tcPr anchor="ctr"/>
                </a:tc>
                <a:extLst>
                  <a:ext uri="{0D108BD9-81ED-4DB2-BD59-A6C34878D82A}">
                    <a16:rowId xmlns:a16="http://schemas.microsoft.com/office/drawing/2014/main" val="10001"/>
                  </a:ext>
                </a:extLst>
              </a:tr>
              <a:tr h="186757">
                <a:tc>
                  <a:txBody>
                    <a:bodyPr/>
                    <a:lstStyle/>
                    <a:p>
                      <a:pPr algn="ctr" latinLnBrk="1">
                        <a:defRPr/>
                      </a:pPr>
                      <a:r>
                        <a:rPr lang="en-US" altLang="ko-KR" sz="1200" b="1" dirty="0"/>
                        <a:t>Test</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112</a:t>
                      </a:r>
                      <a:endParaRPr lang="ko-KR" altLang="en-US" sz="1200" b="1" dirty="0">
                        <a:latin typeface="현대하모니 M"/>
                        <a:ea typeface="현대하모니 M"/>
                      </a:endParaRPr>
                    </a:p>
                  </a:txBody>
                  <a:tcPr anchor="ctr"/>
                </a:tc>
                <a:tc>
                  <a:txBody>
                    <a:bodyPr/>
                    <a:lstStyle/>
                    <a:p>
                      <a:pPr algn="ctr" latinLnBrk="1">
                        <a:defRPr/>
                      </a:pPr>
                      <a:r>
                        <a:rPr lang="en-US" altLang="ko-KR" sz="1200" b="1" dirty="0" smtClean="0"/>
                        <a:t>31</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50</a:t>
                      </a:r>
                      <a:endParaRPr lang="ko-KR" altLang="en-US" sz="1200" b="1" dirty="0">
                        <a:latin typeface="현대하모니 M"/>
                        <a:ea typeface="현대하모니 M"/>
                      </a:endParaRPr>
                    </a:p>
                  </a:txBody>
                  <a:tcPr anchor="ctr"/>
                </a:tc>
                <a:tc>
                  <a:txBody>
                    <a:bodyPr/>
                    <a:lstStyle/>
                    <a:p>
                      <a:pPr algn="ctr" latinLnBrk="1">
                        <a:defRPr/>
                      </a:pPr>
                      <a:r>
                        <a:rPr lang="en-US" altLang="ko-KR" sz="1200" b="1" dirty="0" smtClean="0"/>
                        <a:t>56</a:t>
                      </a:r>
                      <a:endParaRPr lang="ko-KR" altLang="en-US" sz="1200" b="1" dirty="0">
                        <a:latin typeface="현대하모니 M"/>
                        <a:ea typeface="현대하모니 M"/>
                      </a:endParaRPr>
                    </a:p>
                  </a:txBody>
                  <a:tcPr anchor="ctr"/>
                </a:tc>
                <a:extLst>
                  <a:ext uri="{0D108BD9-81ED-4DB2-BD59-A6C34878D82A}">
                    <a16:rowId xmlns:a16="http://schemas.microsoft.com/office/drawing/2014/main" val="10002"/>
                  </a:ext>
                </a:extLst>
              </a:tr>
            </a:tbl>
          </a:graphicData>
        </a:graphic>
      </p:graphicFrame>
      <p:graphicFrame>
        <p:nvGraphicFramePr>
          <p:cNvPr id="34" name="표 33"/>
          <p:cNvGraphicFramePr>
            <a:graphicFrameLocks noGrp="1"/>
          </p:cNvGraphicFramePr>
          <p:nvPr>
            <p:extLst/>
          </p:nvPr>
        </p:nvGraphicFramePr>
        <p:xfrm>
          <a:off x="4678915" y="3483023"/>
          <a:ext cx="3882200" cy="548640"/>
        </p:xfrm>
        <a:graphic>
          <a:graphicData uri="http://schemas.openxmlformats.org/drawingml/2006/table">
            <a:tbl>
              <a:tblPr bandRow="1">
                <a:tableStyleId>{7DF18680-E054-41AD-8BC1-D1AEF772440D}</a:tableStyleId>
              </a:tblPr>
              <a:tblGrid>
                <a:gridCol w="877474">
                  <a:extLst>
                    <a:ext uri="{9D8B030D-6E8A-4147-A177-3AD203B41FA5}">
                      <a16:colId xmlns:a16="http://schemas.microsoft.com/office/drawing/2014/main" val="20000"/>
                    </a:ext>
                  </a:extLst>
                </a:gridCol>
                <a:gridCol w="786788">
                  <a:extLst>
                    <a:ext uri="{9D8B030D-6E8A-4147-A177-3AD203B41FA5}">
                      <a16:colId xmlns:a16="http://schemas.microsoft.com/office/drawing/2014/main" val="20001"/>
                    </a:ext>
                  </a:extLst>
                </a:gridCol>
                <a:gridCol w="807338">
                  <a:extLst>
                    <a:ext uri="{9D8B030D-6E8A-4147-A177-3AD203B41FA5}">
                      <a16:colId xmlns:a16="http://schemas.microsoft.com/office/drawing/2014/main" val="20002"/>
                    </a:ext>
                  </a:extLst>
                </a:gridCol>
                <a:gridCol w="705300">
                  <a:extLst>
                    <a:ext uri="{9D8B030D-6E8A-4147-A177-3AD203B41FA5}">
                      <a16:colId xmlns:a16="http://schemas.microsoft.com/office/drawing/2014/main" val="20003"/>
                    </a:ext>
                  </a:extLst>
                </a:gridCol>
                <a:gridCol w="705300">
                  <a:extLst>
                    <a:ext uri="{9D8B030D-6E8A-4147-A177-3AD203B41FA5}">
                      <a16:colId xmlns:a16="http://schemas.microsoft.com/office/drawing/2014/main" val="20004"/>
                    </a:ext>
                  </a:extLst>
                </a:gridCol>
              </a:tblGrid>
              <a:tr h="218464">
                <a:tc>
                  <a:txBody>
                    <a:bodyPr/>
                    <a:lstStyle/>
                    <a:p>
                      <a:pPr algn="ctr" latinLnBrk="1">
                        <a:defRPr/>
                      </a:pPr>
                      <a:r>
                        <a:rPr lang="en-US" altLang="ko-KR" sz="1200" b="1" dirty="0"/>
                        <a:t>Training</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618</a:t>
                      </a:r>
                      <a:endParaRPr lang="ko-KR" altLang="en-US" sz="1200" b="1"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b="1" dirty="0"/>
                        <a:t>288</a:t>
                      </a:r>
                      <a:endParaRPr lang="ko-KR" altLang="en-US" sz="1200" b="1"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b="1"/>
                        <a:t>482</a:t>
                      </a:r>
                      <a:endParaRPr lang="ko-KR" altLang="en-US" sz="1200" b="1">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b="1"/>
                        <a:t>260</a:t>
                      </a:r>
                      <a:endParaRPr lang="ko-KR" altLang="en-US" sz="1200" b="1">
                        <a:latin typeface="현대하모니 M"/>
                        <a:ea typeface="현대하모니 M"/>
                      </a:endParaRPr>
                    </a:p>
                  </a:txBody>
                  <a:tcPr anchor="ctr"/>
                </a:tc>
                <a:extLst>
                  <a:ext uri="{0D108BD9-81ED-4DB2-BD59-A6C34878D82A}">
                    <a16:rowId xmlns:a16="http://schemas.microsoft.com/office/drawing/2014/main" val="10001"/>
                  </a:ext>
                </a:extLst>
              </a:tr>
              <a:tr h="218464">
                <a:tc>
                  <a:txBody>
                    <a:bodyPr/>
                    <a:lstStyle/>
                    <a:p>
                      <a:pPr algn="ctr" latinLnBrk="1">
                        <a:defRPr/>
                      </a:pPr>
                      <a:r>
                        <a:rPr lang="en-US" altLang="ko-KR" sz="1200" b="1" dirty="0"/>
                        <a:t>Test</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50</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50</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50</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50</a:t>
                      </a:r>
                      <a:endParaRPr lang="ko-KR" altLang="en-US" sz="1200" b="1" dirty="0">
                        <a:latin typeface="현대하모니 M"/>
                        <a:ea typeface="현대하모니 M"/>
                      </a:endParaRPr>
                    </a:p>
                  </a:txBody>
                  <a:tcPr anchor="ctr"/>
                </a:tc>
                <a:extLst>
                  <a:ext uri="{0D108BD9-81ED-4DB2-BD59-A6C34878D82A}">
                    <a16:rowId xmlns:a16="http://schemas.microsoft.com/office/drawing/2014/main" val="10002"/>
                  </a:ext>
                </a:extLst>
              </a:tr>
            </a:tbl>
          </a:graphicData>
        </a:graphic>
      </p:graphicFrame>
      <p:graphicFrame>
        <p:nvGraphicFramePr>
          <p:cNvPr id="36" name="표 35"/>
          <p:cNvGraphicFramePr>
            <a:graphicFrameLocks noGrp="1"/>
          </p:cNvGraphicFramePr>
          <p:nvPr>
            <p:extLst/>
          </p:nvPr>
        </p:nvGraphicFramePr>
        <p:xfrm>
          <a:off x="4654780" y="4319045"/>
          <a:ext cx="3922659" cy="822960"/>
        </p:xfrm>
        <a:graphic>
          <a:graphicData uri="http://schemas.openxmlformats.org/drawingml/2006/table">
            <a:tbl>
              <a:tblPr firstRow="1" bandRow="1">
                <a:tableStyleId>{21E4AEA4-8DFA-4A89-87EB-49C32662AFE0}</a:tableStyleId>
              </a:tblPr>
              <a:tblGrid>
                <a:gridCol w="886619">
                  <a:extLst>
                    <a:ext uri="{9D8B030D-6E8A-4147-A177-3AD203B41FA5}">
                      <a16:colId xmlns:a16="http://schemas.microsoft.com/office/drawing/2014/main" val="20000"/>
                    </a:ext>
                  </a:extLst>
                </a:gridCol>
                <a:gridCol w="794988">
                  <a:extLst>
                    <a:ext uri="{9D8B030D-6E8A-4147-A177-3AD203B41FA5}">
                      <a16:colId xmlns:a16="http://schemas.microsoft.com/office/drawing/2014/main" val="20001"/>
                    </a:ext>
                  </a:extLst>
                </a:gridCol>
                <a:gridCol w="815752">
                  <a:extLst>
                    <a:ext uri="{9D8B030D-6E8A-4147-A177-3AD203B41FA5}">
                      <a16:colId xmlns:a16="http://schemas.microsoft.com/office/drawing/2014/main" val="20002"/>
                    </a:ext>
                  </a:extLst>
                </a:gridCol>
                <a:gridCol w="712650">
                  <a:extLst>
                    <a:ext uri="{9D8B030D-6E8A-4147-A177-3AD203B41FA5}">
                      <a16:colId xmlns:a16="http://schemas.microsoft.com/office/drawing/2014/main" val="20003"/>
                    </a:ext>
                  </a:extLst>
                </a:gridCol>
                <a:gridCol w="712650">
                  <a:extLst>
                    <a:ext uri="{9D8B030D-6E8A-4147-A177-3AD203B41FA5}">
                      <a16:colId xmlns:a16="http://schemas.microsoft.com/office/drawing/2014/main" val="20004"/>
                    </a:ext>
                  </a:extLst>
                </a:gridCol>
              </a:tblGrid>
              <a:tr h="195175">
                <a:tc>
                  <a:txBody>
                    <a:bodyPr/>
                    <a:lstStyle/>
                    <a:p>
                      <a:pPr algn="ctr" latinLnBrk="1">
                        <a:defRPr/>
                      </a:pPr>
                      <a:endParaRPr lang="ko-KR" altLang="en-US" sz="1200" dirty="0">
                        <a:latin typeface="현대하모니 M"/>
                        <a:ea typeface="현대하모니 M"/>
                      </a:endParaRPr>
                    </a:p>
                  </a:txBody>
                  <a:tcPr anchor="ctr"/>
                </a:tc>
                <a:tc>
                  <a:txBody>
                    <a:bodyPr/>
                    <a:lstStyle/>
                    <a:p>
                      <a:pPr algn="ctr" latinLnBrk="1">
                        <a:defRPr/>
                      </a:pPr>
                      <a:r>
                        <a:rPr lang="en-US" altLang="ko-KR" sz="1200"/>
                        <a:t>N</a:t>
                      </a:r>
                      <a:endParaRPr lang="ko-KR" altLang="en-US" sz="1200">
                        <a:latin typeface="현대하모니 M"/>
                        <a:ea typeface="현대하모니 M"/>
                      </a:endParaRPr>
                    </a:p>
                  </a:txBody>
                  <a:tcPr anchor="ctr"/>
                </a:tc>
                <a:tc>
                  <a:txBody>
                    <a:bodyPr/>
                    <a:lstStyle/>
                    <a:p>
                      <a:pPr algn="ctr" latinLnBrk="1">
                        <a:defRPr/>
                      </a:pPr>
                      <a:r>
                        <a:rPr lang="en-US" altLang="ko-KR" sz="1200" dirty="0" smtClean="0">
                          <a:latin typeface="현대하모니 M"/>
                          <a:ea typeface="현대하모니 M"/>
                        </a:rPr>
                        <a:t>U</a:t>
                      </a:r>
                      <a:endParaRPr lang="ko-KR" altLang="en-US" sz="1200" dirty="0">
                        <a:latin typeface="현대하모니 M"/>
                        <a:ea typeface="현대하모니 M"/>
                      </a:endParaRPr>
                    </a:p>
                  </a:txBody>
                  <a:tcPr anchor="ctr"/>
                </a:tc>
                <a:tc>
                  <a:txBody>
                    <a:bodyPr/>
                    <a:lstStyle/>
                    <a:p>
                      <a:pPr algn="ctr" latinLnBrk="1">
                        <a:defRPr/>
                      </a:pPr>
                      <a:r>
                        <a:rPr lang="en-US" altLang="ko-KR" sz="1200" dirty="0"/>
                        <a:t>D</a:t>
                      </a:r>
                      <a:endParaRPr lang="ko-KR" altLang="en-US" sz="1200" dirty="0">
                        <a:latin typeface="현대하모니 M"/>
                        <a:ea typeface="현대하모니 M"/>
                      </a:endParaRPr>
                    </a:p>
                  </a:txBody>
                  <a:tcPr anchor="ctr"/>
                </a:tc>
                <a:tc>
                  <a:txBody>
                    <a:bodyPr/>
                    <a:lstStyle/>
                    <a:p>
                      <a:pPr algn="ctr" latinLnBrk="1">
                        <a:defRPr/>
                      </a:pPr>
                      <a:r>
                        <a:rPr lang="en-US" altLang="ko-KR" sz="1200"/>
                        <a:t>M</a:t>
                      </a:r>
                      <a:endParaRPr lang="ko-KR" altLang="en-US" sz="1200">
                        <a:latin typeface="현대하모니 M"/>
                        <a:ea typeface="현대하모니 M"/>
                      </a:endParaRPr>
                    </a:p>
                  </a:txBody>
                  <a:tcPr anchor="ctr"/>
                </a:tc>
                <a:extLst>
                  <a:ext uri="{0D108BD9-81ED-4DB2-BD59-A6C34878D82A}">
                    <a16:rowId xmlns:a16="http://schemas.microsoft.com/office/drawing/2014/main" val="10000"/>
                  </a:ext>
                </a:extLst>
              </a:tr>
              <a:tr h="195175">
                <a:tc>
                  <a:txBody>
                    <a:bodyPr/>
                    <a:lstStyle/>
                    <a:p>
                      <a:pPr algn="ctr" latinLnBrk="1">
                        <a:defRPr/>
                      </a:pPr>
                      <a:r>
                        <a:rPr lang="en-US" altLang="ko-KR" sz="1200" b="1" dirty="0"/>
                        <a:t>Training</a:t>
                      </a:r>
                      <a:endParaRPr lang="ko-KR" altLang="en-US" sz="1200" b="1" dirty="0">
                        <a:latin typeface="현대하모니 M"/>
                        <a:ea typeface="현대하모니 M"/>
                      </a:endParaRPr>
                    </a:p>
                  </a:txBody>
                  <a:tcPr anchor="ctr"/>
                </a:tc>
                <a:tc>
                  <a:txBody>
                    <a:bodyPr/>
                    <a:lstStyle/>
                    <a:p>
                      <a:pPr algn="ctr" latinLnBrk="1">
                        <a:defRPr/>
                      </a:pPr>
                      <a:r>
                        <a:rPr lang="en-US" altLang="ko-KR" sz="1100" b="1" dirty="0"/>
                        <a:t>146400</a:t>
                      </a:r>
                      <a:endParaRPr lang="ko-KR" altLang="en-US" sz="1100" b="1"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b="1" dirty="0"/>
                        <a:t>-</a:t>
                      </a:r>
                      <a:endParaRPr lang="ko-KR" altLang="en-US" sz="1100" b="1"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b="1" dirty="0"/>
                        <a:t>106815</a:t>
                      </a:r>
                      <a:endParaRPr lang="ko-KR" altLang="en-US" sz="1100" b="1"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b="1" dirty="0"/>
                        <a:t>151430</a:t>
                      </a:r>
                      <a:endParaRPr lang="ko-KR" altLang="en-US" sz="1100" b="1" dirty="0">
                        <a:latin typeface="현대하모니 M"/>
                        <a:ea typeface="현대하모니 M"/>
                      </a:endParaRPr>
                    </a:p>
                  </a:txBody>
                  <a:tcPr anchor="ctr"/>
                </a:tc>
                <a:extLst>
                  <a:ext uri="{0D108BD9-81ED-4DB2-BD59-A6C34878D82A}">
                    <a16:rowId xmlns:a16="http://schemas.microsoft.com/office/drawing/2014/main" val="10001"/>
                  </a:ext>
                </a:extLst>
              </a:tr>
              <a:tr h="195175">
                <a:tc>
                  <a:txBody>
                    <a:bodyPr/>
                    <a:lstStyle/>
                    <a:p>
                      <a:pPr algn="ctr" latinLnBrk="1">
                        <a:defRPr/>
                      </a:pPr>
                      <a:r>
                        <a:rPr lang="en-US" altLang="ko-KR" sz="1200" b="1"/>
                        <a:t>Test</a:t>
                      </a:r>
                      <a:endParaRPr lang="ko-KR" altLang="en-US" sz="1200" b="1">
                        <a:latin typeface="현대하모니 M"/>
                        <a:ea typeface="현대하모니 M"/>
                      </a:endParaRPr>
                    </a:p>
                  </a:txBody>
                  <a:tcPr anchor="ctr"/>
                </a:tc>
                <a:tc>
                  <a:txBody>
                    <a:bodyPr/>
                    <a:lstStyle/>
                    <a:p>
                      <a:pPr algn="ctr" latinLnBrk="1">
                        <a:defRPr/>
                      </a:pPr>
                      <a:r>
                        <a:rPr lang="en-US" altLang="ko-KR" sz="1200" b="1" dirty="0"/>
                        <a:t>-</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a:t>
                      </a:r>
                      <a:endParaRPr lang="ko-KR" altLang="en-US" sz="1200" b="1" dirty="0">
                        <a:latin typeface="현대하모니 M"/>
                        <a:ea typeface="현대하모니 M"/>
                      </a:endParaRPr>
                    </a:p>
                  </a:txBody>
                  <a:tcPr anchor="ctr"/>
                </a:tc>
                <a:extLst>
                  <a:ext uri="{0D108BD9-81ED-4DB2-BD59-A6C34878D82A}">
                    <a16:rowId xmlns:a16="http://schemas.microsoft.com/office/drawing/2014/main" val="10002"/>
                  </a:ext>
                </a:extLst>
              </a:tr>
            </a:tbl>
          </a:graphicData>
        </a:graphic>
      </p:graphicFrame>
      <p:graphicFrame>
        <p:nvGraphicFramePr>
          <p:cNvPr id="37" name="표 36"/>
          <p:cNvGraphicFramePr>
            <a:graphicFrameLocks noGrp="1"/>
          </p:cNvGraphicFramePr>
          <p:nvPr>
            <p:extLst/>
          </p:nvPr>
        </p:nvGraphicFramePr>
        <p:xfrm>
          <a:off x="4654780" y="5204283"/>
          <a:ext cx="3922659" cy="548640"/>
        </p:xfrm>
        <a:graphic>
          <a:graphicData uri="http://schemas.openxmlformats.org/drawingml/2006/table">
            <a:tbl>
              <a:tblPr bandRow="1">
                <a:tableStyleId>{F5AB1C69-6EDB-4FF4-983F-18BD219EF322}</a:tableStyleId>
              </a:tblPr>
              <a:tblGrid>
                <a:gridCol w="886762">
                  <a:extLst>
                    <a:ext uri="{9D8B030D-6E8A-4147-A177-3AD203B41FA5}">
                      <a16:colId xmlns:a16="http://schemas.microsoft.com/office/drawing/2014/main" val="20000"/>
                    </a:ext>
                  </a:extLst>
                </a:gridCol>
                <a:gridCol w="794481">
                  <a:extLst>
                    <a:ext uri="{9D8B030D-6E8A-4147-A177-3AD203B41FA5}">
                      <a16:colId xmlns:a16="http://schemas.microsoft.com/office/drawing/2014/main" val="20001"/>
                    </a:ext>
                  </a:extLst>
                </a:gridCol>
                <a:gridCol w="815884">
                  <a:extLst>
                    <a:ext uri="{9D8B030D-6E8A-4147-A177-3AD203B41FA5}">
                      <a16:colId xmlns:a16="http://schemas.microsoft.com/office/drawing/2014/main" val="20002"/>
                    </a:ext>
                  </a:extLst>
                </a:gridCol>
                <a:gridCol w="712766">
                  <a:extLst>
                    <a:ext uri="{9D8B030D-6E8A-4147-A177-3AD203B41FA5}">
                      <a16:colId xmlns:a16="http://schemas.microsoft.com/office/drawing/2014/main" val="20003"/>
                    </a:ext>
                  </a:extLst>
                </a:gridCol>
                <a:gridCol w="712766">
                  <a:extLst>
                    <a:ext uri="{9D8B030D-6E8A-4147-A177-3AD203B41FA5}">
                      <a16:colId xmlns:a16="http://schemas.microsoft.com/office/drawing/2014/main" val="20004"/>
                    </a:ext>
                  </a:extLst>
                </a:gridCol>
              </a:tblGrid>
              <a:tr h="195175">
                <a:tc>
                  <a:txBody>
                    <a:bodyPr/>
                    <a:lstStyle/>
                    <a:p>
                      <a:pPr algn="ctr" latinLnBrk="1">
                        <a:defRPr/>
                      </a:pPr>
                      <a:r>
                        <a:rPr lang="en-US" altLang="ko-KR" sz="1200" b="1" dirty="0"/>
                        <a:t>Training</a:t>
                      </a:r>
                      <a:endParaRPr lang="ko-KR" altLang="en-US" sz="1200" b="1" dirty="0">
                        <a:latin typeface="현대하모니 M"/>
                        <a:ea typeface="현대하모니 M"/>
                      </a:endParaRPr>
                    </a:p>
                  </a:txBody>
                  <a:tcPr anchor="ctr"/>
                </a:tc>
                <a:tc>
                  <a:txBody>
                    <a:bodyPr/>
                    <a:lstStyle/>
                    <a:p>
                      <a:pPr algn="ctr" latinLnBrk="1">
                        <a:defRPr/>
                      </a:pPr>
                      <a:r>
                        <a:rPr lang="en-US" altLang="ko-KR" sz="1100" b="1" kern="1200" dirty="0">
                          <a:solidFill>
                            <a:schemeClr val="dk1"/>
                          </a:solidFill>
                          <a:latin typeface="+mn-lt"/>
                          <a:ea typeface="+mn-ea"/>
                          <a:cs typeface="+mn-cs"/>
                        </a:rPr>
                        <a:t>442634</a:t>
                      </a: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b="1" kern="1200" dirty="0">
                          <a:solidFill>
                            <a:schemeClr val="dk1"/>
                          </a:solidFill>
                          <a:latin typeface="+mn-lt"/>
                          <a:ea typeface="+mn-ea"/>
                          <a:cs typeface="+mn-cs"/>
                        </a:rPr>
                        <a:t>171809</a:t>
                      </a: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b="1" kern="1200" dirty="0">
                          <a:solidFill>
                            <a:schemeClr val="dk1"/>
                          </a:solidFill>
                          <a:latin typeface="+mn-lt"/>
                          <a:ea typeface="+mn-ea"/>
                          <a:cs typeface="+mn-cs"/>
                        </a:rPr>
                        <a:t>197655</a:t>
                      </a: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000" b="1" kern="1200" dirty="0">
                          <a:solidFill>
                            <a:schemeClr val="dk1"/>
                          </a:solidFill>
                          <a:latin typeface="+mn-lt"/>
                          <a:ea typeface="+mn-ea"/>
                          <a:cs typeface="+mn-cs"/>
                        </a:rPr>
                        <a:t>4372264</a:t>
                      </a:r>
                      <a:endParaRPr lang="en-US" altLang="ko-KR" sz="1100" b="1"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195175">
                <a:tc>
                  <a:txBody>
                    <a:bodyPr/>
                    <a:lstStyle/>
                    <a:p>
                      <a:pPr algn="ctr" latinLnBrk="1">
                        <a:defRPr/>
                      </a:pPr>
                      <a:r>
                        <a:rPr lang="en-US" altLang="ko-KR" sz="1200" b="1"/>
                        <a:t>Test</a:t>
                      </a:r>
                      <a:endParaRPr lang="ko-KR" altLang="en-US" sz="1200" b="1">
                        <a:latin typeface="현대하모니 M"/>
                        <a:ea typeface="현대하모니 M"/>
                      </a:endParaRPr>
                    </a:p>
                  </a:txBody>
                  <a:tcPr anchor="ctr"/>
                </a:tc>
                <a:tc>
                  <a:txBody>
                    <a:bodyPr/>
                    <a:lstStyle/>
                    <a:p>
                      <a:pPr algn="ctr" latinLnBrk="1">
                        <a:defRPr/>
                      </a:pPr>
                      <a:r>
                        <a:rPr lang="en-US" altLang="ko-KR" sz="1200" b="1"/>
                        <a:t>-</a:t>
                      </a:r>
                      <a:endParaRPr lang="ko-KR" altLang="en-US" sz="1200" b="1">
                        <a:latin typeface="현대하모니 M"/>
                        <a:ea typeface="현대하모니 M"/>
                      </a:endParaRPr>
                    </a:p>
                  </a:txBody>
                  <a:tcPr anchor="ctr"/>
                </a:tc>
                <a:tc>
                  <a:txBody>
                    <a:bodyPr/>
                    <a:lstStyle/>
                    <a:p>
                      <a:pPr algn="ctr" latinLnBrk="1">
                        <a:defRPr/>
                      </a:pPr>
                      <a:r>
                        <a:rPr lang="en-US" altLang="ko-KR" sz="1200" b="1" dirty="0"/>
                        <a:t>-</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a:t>
                      </a:r>
                      <a:endParaRPr lang="ko-KR" altLang="en-US" sz="1200" b="1" dirty="0">
                        <a:latin typeface="현대하모니 M"/>
                        <a:ea typeface="현대하모니 M"/>
                      </a:endParaRPr>
                    </a:p>
                  </a:txBody>
                  <a:tcPr anchor="ctr"/>
                </a:tc>
                <a:tc>
                  <a:txBody>
                    <a:bodyPr/>
                    <a:lstStyle/>
                    <a:p>
                      <a:pPr algn="ctr" latinLnBrk="1">
                        <a:defRPr/>
                      </a:pPr>
                      <a:r>
                        <a:rPr lang="en-US" altLang="ko-KR" sz="1200" b="1" dirty="0"/>
                        <a:t>-</a:t>
                      </a:r>
                      <a:endParaRPr lang="ko-KR" altLang="en-US" sz="1200" b="1" dirty="0">
                        <a:latin typeface="현대하모니 M"/>
                        <a:ea typeface="현대하모니 M"/>
                      </a:endParaRPr>
                    </a:p>
                  </a:txBody>
                  <a:tcPr anchor="ctr"/>
                </a:tc>
                <a:extLst>
                  <a:ext uri="{0D108BD9-81ED-4DB2-BD59-A6C34878D82A}">
                    <a16:rowId xmlns:a16="http://schemas.microsoft.com/office/drawing/2014/main" val="10002"/>
                  </a:ext>
                </a:extLst>
              </a:tr>
            </a:tbl>
          </a:graphicData>
        </a:graphic>
      </p:graphicFrame>
      <p:graphicFrame>
        <p:nvGraphicFramePr>
          <p:cNvPr id="38" name="표 37"/>
          <p:cNvGraphicFramePr>
            <a:graphicFrameLocks noGrp="1"/>
          </p:cNvGraphicFramePr>
          <p:nvPr>
            <p:extLst/>
          </p:nvPr>
        </p:nvGraphicFramePr>
        <p:xfrm>
          <a:off x="4654780" y="5815201"/>
          <a:ext cx="3922659" cy="548640"/>
        </p:xfrm>
        <a:graphic>
          <a:graphicData uri="http://schemas.openxmlformats.org/drawingml/2006/table">
            <a:tbl>
              <a:tblPr bandRow="1">
                <a:tableStyleId>{7DF18680-E054-41AD-8BC1-D1AEF772440D}</a:tableStyleId>
              </a:tblPr>
              <a:tblGrid>
                <a:gridCol w="886619">
                  <a:extLst>
                    <a:ext uri="{9D8B030D-6E8A-4147-A177-3AD203B41FA5}">
                      <a16:colId xmlns:a16="http://schemas.microsoft.com/office/drawing/2014/main" val="20000"/>
                    </a:ext>
                  </a:extLst>
                </a:gridCol>
                <a:gridCol w="794988">
                  <a:extLst>
                    <a:ext uri="{9D8B030D-6E8A-4147-A177-3AD203B41FA5}">
                      <a16:colId xmlns:a16="http://schemas.microsoft.com/office/drawing/2014/main" val="20001"/>
                    </a:ext>
                  </a:extLst>
                </a:gridCol>
                <a:gridCol w="815752">
                  <a:extLst>
                    <a:ext uri="{9D8B030D-6E8A-4147-A177-3AD203B41FA5}">
                      <a16:colId xmlns:a16="http://schemas.microsoft.com/office/drawing/2014/main" val="20002"/>
                    </a:ext>
                  </a:extLst>
                </a:gridCol>
                <a:gridCol w="712650">
                  <a:extLst>
                    <a:ext uri="{9D8B030D-6E8A-4147-A177-3AD203B41FA5}">
                      <a16:colId xmlns:a16="http://schemas.microsoft.com/office/drawing/2014/main" val="20003"/>
                    </a:ext>
                  </a:extLst>
                </a:gridCol>
                <a:gridCol w="712650">
                  <a:extLst>
                    <a:ext uri="{9D8B030D-6E8A-4147-A177-3AD203B41FA5}">
                      <a16:colId xmlns:a16="http://schemas.microsoft.com/office/drawing/2014/main" val="20004"/>
                    </a:ext>
                  </a:extLst>
                </a:gridCol>
              </a:tblGrid>
              <a:tr h="195175">
                <a:tc>
                  <a:txBody>
                    <a:bodyPr/>
                    <a:lstStyle/>
                    <a:p>
                      <a:pPr algn="ctr" latinLnBrk="1">
                        <a:defRPr/>
                      </a:pPr>
                      <a:r>
                        <a:rPr lang="en-US" altLang="ko-KR" sz="1200" b="1" dirty="0"/>
                        <a:t>Training</a:t>
                      </a:r>
                      <a:endParaRPr lang="ko-KR" altLang="en-US" sz="1200" b="1" dirty="0">
                        <a:latin typeface="현대하모니 M"/>
                        <a:ea typeface="현대하모니 M"/>
                      </a:endParaRPr>
                    </a:p>
                  </a:txBody>
                  <a:tcPr anchor="ctr"/>
                </a:tc>
                <a:tc>
                  <a:txBody>
                    <a:bodyPr/>
                    <a:lstStyle/>
                    <a:p>
                      <a:pPr algn="ctr" latinLnBrk="1">
                        <a:defRPr/>
                      </a:pPr>
                      <a:r>
                        <a:rPr lang="en-US" altLang="ko-KR" sz="1100" b="1" dirty="0"/>
                        <a:t>429312</a:t>
                      </a:r>
                      <a:endParaRPr lang="ko-KR" altLang="en-US" sz="1100" b="1"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b="1" dirty="0"/>
                        <a:t>112294</a:t>
                      </a:r>
                      <a:endParaRPr lang="ko-KR" altLang="en-US" sz="1100" b="1"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b="1" dirty="0"/>
                        <a:t>194334</a:t>
                      </a:r>
                      <a:endParaRPr lang="ko-KR" altLang="en-US" sz="1100" b="1" dirty="0">
                        <a:latin typeface="현대하모니 M"/>
                        <a:ea typeface="현대하모니 M"/>
                      </a:endParaRPr>
                    </a:p>
                  </a:txBody>
                  <a:tcPr anchor="ctr"/>
                </a:tc>
                <a:tc>
                  <a:txBody>
                    <a:bodyPr/>
                    <a:lstStyle/>
                    <a:p>
                      <a:pPr marL="0" marR="0" lvl="0" indent="0" algn="ctr" defTabSz="914400" rtl="0" eaLnBrk="1" latinLnBrk="1" hangingPunct="1">
                        <a:lnSpc>
                          <a:spcPct val="100000"/>
                        </a:lnSpc>
                        <a:spcBef>
                          <a:spcPts val="0"/>
                        </a:spcBef>
                        <a:spcAft>
                          <a:spcPts val="0"/>
                        </a:spcAft>
                        <a:buClrTx/>
                        <a:buFontTx/>
                        <a:buNone/>
                        <a:defRPr/>
                      </a:pPr>
                      <a:r>
                        <a:rPr lang="en-US" altLang="ko-KR" sz="1100" b="1" dirty="0"/>
                        <a:t>295160</a:t>
                      </a:r>
                      <a:endParaRPr lang="ko-KR" altLang="en-US" sz="1100" b="1" dirty="0">
                        <a:latin typeface="현대하모니 M"/>
                        <a:ea typeface="현대하모니 M"/>
                      </a:endParaRPr>
                    </a:p>
                  </a:txBody>
                  <a:tcPr anchor="ctr"/>
                </a:tc>
                <a:extLst>
                  <a:ext uri="{0D108BD9-81ED-4DB2-BD59-A6C34878D82A}">
                    <a16:rowId xmlns:a16="http://schemas.microsoft.com/office/drawing/2014/main" val="10001"/>
                  </a:ext>
                </a:extLst>
              </a:tr>
              <a:tr h="195175">
                <a:tc>
                  <a:txBody>
                    <a:bodyPr/>
                    <a:lstStyle/>
                    <a:p>
                      <a:pPr algn="ctr" latinLnBrk="1">
                        <a:defRPr/>
                      </a:pPr>
                      <a:r>
                        <a:rPr lang="en-US" altLang="ko-KR" sz="1200" b="1"/>
                        <a:t>Test</a:t>
                      </a:r>
                      <a:endParaRPr lang="ko-KR" altLang="en-US" sz="1200" b="1">
                        <a:latin typeface="현대하모니 M"/>
                        <a:ea typeface="현대하모니 M"/>
                      </a:endParaRPr>
                    </a:p>
                  </a:txBody>
                  <a:tcPr anchor="ctr"/>
                </a:tc>
                <a:tc>
                  <a:txBody>
                    <a:bodyPr/>
                    <a:lstStyle/>
                    <a:p>
                      <a:pPr algn="ctr" latinLnBrk="1">
                        <a:defRPr/>
                      </a:pPr>
                      <a:r>
                        <a:rPr lang="en-US" altLang="ko-KR" sz="1100" b="1" dirty="0"/>
                        <a:t>13322</a:t>
                      </a:r>
                      <a:endParaRPr lang="ko-KR" altLang="en-US" sz="1100" b="1" dirty="0">
                        <a:latin typeface="현대하모니 M"/>
                        <a:ea typeface="현대하모니 M"/>
                      </a:endParaRPr>
                    </a:p>
                  </a:txBody>
                  <a:tcPr anchor="ctr"/>
                </a:tc>
                <a:tc>
                  <a:txBody>
                    <a:bodyPr/>
                    <a:lstStyle/>
                    <a:p>
                      <a:pPr algn="ctr" latinLnBrk="1">
                        <a:defRPr/>
                      </a:pPr>
                      <a:r>
                        <a:rPr lang="en-US" altLang="ko-KR" sz="1100" b="1" dirty="0"/>
                        <a:t>6291</a:t>
                      </a:r>
                      <a:endParaRPr lang="ko-KR" altLang="en-US" sz="1100" b="1" dirty="0">
                        <a:latin typeface="현대하모니 M"/>
                        <a:ea typeface="현대하모니 M"/>
                      </a:endParaRPr>
                    </a:p>
                  </a:txBody>
                  <a:tcPr anchor="ctr"/>
                </a:tc>
                <a:tc>
                  <a:txBody>
                    <a:bodyPr/>
                    <a:lstStyle/>
                    <a:p>
                      <a:pPr algn="ctr" latinLnBrk="1">
                        <a:defRPr/>
                      </a:pPr>
                      <a:r>
                        <a:rPr lang="en-US" altLang="ko-KR" sz="1100" b="1" dirty="0"/>
                        <a:t>3321</a:t>
                      </a:r>
                      <a:endParaRPr lang="ko-KR" altLang="en-US" sz="1100" b="1" dirty="0">
                        <a:latin typeface="현대하모니 M"/>
                        <a:ea typeface="현대하모니 M"/>
                      </a:endParaRPr>
                    </a:p>
                  </a:txBody>
                  <a:tcPr anchor="ctr"/>
                </a:tc>
                <a:tc>
                  <a:txBody>
                    <a:bodyPr/>
                    <a:lstStyle/>
                    <a:p>
                      <a:pPr algn="ctr" latinLnBrk="1">
                        <a:defRPr/>
                      </a:pPr>
                      <a:r>
                        <a:rPr lang="en-US" altLang="ko-KR" sz="1100" b="1" dirty="0"/>
                        <a:t>15579</a:t>
                      </a:r>
                      <a:endParaRPr lang="ko-KR" altLang="en-US" sz="1100" b="1" dirty="0">
                        <a:latin typeface="현대하모니 M"/>
                        <a:ea typeface="현대하모니 M"/>
                      </a:endParaRPr>
                    </a:p>
                  </a:txBody>
                  <a:tcPr anchor="ctr"/>
                </a:tc>
                <a:extLst>
                  <a:ext uri="{0D108BD9-81ED-4DB2-BD59-A6C34878D82A}">
                    <a16:rowId xmlns:a16="http://schemas.microsoft.com/office/drawing/2014/main" val="10002"/>
                  </a:ext>
                </a:extLst>
              </a:tr>
            </a:tbl>
          </a:graphicData>
        </a:graphic>
      </p:graphicFrame>
      <p:sp>
        <p:nvSpPr>
          <p:cNvPr id="49" name="모서리가 둥근 직사각형 48"/>
          <p:cNvSpPr/>
          <p:nvPr/>
        </p:nvSpPr>
        <p:spPr>
          <a:xfrm>
            <a:off x="4145200" y="2282374"/>
            <a:ext cx="504056" cy="544057"/>
          </a:xfrm>
          <a:prstGeom prst="roundRect">
            <a:avLst>
              <a:gd name="adj" fmla="val 84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latin typeface="현대하모니 L" panose="02020603020101020101" pitchFamily="18" charset="-127"/>
                <a:ea typeface="현대하모니 L" panose="02020603020101020101" pitchFamily="18" charset="-127"/>
              </a:rPr>
              <a:t>위장</a:t>
            </a:r>
            <a:endParaRPr lang="ko-KR" altLang="en-US" sz="1200" b="1" dirty="0">
              <a:latin typeface="현대하모니 L" panose="02020603020101020101" pitchFamily="18" charset="-127"/>
              <a:ea typeface="현대하모니 L" panose="02020603020101020101" pitchFamily="18" charset="-127"/>
            </a:endParaRPr>
          </a:p>
        </p:txBody>
      </p:sp>
      <p:sp>
        <p:nvSpPr>
          <p:cNvPr id="50" name="모서리가 둥근 직사각형 49"/>
          <p:cNvSpPr/>
          <p:nvPr/>
        </p:nvSpPr>
        <p:spPr>
          <a:xfrm>
            <a:off x="4145200" y="2884990"/>
            <a:ext cx="504056" cy="544057"/>
          </a:xfrm>
          <a:prstGeom prst="roundRect">
            <a:avLst>
              <a:gd name="adj" fmla="val 8478"/>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latin typeface="현대하모니 L" panose="02020603020101020101" pitchFamily="18" charset="-127"/>
                <a:ea typeface="현대하모니 L" panose="02020603020101020101" pitchFamily="18" charset="-127"/>
              </a:rPr>
              <a:t>대장</a:t>
            </a:r>
            <a:endParaRPr lang="ko-KR" altLang="en-US" sz="1200" b="1" dirty="0">
              <a:latin typeface="현대하모니 L" panose="02020603020101020101" pitchFamily="18" charset="-127"/>
              <a:ea typeface="현대하모니 L" panose="02020603020101020101" pitchFamily="18" charset="-127"/>
            </a:endParaRPr>
          </a:p>
        </p:txBody>
      </p:sp>
      <p:sp>
        <p:nvSpPr>
          <p:cNvPr id="51" name="모서리가 둥근 직사각형 50"/>
          <p:cNvSpPr/>
          <p:nvPr/>
        </p:nvSpPr>
        <p:spPr>
          <a:xfrm>
            <a:off x="4137630" y="3483023"/>
            <a:ext cx="504056" cy="544057"/>
          </a:xfrm>
          <a:prstGeom prst="roundRect">
            <a:avLst>
              <a:gd name="adj" fmla="val 84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latin typeface="현대하모니 L" panose="02020603020101020101" pitchFamily="18" charset="-127"/>
                <a:ea typeface="현대하모니 L" panose="02020603020101020101" pitchFamily="18" charset="-127"/>
              </a:rPr>
              <a:t>대장</a:t>
            </a:r>
            <a:endParaRPr lang="en-US" altLang="ko-KR" sz="1200" b="1" dirty="0" smtClean="0">
              <a:latin typeface="현대하모니 L" panose="02020603020101020101" pitchFamily="18" charset="-127"/>
              <a:ea typeface="현대하모니 L" panose="02020603020101020101" pitchFamily="18" charset="-127"/>
            </a:endParaRPr>
          </a:p>
          <a:p>
            <a:pPr algn="ctr"/>
            <a:r>
              <a:rPr lang="en-US" altLang="ko-KR" sz="800" b="1" dirty="0" smtClean="0">
                <a:latin typeface="현대하모니 L" panose="02020603020101020101" pitchFamily="18" charset="-127"/>
                <a:ea typeface="현대하모니 L" panose="02020603020101020101" pitchFamily="18" charset="-127"/>
              </a:rPr>
              <a:t>2020</a:t>
            </a:r>
            <a:r>
              <a:rPr lang="ko-KR" altLang="en-US" sz="800" b="1" dirty="0" smtClean="0">
                <a:latin typeface="현대하모니 L" panose="02020603020101020101" pitchFamily="18" charset="-127"/>
                <a:ea typeface="현대하모니 L" panose="02020603020101020101" pitchFamily="18" charset="-127"/>
              </a:rPr>
              <a:t>제외</a:t>
            </a:r>
            <a:endParaRPr lang="ko-KR" altLang="en-US" sz="1200" b="1" dirty="0">
              <a:latin typeface="현대하모니 L" panose="02020603020101020101" pitchFamily="18" charset="-127"/>
              <a:ea typeface="현대하모니 L" panose="02020603020101020101" pitchFamily="18" charset="-127"/>
            </a:endParaRPr>
          </a:p>
        </p:txBody>
      </p:sp>
      <p:sp>
        <p:nvSpPr>
          <p:cNvPr id="52" name="모서리가 둥근 직사각형 51"/>
          <p:cNvSpPr/>
          <p:nvPr/>
        </p:nvSpPr>
        <p:spPr>
          <a:xfrm>
            <a:off x="4101801" y="4583699"/>
            <a:ext cx="504056" cy="544057"/>
          </a:xfrm>
          <a:prstGeom prst="roundRect">
            <a:avLst>
              <a:gd name="adj" fmla="val 84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latin typeface="현대하모니 L" panose="02020603020101020101" pitchFamily="18" charset="-127"/>
                <a:ea typeface="현대하모니 L" panose="02020603020101020101" pitchFamily="18" charset="-127"/>
              </a:rPr>
              <a:t>위장</a:t>
            </a:r>
            <a:endParaRPr lang="ko-KR" altLang="en-US" sz="1200" b="1" dirty="0">
              <a:latin typeface="현대하모니 L" panose="02020603020101020101" pitchFamily="18" charset="-127"/>
              <a:ea typeface="현대하모니 L" panose="02020603020101020101" pitchFamily="18" charset="-127"/>
            </a:endParaRPr>
          </a:p>
        </p:txBody>
      </p:sp>
      <p:sp>
        <p:nvSpPr>
          <p:cNvPr id="53" name="모서리가 둥근 직사각형 52"/>
          <p:cNvSpPr/>
          <p:nvPr/>
        </p:nvSpPr>
        <p:spPr>
          <a:xfrm>
            <a:off x="4101801" y="5186315"/>
            <a:ext cx="504056" cy="544057"/>
          </a:xfrm>
          <a:prstGeom prst="roundRect">
            <a:avLst>
              <a:gd name="adj" fmla="val 8478"/>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latin typeface="현대하모니 L" panose="02020603020101020101" pitchFamily="18" charset="-127"/>
                <a:ea typeface="현대하모니 L" panose="02020603020101020101" pitchFamily="18" charset="-127"/>
              </a:rPr>
              <a:t>대장</a:t>
            </a:r>
            <a:endParaRPr lang="ko-KR" altLang="en-US" sz="1200" b="1" dirty="0">
              <a:latin typeface="현대하모니 L" panose="02020603020101020101" pitchFamily="18" charset="-127"/>
              <a:ea typeface="현대하모니 L" panose="02020603020101020101" pitchFamily="18" charset="-127"/>
            </a:endParaRPr>
          </a:p>
        </p:txBody>
      </p:sp>
      <p:sp>
        <p:nvSpPr>
          <p:cNvPr id="54" name="모서리가 둥근 직사각형 53"/>
          <p:cNvSpPr/>
          <p:nvPr/>
        </p:nvSpPr>
        <p:spPr>
          <a:xfrm>
            <a:off x="4094231" y="5784348"/>
            <a:ext cx="504056" cy="544057"/>
          </a:xfrm>
          <a:prstGeom prst="roundRect">
            <a:avLst>
              <a:gd name="adj" fmla="val 84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latin typeface="현대하모니 L" panose="02020603020101020101" pitchFamily="18" charset="-127"/>
                <a:ea typeface="현대하모니 L" panose="02020603020101020101" pitchFamily="18" charset="-127"/>
              </a:rPr>
              <a:t>대장</a:t>
            </a:r>
            <a:endParaRPr lang="en-US" altLang="ko-KR" sz="1200" b="1" dirty="0" smtClean="0">
              <a:latin typeface="현대하모니 L" panose="02020603020101020101" pitchFamily="18" charset="-127"/>
              <a:ea typeface="현대하모니 L" panose="02020603020101020101" pitchFamily="18" charset="-127"/>
            </a:endParaRPr>
          </a:p>
          <a:p>
            <a:pPr algn="ctr"/>
            <a:r>
              <a:rPr lang="en-US" altLang="ko-KR" sz="800" b="1" dirty="0" smtClean="0">
                <a:latin typeface="현대하모니 L" panose="02020603020101020101" pitchFamily="18" charset="-127"/>
                <a:ea typeface="현대하모니 L" panose="02020603020101020101" pitchFamily="18" charset="-127"/>
              </a:rPr>
              <a:t>2020</a:t>
            </a:r>
            <a:r>
              <a:rPr lang="ko-KR" altLang="en-US" sz="800" b="1" dirty="0" smtClean="0">
                <a:latin typeface="현대하모니 L" panose="02020603020101020101" pitchFamily="18" charset="-127"/>
                <a:ea typeface="현대하모니 L" panose="02020603020101020101" pitchFamily="18" charset="-127"/>
              </a:rPr>
              <a:t>제외</a:t>
            </a:r>
            <a:endParaRPr lang="ko-KR" altLang="en-US" sz="1200" b="1" dirty="0">
              <a:latin typeface="현대하모니 L" panose="02020603020101020101" pitchFamily="18" charset="-127"/>
              <a:ea typeface="현대하모니 L" panose="02020603020101020101" pitchFamily="18" charset="-127"/>
            </a:endParaRPr>
          </a:p>
        </p:txBody>
      </p:sp>
      <p:sp>
        <p:nvSpPr>
          <p:cNvPr id="59" name="직사각형 58"/>
          <p:cNvSpPr/>
          <p:nvPr/>
        </p:nvSpPr>
        <p:spPr>
          <a:xfrm>
            <a:off x="4094231" y="6393270"/>
            <a:ext cx="4572000" cy="400110"/>
          </a:xfrm>
          <a:prstGeom prst="rect">
            <a:avLst/>
          </a:prstGeom>
        </p:spPr>
        <p:txBody>
          <a:bodyPr>
            <a:spAutoFit/>
          </a:bodyPr>
          <a:lstStyle/>
          <a:p>
            <a:pPr algn="ctr">
              <a:defRPr/>
            </a:pPr>
            <a:r>
              <a:rPr lang="en-US" altLang="ko-KR" sz="1000" dirty="0" smtClean="0">
                <a:latin typeface="현대하모니 L" panose="02020603020101020101" pitchFamily="18" charset="-127"/>
                <a:ea typeface="현대하모니 L" panose="02020603020101020101" pitchFamily="18" charset="-127"/>
              </a:rPr>
              <a:t>*</a:t>
            </a:r>
            <a:r>
              <a:rPr lang="ko-KR" altLang="en-US" sz="1000" dirty="0" smtClean="0">
                <a:latin typeface="현대하모니 L" panose="02020603020101020101" pitchFamily="18" charset="-127"/>
                <a:ea typeface="현대하모니 L" panose="02020603020101020101" pitchFamily="18" charset="-127"/>
              </a:rPr>
              <a:t>위</a:t>
            </a:r>
            <a:r>
              <a:rPr lang="en-US" altLang="ko-KR" sz="1000" dirty="0">
                <a:latin typeface="현대하모니 L" panose="02020603020101020101" pitchFamily="18" charset="-127"/>
                <a:ea typeface="현대하모니 L" panose="02020603020101020101" pitchFamily="18" charset="-127"/>
              </a:rPr>
              <a:t>, </a:t>
            </a:r>
            <a:r>
              <a:rPr lang="ko-KR" altLang="en-US" sz="1000" dirty="0">
                <a:latin typeface="현대하모니 L" panose="02020603020101020101" pitchFamily="18" charset="-127"/>
                <a:ea typeface="현대하모니 L" panose="02020603020101020101" pitchFamily="18" charset="-127"/>
              </a:rPr>
              <a:t>대장 테스트 데이터는 </a:t>
            </a:r>
            <a:r>
              <a:rPr lang="en-US" altLang="ko-KR" sz="1000" dirty="0">
                <a:latin typeface="현대하모니 L" panose="02020603020101020101" pitchFamily="18" charset="-127"/>
                <a:ea typeface="현대하모니 L" panose="02020603020101020101" pitchFamily="18" charset="-127"/>
              </a:rPr>
              <a:t>annotation </a:t>
            </a:r>
            <a:r>
              <a:rPr lang="ko-KR" altLang="en-US" sz="1000" dirty="0">
                <a:latin typeface="현대하모니 L" panose="02020603020101020101" pitchFamily="18" charset="-127"/>
                <a:ea typeface="현대하모니 L" panose="02020603020101020101" pitchFamily="18" charset="-127"/>
              </a:rPr>
              <a:t>안 된 데이터로</a:t>
            </a:r>
            <a:r>
              <a:rPr lang="en-US" altLang="ko-KR" sz="1000" dirty="0">
                <a:latin typeface="현대하모니 L" panose="02020603020101020101" pitchFamily="18" charset="-127"/>
                <a:ea typeface="현대하모니 L" panose="02020603020101020101" pitchFamily="18" charset="-127"/>
              </a:rPr>
              <a:t>, </a:t>
            </a:r>
            <a:r>
              <a:rPr lang="ko-KR" altLang="en-US" sz="1000" dirty="0" smtClean="0">
                <a:latin typeface="현대하모니 L" panose="02020603020101020101" pitchFamily="18" charset="-127"/>
                <a:ea typeface="현대하모니 L" panose="02020603020101020101" pitchFamily="18" charset="-127"/>
              </a:rPr>
              <a:t>별도로 </a:t>
            </a:r>
            <a:r>
              <a:rPr lang="ko-KR" altLang="en-US" sz="1000" dirty="0">
                <a:latin typeface="현대하모니 L" panose="02020603020101020101" pitchFamily="18" charset="-127"/>
                <a:ea typeface="현대하모니 L" panose="02020603020101020101" pitchFamily="18" charset="-127"/>
              </a:rPr>
              <a:t>패치는 만들지 </a:t>
            </a:r>
            <a:r>
              <a:rPr lang="ko-KR" altLang="en-US" sz="1000" dirty="0" smtClean="0">
                <a:latin typeface="현대하모니 L" panose="02020603020101020101" pitchFamily="18" charset="-127"/>
                <a:ea typeface="현대하모니 L" panose="02020603020101020101" pitchFamily="18" charset="-127"/>
              </a:rPr>
              <a:t>않았음</a:t>
            </a:r>
            <a:endParaRPr lang="en-US" altLang="ko-KR" sz="1000" dirty="0" smtClean="0">
              <a:latin typeface="현대하모니 L" panose="02020603020101020101" pitchFamily="18" charset="-127"/>
              <a:ea typeface="현대하모니 L" panose="02020603020101020101" pitchFamily="18" charset="-127"/>
            </a:endParaRPr>
          </a:p>
          <a:p>
            <a:pPr algn="ctr">
              <a:defRPr/>
            </a:pPr>
            <a:r>
              <a:rPr lang="en-US" altLang="ko-KR" sz="1000" dirty="0" smtClean="0">
                <a:latin typeface="현대하모니 L" panose="02020603020101020101" pitchFamily="18" charset="-127"/>
                <a:ea typeface="현대하모니 L" panose="02020603020101020101" pitchFamily="18" charset="-127"/>
              </a:rPr>
              <a:t>*</a:t>
            </a:r>
            <a:r>
              <a:rPr lang="ko-KR" altLang="en-US" sz="1000" dirty="0" smtClean="0">
                <a:latin typeface="현대하모니 L" panose="02020603020101020101" pitchFamily="18" charset="-127"/>
                <a:ea typeface="현대하모니 L" panose="02020603020101020101" pitchFamily="18" charset="-127"/>
              </a:rPr>
              <a:t>조직의 크기</a:t>
            </a:r>
            <a:r>
              <a:rPr lang="en-US" altLang="ko-KR" sz="1000" dirty="0" smtClean="0">
                <a:latin typeface="현대하모니 L" panose="02020603020101020101" pitchFamily="18" charset="-127"/>
                <a:ea typeface="현대하모니 L" panose="02020603020101020101" pitchFamily="18" charset="-127"/>
              </a:rPr>
              <a:t>, overlapping </a:t>
            </a:r>
            <a:r>
              <a:rPr lang="ko-KR" altLang="en-US" sz="1000" dirty="0" smtClean="0">
                <a:latin typeface="현대하모니 L" panose="02020603020101020101" pitchFamily="18" charset="-127"/>
                <a:ea typeface="현대하모니 L" panose="02020603020101020101" pitchFamily="18" charset="-127"/>
              </a:rPr>
              <a:t>여부에 따라</a:t>
            </a:r>
            <a:r>
              <a:rPr lang="en-US" altLang="ko-KR" sz="1000" dirty="0" smtClean="0">
                <a:latin typeface="현대하모니 L" panose="02020603020101020101" pitchFamily="18" charset="-127"/>
                <a:ea typeface="현대하모니 L" panose="02020603020101020101" pitchFamily="18" charset="-127"/>
              </a:rPr>
              <a:t>, </a:t>
            </a:r>
            <a:r>
              <a:rPr lang="ko-KR" altLang="en-US" sz="1000" dirty="0" smtClean="0">
                <a:latin typeface="현대하모니 L" panose="02020603020101020101" pitchFamily="18" charset="-127"/>
                <a:ea typeface="현대하모니 L" panose="02020603020101020101" pitchFamily="18" charset="-127"/>
              </a:rPr>
              <a:t>슬라이드 수와 패치의 수가 비례하지 않음</a:t>
            </a:r>
            <a:endParaRPr lang="ko-KR" altLang="en-US" sz="1000" dirty="0">
              <a:latin typeface="현대하모니 L" panose="02020603020101020101" pitchFamily="18" charset="-127"/>
              <a:ea typeface="현대하모니 L" panose="02020603020101020101" pitchFamily="18" charset="-127"/>
            </a:endParaRPr>
          </a:p>
        </p:txBody>
      </p:sp>
      <p:sp>
        <p:nvSpPr>
          <p:cNvPr id="60" name="object 27"/>
          <p:cNvSpPr txBox="1"/>
          <p:nvPr/>
        </p:nvSpPr>
        <p:spPr>
          <a:xfrm>
            <a:off x="4301788" y="1604990"/>
            <a:ext cx="4984331" cy="369332"/>
          </a:xfrm>
          <a:prstGeom prst="rect">
            <a:avLst/>
          </a:prstGeom>
        </p:spPr>
        <p:txBody>
          <a:bodyPr vert="horz" wrap="square" lIns="0" tIns="0" rIns="0" bIns="0" rtlCol="0">
            <a:spAutoFit/>
          </a:bodyPr>
          <a:lstStyle/>
          <a:p>
            <a:pPr marL="12700">
              <a:lnSpc>
                <a:spcPct val="100000"/>
              </a:lnSpc>
            </a:pPr>
            <a:r>
              <a:rPr lang="en-US" altLang="ko-KR" sz="1200" spc="-35" dirty="0" smtClean="0">
                <a:solidFill>
                  <a:srgbClr val="FF0000"/>
                </a:solidFill>
                <a:latin typeface="현대하모니 M" panose="02020603020101020101" pitchFamily="18" charset="-127"/>
                <a:ea typeface="현대하모니 M" panose="02020603020101020101" pitchFamily="18" charset="-127"/>
                <a:cs typeface="Arial"/>
              </a:rPr>
              <a:t>*Atypia</a:t>
            </a:r>
            <a:r>
              <a:rPr lang="ko-KR" altLang="en-US" sz="1200" spc="-35" dirty="0" smtClean="0">
                <a:solidFill>
                  <a:srgbClr val="FF0000"/>
                </a:solidFill>
                <a:latin typeface="현대하모니 M" panose="02020603020101020101" pitchFamily="18" charset="-127"/>
                <a:ea typeface="현대하모니 M" panose="02020603020101020101" pitchFamily="18" charset="-127"/>
                <a:cs typeface="Arial"/>
              </a:rPr>
              <a:t>는 개발 과정에서 </a:t>
            </a:r>
            <a:r>
              <a:rPr lang="en-US" altLang="ko-KR" sz="1200" spc="-35" dirty="0" smtClean="0">
                <a:solidFill>
                  <a:srgbClr val="FF0000"/>
                </a:solidFill>
                <a:latin typeface="현대하모니 M" panose="02020603020101020101" pitchFamily="18" charset="-127"/>
                <a:ea typeface="현대하모니 M" panose="02020603020101020101" pitchFamily="18" charset="-127"/>
                <a:cs typeface="Arial"/>
              </a:rPr>
              <a:t>Uncategorized </a:t>
            </a:r>
            <a:r>
              <a:rPr lang="ko-KR" altLang="en-US" sz="1200" spc="-35" dirty="0" smtClean="0">
                <a:solidFill>
                  <a:srgbClr val="FF0000"/>
                </a:solidFill>
                <a:latin typeface="현대하모니 M" panose="02020603020101020101" pitchFamily="18" charset="-127"/>
                <a:ea typeface="현대하모니 M" panose="02020603020101020101" pitchFamily="18" charset="-127"/>
                <a:cs typeface="Arial"/>
              </a:rPr>
              <a:t>그룹으로 명칭 및 범위 변경</a:t>
            </a:r>
            <a:endParaRPr lang="en-US" altLang="ko-KR" sz="1200" spc="-35" dirty="0" smtClean="0">
              <a:solidFill>
                <a:srgbClr val="FF0000"/>
              </a:solidFill>
              <a:latin typeface="현대하모니 M" panose="02020603020101020101" pitchFamily="18" charset="-127"/>
              <a:ea typeface="현대하모니 M" panose="02020603020101020101" pitchFamily="18" charset="-127"/>
              <a:cs typeface="Arial"/>
            </a:endParaRPr>
          </a:p>
          <a:p>
            <a:pPr marL="12700">
              <a:lnSpc>
                <a:spcPct val="100000"/>
              </a:lnSpc>
            </a:pPr>
            <a:r>
              <a:rPr lang="en-US" altLang="ko-KR" sz="1200" spc="-35" dirty="0" smtClean="0">
                <a:solidFill>
                  <a:srgbClr val="FF0000"/>
                </a:solidFill>
                <a:latin typeface="현대하모니 M" panose="02020603020101020101" pitchFamily="18" charset="-127"/>
                <a:ea typeface="현대하모니 M" panose="02020603020101020101" pitchFamily="18" charset="-127"/>
                <a:cs typeface="Arial"/>
              </a:rPr>
              <a:t>* </a:t>
            </a:r>
            <a:r>
              <a:rPr lang="ko-KR" altLang="en-US" sz="1200" spc="-35" dirty="0" smtClean="0">
                <a:solidFill>
                  <a:srgbClr val="FF0000"/>
                </a:solidFill>
                <a:latin typeface="현대하모니 M" panose="02020603020101020101" pitchFamily="18" charset="-127"/>
                <a:ea typeface="현대하모니 M" panose="02020603020101020101" pitchFamily="18" charset="-127"/>
                <a:cs typeface="Arial"/>
              </a:rPr>
              <a:t>위장의 </a:t>
            </a:r>
            <a:r>
              <a:rPr lang="en-US" altLang="ko-KR" sz="1200" spc="-35" dirty="0" smtClean="0">
                <a:solidFill>
                  <a:srgbClr val="FF0000"/>
                </a:solidFill>
                <a:latin typeface="현대하모니 M" panose="02020603020101020101" pitchFamily="18" charset="-127"/>
                <a:ea typeface="현대하모니 M" panose="02020603020101020101" pitchFamily="18" charset="-127"/>
                <a:cs typeface="Arial"/>
              </a:rPr>
              <a:t>U </a:t>
            </a:r>
            <a:r>
              <a:rPr lang="ko-KR" altLang="en-US" sz="1200" spc="-35" dirty="0" smtClean="0">
                <a:solidFill>
                  <a:srgbClr val="FF0000"/>
                </a:solidFill>
                <a:latin typeface="현대하모니 M" panose="02020603020101020101" pitchFamily="18" charset="-127"/>
                <a:ea typeface="현대하모니 M" panose="02020603020101020101" pitchFamily="18" charset="-127"/>
                <a:cs typeface="Arial"/>
              </a:rPr>
              <a:t>학습은 대장의 </a:t>
            </a:r>
            <a:r>
              <a:rPr lang="en-US" altLang="ko-KR" sz="1200" spc="-35" dirty="0" smtClean="0">
                <a:solidFill>
                  <a:srgbClr val="FF0000"/>
                </a:solidFill>
                <a:latin typeface="현대하모니 M" panose="02020603020101020101" pitchFamily="18" charset="-127"/>
                <a:ea typeface="현대하모니 M" panose="02020603020101020101" pitchFamily="18" charset="-127"/>
                <a:cs typeface="Arial"/>
              </a:rPr>
              <a:t>U</a:t>
            </a:r>
            <a:r>
              <a:rPr lang="ko-KR" altLang="en-US" sz="1200" spc="-35" dirty="0" smtClean="0">
                <a:solidFill>
                  <a:srgbClr val="FF0000"/>
                </a:solidFill>
                <a:latin typeface="현대하모니 M" panose="02020603020101020101" pitchFamily="18" charset="-127"/>
                <a:ea typeface="현대하모니 M" panose="02020603020101020101" pitchFamily="18" charset="-127"/>
                <a:cs typeface="Arial"/>
              </a:rPr>
              <a:t>로 진행</a:t>
            </a:r>
            <a:endParaRPr lang="en-US" altLang="ko-KR" sz="1200" spc="-35" dirty="0" smtClean="0">
              <a:solidFill>
                <a:srgbClr val="FF0000"/>
              </a:solidFill>
              <a:latin typeface="현대하모니 M" panose="02020603020101020101" pitchFamily="18" charset="-127"/>
              <a:ea typeface="현대하모니 M" panose="02020603020101020101" pitchFamily="18" charset="-127"/>
              <a:cs typeface="Arial"/>
            </a:endParaRPr>
          </a:p>
        </p:txBody>
      </p:sp>
    </p:spTree>
    <p:extLst>
      <p:ext uri="{BB962C8B-B14F-4D97-AF65-F5344CB8AC3E}">
        <p14:creationId xmlns:p14="http://schemas.microsoft.com/office/powerpoint/2010/main" val="2509929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nvGraphicFramePr>
        <p:xfrm>
          <a:off x="173220" y="75699"/>
          <a:ext cx="8570728" cy="6659572"/>
        </p:xfrm>
        <a:graphic>
          <a:graphicData uri="http://schemas.openxmlformats.org/drawingml/2006/table">
            <a:tbl>
              <a:tblPr firstRow="1" bandRow="1">
                <a:tableStyleId>{5C22544A-7EE6-4342-B048-85BDC9FD1C3A}</a:tableStyleId>
              </a:tblPr>
              <a:tblGrid>
                <a:gridCol w="1071341">
                  <a:extLst>
                    <a:ext uri="{9D8B030D-6E8A-4147-A177-3AD203B41FA5}">
                      <a16:colId xmlns:a16="http://schemas.microsoft.com/office/drawing/2014/main" val="3079024830"/>
                    </a:ext>
                  </a:extLst>
                </a:gridCol>
                <a:gridCol w="1071341">
                  <a:extLst>
                    <a:ext uri="{9D8B030D-6E8A-4147-A177-3AD203B41FA5}">
                      <a16:colId xmlns:a16="http://schemas.microsoft.com/office/drawing/2014/main" val="2332124986"/>
                    </a:ext>
                  </a:extLst>
                </a:gridCol>
                <a:gridCol w="2142682">
                  <a:extLst>
                    <a:ext uri="{9D8B030D-6E8A-4147-A177-3AD203B41FA5}">
                      <a16:colId xmlns:a16="http://schemas.microsoft.com/office/drawing/2014/main" val="3092176041"/>
                    </a:ext>
                  </a:extLst>
                </a:gridCol>
                <a:gridCol w="1071341">
                  <a:extLst>
                    <a:ext uri="{9D8B030D-6E8A-4147-A177-3AD203B41FA5}">
                      <a16:colId xmlns:a16="http://schemas.microsoft.com/office/drawing/2014/main" val="1827065687"/>
                    </a:ext>
                  </a:extLst>
                </a:gridCol>
                <a:gridCol w="1071341">
                  <a:extLst>
                    <a:ext uri="{9D8B030D-6E8A-4147-A177-3AD203B41FA5}">
                      <a16:colId xmlns:a16="http://schemas.microsoft.com/office/drawing/2014/main" val="3295178641"/>
                    </a:ext>
                  </a:extLst>
                </a:gridCol>
                <a:gridCol w="1071341">
                  <a:extLst>
                    <a:ext uri="{9D8B030D-6E8A-4147-A177-3AD203B41FA5}">
                      <a16:colId xmlns:a16="http://schemas.microsoft.com/office/drawing/2014/main" val="2890777688"/>
                    </a:ext>
                  </a:extLst>
                </a:gridCol>
                <a:gridCol w="1071341">
                  <a:extLst>
                    <a:ext uri="{9D8B030D-6E8A-4147-A177-3AD203B41FA5}">
                      <a16:colId xmlns:a16="http://schemas.microsoft.com/office/drawing/2014/main" val="2915613258"/>
                    </a:ext>
                  </a:extLst>
                </a:gridCol>
              </a:tblGrid>
              <a:tr h="1173172">
                <a:tc>
                  <a:txBody>
                    <a:bodyPr/>
                    <a:lstStyle/>
                    <a:p>
                      <a:pPr algn="ctr" latinLnBrk="1"/>
                      <a:r>
                        <a:rPr lang="en-US" altLang="ko-KR" sz="1400" dirty="0" smtClean="0">
                          <a:solidFill>
                            <a:schemeClr val="tx1"/>
                          </a:solidFill>
                        </a:rPr>
                        <a:t>total</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Slide dimension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ko-KR" altLang="en-US" sz="1400" dirty="0" smtClean="0">
                          <a:solidFill>
                            <a:schemeClr val="tx1"/>
                          </a:solidFill>
                        </a:rPr>
                        <a:t>수</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Quality factor</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label</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6298552"/>
                  </a:ext>
                </a:extLst>
              </a:tr>
              <a:tr h="146647">
                <a:tc rowSpan="18">
                  <a:txBody>
                    <a:bodyPr/>
                    <a:lstStyle/>
                    <a:p>
                      <a:pPr algn="ctr" latinLnBrk="1"/>
                      <a:r>
                        <a:rPr lang="en-US" altLang="ko-KR" sz="1400" dirty="0" smtClean="0">
                          <a:solidFill>
                            <a:schemeClr val="tx1"/>
                          </a:solidFill>
                        </a:rPr>
                        <a:t>1648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9">
                  <a:txBody>
                    <a:bodyPr/>
                    <a:lstStyle/>
                    <a:p>
                      <a:pPr algn="ctr" latinLnBrk="1"/>
                      <a:r>
                        <a:rPr lang="en-US" altLang="ko-KR" sz="1400" dirty="0" smtClean="0">
                          <a:solidFill>
                            <a:schemeClr val="tx1"/>
                          </a:solidFill>
                        </a:rPr>
                        <a:t>90036,</a:t>
                      </a:r>
                    </a:p>
                    <a:p>
                      <a:pPr algn="ctr" latinLnBrk="1"/>
                      <a:r>
                        <a:rPr lang="en-US" altLang="ko-KR" sz="1400" dirty="0" smtClean="0">
                          <a:solidFill>
                            <a:schemeClr val="tx1"/>
                          </a:solidFill>
                        </a:rPr>
                        <a:t>202456</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9">
                  <a:txBody>
                    <a:bodyPr/>
                    <a:lstStyle/>
                    <a:p>
                      <a:pPr algn="ctr" latinLnBrk="1"/>
                      <a:r>
                        <a:rPr lang="en-US" altLang="ko-KR" sz="1400" dirty="0" smtClean="0">
                          <a:solidFill>
                            <a:schemeClr val="tx1"/>
                          </a:solidFill>
                        </a:rPr>
                        <a:t>1598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80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1319</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618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3210681"/>
                  </a:ext>
                </a:extLst>
              </a:tr>
              <a:tr h="158154">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482</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9509646"/>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219</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7425339"/>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4953244"/>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rowSpan="5">
                  <a:txBody>
                    <a:bodyPr/>
                    <a:lstStyle/>
                    <a:p>
                      <a:pPr algn="ctr" latinLnBrk="1"/>
                      <a:r>
                        <a:rPr lang="en-US" altLang="ko-KR" sz="1400" dirty="0" smtClean="0">
                          <a:solidFill>
                            <a:schemeClr val="tx1"/>
                          </a:solidFill>
                        </a:rPr>
                        <a:t>90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279</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195618"/>
                  </a:ext>
                </a:extLst>
              </a:tr>
              <a:tr h="158154">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9537854"/>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40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7683835"/>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239</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3285014"/>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964834"/>
                  </a:ext>
                </a:extLst>
              </a:tr>
              <a:tr h="293293">
                <a:tc vMerge="1">
                  <a:txBody>
                    <a:bodyPr/>
                    <a:lstStyle/>
                    <a:p>
                      <a:pPr algn="ctr" latinLnBrk="1"/>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90122,</a:t>
                      </a:r>
                      <a:br>
                        <a:rPr lang="en-US" altLang="ko-KR" sz="1400" dirty="0" smtClean="0">
                          <a:solidFill>
                            <a:schemeClr val="tx1"/>
                          </a:solidFill>
                        </a:rPr>
                      </a:br>
                      <a:r>
                        <a:rPr lang="en-US" altLang="ko-KR" sz="1400" dirty="0" smtClean="0">
                          <a:solidFill>
                            <a:schemeClr val="tx1"/>
                          </a:solidFill>
                        </a:rPr>
                        <a:t>202652</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49</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80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49</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8950044"/>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7214742"/>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algn="ctr" latinLnBrk="1"/>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3441197"/>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49</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2174180"/>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9158993"/>
                  </a:ext>
                </a:extLst>
              </a:tr>
              <a:tr h="293293">
                <a:tc vMerge="1">
                  <a:txBody>
                    <a:bodyPr/>
                    <a:lstStyle/>
                    <a:p>
                      <a:pPr algn="ctr" latinLnBrk="1"/>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90122,</a:t>
                      </a:r>
                      <a:br>
                        <a:rPr lang="en-US" altLang="ko-KR" sz="1400" dirty="0" smtClean="0">
                          <a:solidFill>
                            <a:schemeClr val="tx1"/>
                          </a:solidFill>
                        </a:rPr>
                      </a:br>
                      <a:r>
                        <a:rPr lang="en-US" altLang="ko-KR" sz="1400" dirty="0" smtClean="0">
                          <a:solidFill>
                            <a:schemeClr val="tx1"/>
                          </a:solidFill>
                        </a:rPr>
                        <a:t>204698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endParaRPr lang="ko-KR" altLang="en-US" sz="1400" dirty="0">
                        <a:solidFill>
                          <a:schemeClr val="tx1"/>
                        </a:solidFill>
                      </a:endParaRPr>
                    </a:p>
                    <a:p>
                      <a:pPr algn="ctr" latinLnBrk="1"/>
                      <a:r>
                        <a:rPr lang="en-US" altLang="ko-KR" sz="1400" dirty="0" smtClean="0">
                          <a:solidFill>
                            <a:schemeClr val="tx1"/>
                          </a:solidFill>
                        </a:rPr>
                        <a:t>1</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80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1</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4388540"/>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7766442"/>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1</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1812145"/>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0820975"/>
                  </a:ext>
                </a:extLst>
              </a:tr>
            </a:tbl>
          </a:graphicData>
        </a:graphic>
      </p:graphicFrame>
      <p:sp>
        <p:nvSpPr>
          <p:cNvPr id="5" name="직사각형 4"/>
          <p:cNvSpPr/>
          <p:nvPr/>
        </p:nvSpPr>
        <p:spPr>
          <a:xfrm>
            <a:off x="4446270" y="1260417"/>
            <a:ext cx="4297678" cy="12136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173220" y="75699"/>
            <a:ext cx="2146031" cy="221325"/>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t>이전 학습 자료</a:t>
            </a:r>
            <a:endParaRPr lang="ko-KR" altLang="en-US" sz="1400" b="1" dirty="0"/>
          </a:p>
        </p:txBody>
      </p:sp>
      <p:sp>
        <p:nvSpPr>
          <p:cNvPr id="3" name="오른쪽 화살표 2"/>
          <p:cNvSpPr/>
          <p:nvPr/>
        </p:nvSpPr>
        <p:spPr>
          <a:xfrm rot="10597864">
            <a:off x="8598476" y="3150524"/>
            <a:ext cx="290945" cy="14131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오른쪽 화살표 7"/>
          <p:cNvSpPr/>
          <p:nvPr/>
        </p:nvSpPr>
        <p:spPr>
          <a:xfrm rot="10597864">
            <a:off x="8673162" y="6247439"/>
            <a:ext cx="290945" cy="14131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63945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nvGraphicFramePr>
        <p:xfrm>
          <a:off x="173220" y="75699"/>
          <a:ext cx="8570728" cy="6659572"/>
        </p:xfrm>
        <a:graphic>
          <a:graphicData uri="http://schemas.openxmlformats.org/drawingml/2006/table">
            <a:tbl>
              <a:tblPr firstRow="1" bandRow="1">
                <a:tableStyleId>{5C22544A-7EE6-4342-B048-85BDC9FD1C3A}</a:tableStyleId>
              </a:tblPr>
              <a:tblGrid>
                <a:gridCol w="1071341">
                  <a:extLst>
                    <a:ext uri="{9D8B030D-6E8A-4147-A177-3AD203B41FA5}">
                      <a16:colId xmlns:a16="http://schemas.microsoft.com/office/drawing/2014/main" val="3079024830"/>
                    </a:ext>
                  </a:extLst>
                </a:gridCol>
                <a:gridCol w="1071341">
                  <a:extLst>
                    <a:ext uri="{9D8B030D-6E8A-4147-A177-3AD203B41FA5}">
                      <a16:colId xmlns:a16="http://schemas.microsoft.com/office/drawing/2014/main" val="2332124986"/>
                    </a:ext>
                  </a:extLst>
                </a:gridCol>
                <a:gridCol w="2142682">
                  <a:extLst>
                    <a:ext uri="{9D8B030D-6E8A-4147-A177-3AD203B41FA5}">
                      <a16:colId xmlns:a16="http://schemas.microsoft.com/office/drawing/2014/main" val="3092176041"/>
                    </a:ext>
                  </a:extLst>
                </a:gridCol>
                <a:gridCol w="1071341">
                  <a:extLst>
                    <a:ext uri="{9D8B030D-6E8A-4147-A177-3AD203B41FA5}">
                      <a16:colId xmlns:a16="http://schemas.microsoft.com/office/drawing/2014/main" val="1827065687"/>
                    </a:ext>
                  </a:extLst>
                </a:gridCol>
                <a:gridCol w="1071341">
                  <a:extLst>
                    <a:ext uri="{9D8B030D-6E8A-4147-A177-3AD203B41FA5}">
                      <a16:colId xmlns:a16="http://schemas.microsoft.com/office/drawing/2014/main" val="3295178641"/>
                    </a:ext>
                  </a:extLst>
                </a:gridCol>
                <a:gridCol w="1071341">
                  <a:extLst>
                    <a:ext uri="{9D8B030D-6E8A-4147-A177-3AD203B41FA5}">
                      <a16:colId xmlns:a16="http://schemas.microsoft.com/office/drawing/2014/main" val="2890777688"/>
                    </a:ext>
                  </a:extLst>
                </a:gridCol>
                <a:gridCol w="1071341">
                  <a:extLst>
                    <a:ext uri="{9D8B030D-6E8A-4147-A177-3AD203B41FA5}">
                      <a16:colId xmlns:a16="http://schemas.microsoft.com/office/drawing/2014/main" val="2915613258"/>
                    </a:ext>
                  </a:extLst>
                </a:gridCol>
              </a:tblGrid>
              <a:tr h="1173172">
                <a:tc>
                  <a:txBody>
                    <a:bodyPr/>
                    <a:lstStyle/>
                    <a:p>
                      <a:pPr algn="ctr" latinLnBrk="1"/>
                      <a:r>
                        <a:rPr lang="en-US" altLang="ko-KR" sz="1400" dirty="0" smtClean="0">
                          <a:solidFill>
                            <a:schemeClr val="tx1"/>
                          </a:solidFill>
                        </a:rPr>
                        <a:t>total</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Slide dimension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ko-KR" altLang="en-US" sz="1400" dirty="0" smtClean="0">
                          <a:solidFill>
                            <a:schemeClr val="tx1"/>
                          </a:solidFill>
                        </a:rPr>
                        <a:t>수</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Quality factor</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label</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6298552"/>
                  </a:ext>
                </a:extLst>
              </a:tr>
              <a:tr h="146647">
                <a:tc rowSpan="18">
                  <a:txBody>
                    <a:bodyPr/>
                    <a:lstStyle/>
                    <a:p>
                      <a:pPr algn="ctr" latinLnBrk="1"/>
                      <a:r>
                        <a:rPr lang="en-US" altLang="ko-KR" sz="1400" dirty="0" smtClean="0">
                          <a:solidFill>
                            <a:schemeClr val="tx1"/>
                          </a:solidFill>
                        </a:rPr>
                        <a:t>200</a:t>
                      </a:r>
                    </a:p>
                    <a:p>
                      <a:pPr algn="ctr" latinLnBrk="1"/>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9">
                  <a:txBody>
                    <a:bodyPr/>
                    <a:lstStyle/>
                    <a:p>
                      <a:pPr algn="ctr" latinLnBrk="1"/>
                      <a:r>
                        <a:rPr lang="en-US" altLang="ko-KR" sz="1400" dirty="0" smtClean="0">
                          <a:solidFill>
                            <a:schemeClr val="tx1"/>
                          </a:solidFill>
                        </a:rPr>
                        <a:t>90036,</a:t>
                      </a:r>
                    </a:p>
                    <a:p>
                      <a:pPr algn="ctr" latinLnBrk="1"/>
                      <a:r>
                        <a:rPr lang="en-US" altLang="ko-KR" sz="1400" dirty="0" smtClean="0">
                          <a:solidFill>
                            <a:schemeClr val="tx1"/>
                          </a:solidFill>
                        </a:rPr>
                        <a:t>202456</a:t>
                      </a:r>
                      <a:r>
                        <a:rPr lang="en-US" altLang="ko-KR" sz="1400" dirty="0" smtClean="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9">
                  <a:txBody>
                    <a:bodyPr/>
                    <a:lstStyle/>
                    <a:p>
                      <a:pPr algn="ctr" latinLnBrk="1"/>
                      <a:r>
                        <a:rPr lang="en-US" altLang="ko-KR" sz="1400" dirty="0" smtClean="0">
                          <a:solidFill>
                            <a:schemeClr val="tx1"/>
                          </a:solidFill>
                        </a:rPr>
                        <a:t>190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80</a:t>
                      </a:r>
                      <a:r>
                        <a:rPr lang="en-US" altLang="ko-KR" sz="1400" dirty="0" smtClean="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142</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50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3210681"/>
                  </a:ext>
                </a:extLst>
              </a:tr>
              <a:tr h="158154">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50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9509646"/>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42</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7425339"/>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4953244"/>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rowSpan="5">
                  <a:txBody>
                    <a:bodyPr/>
                    <a:lstStyle/>
                    <a:p>
                      <a:pPr algn="ctr" latinLnBrk="1"/>
                      <a:r>
                        <a:rPr lang="en-US" altLang="ko-KR" sz="1400" dirty="0" smtClean="0">
                          <a:solidFill>
                            <a:schemeClr val="tx1"/>
                          </a:solidFill>
                        </a:rPr>
                        <a:t>90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48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195618"/>
                  </a:ext>
                </a:extLst>
              </a:tr>
              <a:tr h="158154">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9537854"/>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7683835"/>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3285014"/>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400" dirty="0" smtClean="0">
                          <a:solidFill>
                            <a:schemeClr val="tx1"/>
                          </a:solidFill>
                        </a:rPr>
                        <a:t>40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964834"/>
                  </a:ext>
                </a:extLst>
              </a:tr>
              <a:tr h="293293">
                <a:tc vMerge="1">
                  <a:txBody>
                    <a:bodyPr/>
                    <a:lstStyle/>
                    <a:p>
                      <a:pPr algn="ctr" latinLnBrk="1"/>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90122,</a:t>
                      </a:r>
                      <a:br>
                        <a:rPr lang="en-US" altLang="ko-KR" sz="1400" dirty="0" smtClean="0">
                          <a:solidFill>
                            <a:schemeClr val="tx1"/>
                          </a:solidFill>
                        </a:rPr>
                      </a:br>
                      <a:r>
                        <a:rPr lang="en-US" altLang="ko-KR" sz="1400" dirty="0" smtClean="0">
                          <a:solidFill>
                            <a:schemeClr val="tx1"/>
                          </a:solidFill>
                        </a:rPr>
                        <a:t>202652</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10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80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10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8950044"/>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7214742"/>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algn="ctr" latinLnBrk="1"/>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3441197"/>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2174180"/>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400" dirty="0" smtClean="0">
                          <a:solidFill>
                            <a:schemeClr val="tx1"/>
                          </a:solidFill>
                        </a:rPr>
                        <a:t>10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9158993"/>
                  </a:ext>
                </a:extLst>
              </a:tr>
              <a:tr h="293293">
                <a:tc vMerge="1">
                  <a:txBody>
                    <a:bodyPr/>
                    <a:lstStyle/>
                    <a:p>
                      <a:pPr algn="ctr" latinLnBrk="1"/>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90122,</a:t>
                      </a:r>
                      <a:br>
                        <a:rPr lang="en-US" altLang="ko-KR" sz="1400" dirty="0" smtClean="0">
                          <a:solidFill>
                            <a:schemeClr val="tx1"/>
                          </a:solidFill>
                        </a:rPr>
                      </a:br>
                      <a:r>
                        <a:rPr lang="en-US" altLang="ko-KR" sz="1400" dirty="0" smtClean="0">
                          <a:solidFill>
                            <a:schemeClr val="tx1"/>
                          </a:solidFill>
                        </a:rPr>
                        <a:t>204698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80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4388540"/>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7766442"/>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1812145"/>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0820975"/>
                  </a:ext>
                </a:extLst>
              </a:tr>
            </a:tbl>
          </a:graphicData>
        </a:graphic>
      </p:graphicFrame>
      <p:sp>
        <p:nvSpPr>
          <p:cNvPr id="5" name="직사각형 4"/>
          <p:cNvSpPr/>
          <p:nvPr/>
        </p:nvSpPr>
        <p:spPr>
          <a:xfrm>
            <a:off x="4446270" y="1260417"/>
            <a:ext cx="4297678" cy="12136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173220" y="75699"/>
            <a:ext cx="2146031" cy="2213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t>이전 테스트 자료</a:t>
            </a:r>
            <a:endParaRPr lang="ko-KR" altLang="en-US" sz="1400" b="1" dirty="0"/>
          </a:p>
        </p:txBody>
      </p:sp>
    </p:spTree>
    <p:extLst>
      <p:ext uri="{BB962C8B-B14F-4D97-AF65-F5344CB8AC3E}">
        <p14:creationId xmlns:p14="http://schemas.microsoft.com/office/powerpoint/2010/main" val="3421736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nvGraphicFramePr>
        <p:xfrm>
          <a:off x="173220" y="75699"/>
          <a:ext cx="8570728" cy="6659572"/>
        </p:xfrm>
        <a:graphic>
          <a:graphicData uri="http://schemas.openxmlformats.org/drawingml/2006/table">
            <a:tbl>
              <a:tblPr firstRow="1" bandRow="1">
                <a:tableStyleId>{5C22544A-7EE6-4342-B048-85BDC9FD1C3A}</a:tableStyleId>
              </a:tblPr>
              <a:tblGrid>
                <a:gridCol w="1071341">
                  <a:extLst>
                    <a:ext uri="{9D8B030D-6E8A-4147-A177-3AD203B41FA5}">
                      <a16:colId xmlns:a16="http://schemas.microsoft.com/office/drawing/2014/main" val="3079024830"/>
                    </a:ext>
                  </a:extLst>
                </a:gridCol>
                <a:gridCol w="1071341">
                  <a:extLst>
                    <a:ext uri="{9D8B030D-6E8A-4147-A177-3AD203B41FA5}">
                      <a16:colId xmlns:a16="http://schemas.microsoft.com/office/drawing/2014/main" val="2332124986"/>
                    </a:ext>
                  </a:extLst>
                </a:gridCol>
                <a:gridCol w="2142682">
                  <a:extLst>
                    <a:ext uri="{9D8B030D-6E8A-4147-A177-3AD203B41FA5}">
                      <a16:colId xmlns:a16="http://schemas.microsoft.com/office/drawing/2014/main" val="3092176041"/>
                    </a:ext>
                  </a:extLst>
                </a:gridCol>
                <a:gridCol w="1071341">
                  <a:extLst>
                    <a:ext uri="{9D8B030D-6E8A-4147-A177-3AD203B41FA5}">
                      <a16:colId xmlns:a16="http://schemas.microsoft.com/office/drawing/2014/main" val="1827065687"/>
                    </a:ext>
                  </a:extLst>
                </a:gridCol>
                <a:gridCol w="1071341">
                  <a:extLst>
                    <a:ext uri="{9D8B030D-6E8A-4147-A177-3AD203B41FA5}">
                      <a16:colId xmlns:a16="http://schemas.microsoft.com/office/drawing/2014/main" val="3295178641"/>
                    </a:ext>
                  </a:extLst>
                </a:gridCol>
                <a:gridCol w="1071341">
                  <a:extLst>
                    <a:ext uri="{9D8B030D-6E8A-4147-A177-3AD203B41FA5}">
                      <a16:colId xmlns:a16="http://schemas.microsoft.com/office/drawing/2014/main" val="2890777688"/>
                    </a:ext>
                  </a:extLst>
                </a:gridCol>
                <a:gridCol w="1071341">
                  <a:extLst>
                    <a:ext uri="{9D8B030D-6E8A-4147-A177-3AD203B41FA5}">
                      <a16:colId xmlns:a16="http://schemas.microsoft.com/office/drawing/2014/main" val="2915613258"/>
                    </a:ext>
                  </a:extLst>
                </a:gridCol>
              </a:tblGrid>
              <a:tr h="1173172">
                <a:tc>
                  <a:txBody>
                    <a:bodyPr/>
                    <a:lstStyle/>
                    <a:p>
                      <a:pPr algn="ctr" latinLnBrk="1"/>
                      <a:r>
                        <a:rPr lang="en-US" altLang="ko-KR" sz="1400" dirty="0" smtClean="0">
                          <a:solidFill>
                            <a:schemeClr val="tx1"/>
                          </a:solidFill>
                        </a:rPr>
                        <a:t>total</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Slide dimension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ko-KR" altLang="en-US" sz="1400" dirty="0" smtClean="0">
                          <a:solidFill>
                            <a:schemeClr val="tx1"/>
                          </a:solidFill>
                        </a:rPr>
                        <a:t>수</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Quality factor</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label</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6298552"/>
                  </a:ext>
                </a:extLst>
              </a:tr>
              <a:tr h="146647">
                <a:tc rowSpan="18">
                  <a:txBody>
                    <a:bodyPr/>
                    <a:lstStyle/>
                    <a:p>
                      <a:pPr algn="ctr" latinLnBrk="1"/>
                      <a:r>
                        <a:rPr lang="en-US" altLang="ko-KR" sz="1400" dirty="0" smtClean="0">
                          <a:solidFill>
                            <a:schemeClr val="tx1"/>
                          </a:solidFill>
                        </a:rPr>
                        <a:t>1848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9">
                  <a:txBody>
                    <a:bodyPr/>
                    <a:lstStyle/>
                    <a:p>
                      <a:pPr algn="ctr" latinLnBrk="1"/>
                      <a:r>
                        <a:rPr lang="en-US" altLang="ko-KR" sz="1400" dirty="0" smtClean="0">
                          <a:solidFill>
                            <a:schemeClr val="tx1"/>
                          </a:solidFill>
                        </a:rPr>
                        <a:t>90036,</a:t>
                      </a:r>
                    </a:p>
                    <a:p>
                      <a:pPr algn="ctr" latinLnBrk="1"/>
                      <a:r>
                        <a:rPr lang="en-US" altLang="ko-KR" sz="1400" dirty="0" smtClean="0">
                          <a:solidFill>
                            <a:schemeClr val="tx1"/>
                          </a:solidFill>
                        </a:rPr>
                        <a:t>202456</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9">
                  <a:txBody>
                    <a:bodyPr/>
                    <a:lstStyle/>
                    <a:p>
                      <a:pPr algn="ctr" latinLnBrk="1"/>
                      <a:r>
                        <a:rPr lang="en-US" altLang="ko-KR" sz="1400" dirty="0" smtClean="0">
                          <a:solidFill>
                            <a:schemeClr val="tx1"/>
                          </a:solidFill>
                        </a:rPr>
                        <a:t>1788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80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1461</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smtClean="0">
                          <a:solidFill>
                            <a:schemeClr val="tx1"/>
                          </a:solidFill>
                        </a:rPr>
                        <a:t>668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3210681"/>
                  </a:ext>
                </a:extLst>
              </a:tr>
              <a:tr h="158154">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532</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9509646"/>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261</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7425339"/>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4953244"/>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rowSpan="5">
                  <a:txBody>
                    <a:bodyPr/>
                    <a:lstStyle/>
                    <a:p>
                      <a:pPr algn="ctr" latinLnBrk="1"/>
                      <a:r>
                        <a:rPr lang="en-US" altLang="ko-KR" sz="1400" dirty="0" smtClean="0">
                          <a:solidFill>
                            <a:schemeClr val="tx1"/>
                          </a:solidFill>
                        </a:rPr>
                        <a:t>90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327</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195618"/>
                  </a:ext>
                </a:extLst>
              </a:tr>
              <a:tr h="158154">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9537854"/>
                  </a:ext>
                </a:extLst>
              </a:tr>
              <a:tr h="14664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48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7683835"/>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239</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3285014"/>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400" dirty="0" smtClean="0">
                          <a:solidFill>
                            <a:schemeClr val="tx1"/>
                          </a:solidFill>
                        </a:rPr>
                        <a:t>40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964834"/>
                  </a:ext>
                </a:extLst>
              </a:tr>
              <a:tr h="293293">
                <a:tc vMerge="1">
                  <a:txBody>
                    <a:bodyPr/>
                    <a:lstStyle/>
                    <a:p>
                      <a:pPr algn="ctr" latinLnBrk="1"/>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90122,</a:t>
                      </a:r>
                      <a:br>
                        <a:rPr lang="en-US" altLang="ko-KR" sz="1400" dirty="0" smtClean="0">
                          <a:solidFill>
                            <a:schemeClr val="tx1"/>
                          </a:solidFill>
                        </a:rPr>
                      </a:br>
                      <a:r>
                        <a:rPr lang="en-US" altLang="ko-KR" sz="1400" dirty="0" smtClean="0">
                          <a:solidFill>
                            <a:schemeClr val="tx1"/>
                          </a:solidFill>
                        </a:rPr>
                        <a:t>202652</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59</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80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ctr" latinLnBrk="1"/>
                      <a:r>
                        <a:rPr lang="en-US" altLang="ko-KR" sz="1400" dirty="0" smtClean="0">
                          <a:solidFill>
                            <a:schemeClr val="tx1"/>
                          </a:solidFill>
                        </a:rPr>
                        <a:t>59</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8950044"/>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7214742"/>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algn="ctr" latinLnBrk="1"/>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3441197"/>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49</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2174180"/>
                  </a:ext>
                </a:extLst>
              </a:tr>
              <a:tr h="152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400" dirty="0" smtClean="0">
                          <a:solidFill>
                            <a:schemeClr val="tx1"/>
                          </a:solidFill>
                        </a:rPr>
                        <a:t>10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9158993"/>
                  </a:ext>
                </a:extLst>
              </a:tr>
              <a:tr h="293293">
                <a:tc vMerge="1">
                  <a:txBody>
                    <a:bodyPr/>
                    <a:lstStyle/>
                    <a:p>
                      <a:pPr algn="ctr" latinLnBrk="1"/>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90122,</a:t>
                      </a:r>
                      <a:br>
                        <a:rPr lang="en-US" altLang="ko-KR" sz="1400" dirty="0" smtClean="0">
                          <a:solidFill>
                            <a:schemeClr val="tx1"/>
                          </a:solidFill>
                        </a:rPr>
                      </a:br>
                      <a:r>
                        <a:rPr lang="en-US" altLang="ko-KR" sz="1400" dirty="0" smtClean="0">
                          <a:solidFill>
                            <a:schemeClr val="tx1"/>
                          </a:solidFill>
                        </a:rPr>
                        <a:t>204698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endParaRPr lang="ko-KR" altLang="en-US" sz="1400" dirty="0">
                        <a:solidFill>
                          <a:schemeClr val="tx1"/>
                        </a:solidFill>
                      </a:endParaRPr>
                    </a:p>
                    <a:p>
                      <a:pPr algn="ctr" latinLnBrk="1"/>
                      <a:r>
                        <a:rPr lang="en-US" altLang="ko-KR" sz="1400" dirty="0" smtClean="0">
                          <a:solidFill>
                            <a:schemeClr val="tx1"/>
                          </a:solidFill>
                        </a:rPr>
                        <a:t>1</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80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1</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4388540"/>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7766442"/>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1</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1812145"/>
                  </a:ext>
                </a:extLst>
              </a:tr>
              <a:tr h="29329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0820975"/>
                  </a:ext>
                </a:extLst>
              </a:tr>
            </a:tbl>
          </a:graphicData>
        </a:graphic>
      </p:graphicFrame>
      <p:sp>
        <p:nvSpPr>
          <p:cNvPr id="5" name="직사각형 4"/>
          <p:cNvSpPr/>
          <p:nvPr/>
        </p:nvSpPr>
        <p:spPr>
          <a:xfrm>
            <a:off x="4446270" y="1260417"/>
            <a:ext cx="4297678" cy="12136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173220" y="75699"/>
            <a:ext cx="2146031" cy="22132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t>이전 자료 전체</a:t>
            </a:r>
            <a:endParaRPr lang="ko-KR" altLang="en-US" sz="1400" b="1" dirty="0"/>
          </a:p>
        </p:txBody>
      </p:sp>
      <p:sp>
        <p:nvSpPr>
          <p:cNvPr id="7" name="직사각형 6"/>
          <p:cNvSpPr/>
          <p:nvPr/>
        </p:nvSpPr>
        <p:spPr>
          <a:xfrm>
            <a:off x="6595108" y="3078691"/>
            <a:ext cx="2148839" cy="3045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5431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2" name="오른쪽 화살표 41"/>
          <p:cNvSpPr/>
          <p:nvPr/>
        </p:nvSpPr>
        <p:spPr>
          <a:xfrm>
            <a:off x="4644012" y="1672287"/>
            <a:ext cx="809431" cy="317788"/>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5" name="그림 44"/>
          <p:cNvPicPr>
            <a:picLocks noChangeAspect="1"/>
          </p:cNvPicPr>
          <p:nvPr/>
        </p:nvPicPr>
        <p:blipFill>
          <a:blip r:embed="rId2">
            <a:duotone>
              <a:prstClr val="black"/>
              <a:schemeClr val="accent2">
                <a:tint val="45000"/>
                <a:satMod val="400000"/>
              </a:schemeClr>
            </a:duotone>
          </a:blip>
          <a:stretch>
            <a:fillRect/>
          </a:stretch>
        </p:blipFill>
        <p:spPr>
          <a:xfrm>
            <a:off x="1836941" y="628316"/>
            <a:ext cx="461705" cy="1138874"/>
          </a:xfrm>
          <a:prstGeom prst="rect">
            <a:avLst/>
          </a:prstGeom>
        </p:spPr>
      </p:pic>
      <p:pic>
        <p:nvPicPr>
          <p:cNvPr id="46" name="그림 45"/>
          <p:cNvPicPr>
            <a:picLocks noChangeAspect="1"/>
          </p:cNvPicPr>
          <p:nvPr/>
        </p:nvPicPr>
        <p:blipFill>
          <a:blip r:embed="rId2"/>
          <a:stretch>
            <a:fillRect/>
          </a:stretch>
        </p:blipFill>
        <p:spPr>
          <a:xfrm>
            <a:off x="1836941" y="2108595"/>
            <a:ext cx="458233" cy="1130308"/>
          </a:xfrm>
          <a:prstGeom prst="rect">
            <a:avLst/>
          </a:prstGeom>
        </p:spPr>
      </p:pic>
      <p:sp>
        <p:nvSpPr>
          <p:cNvPr id="47" name="TextBox 46"/>
          <p:cNvSpPr txBox="1"/>
          <p:nvPr/>
        </p:nvSpPr>
        <p:spPr>
          <a:xfrm>
            <a:off x="1341128" y="520280"/>
            <a:ext cx="1330036" cy="369332"/>
          </a:xfrm>
          <a:prstGeom prst="rect">
            <a:avLst/>
          </a:prstGeom>
          <a:noFill/>
        </p:spPr>
        <p:txBody>
          <a:bodyPr wrap="square" rtlCol="0">
            <a:spAutoFit/>
          </a:bodyPr>
          <a:lstStyle/>
          <a:p>
            <a:r>
              <a:rPr lang="en-US" altLang="ko-KR" dirty="0" smtClean="0"/>
              <a:t>Mal</a:t>
            </a:r>
            <a:endParaRPr lang="ko-KR" altLang="en-US" dirty="0"/>
          </a:p>
        </p:txBody>
      </p:sp>
      <p:sp>
        <p:nvSpPr>
          <p:cNvPr id="48" name="TextBox 47"/>
          <p:cNvSpPr txBox="1"/>
          <p:nvPr/>
        </p:nvSpPr>
        <p:spPr>
          <a:xfrm>
            <a:off x="892241" y="2027654"/>
            <a:ext cx="1330036" cy="369332"/>
          </a:xfrm>
          <a:prstGeom prst="rect">
            <a:avLst/>
          </a:prstGeom>
          <a:noFill/>
        </p:spPr>
        <p:txBody>
          <a:bodyPr wrap="square" rtlCol="0">
            <a:spAutoFit/>
          </a:bodyPr>
          <a:lstStyle/>
          <a:p>
            <a:r>
              <a:rPr lang="en-US" altLang="ko-KR" dirty="0" smtClean="0"/>
              <a:t>Negative</a:t>
            </a:r>
            <a:endParaRPr lang="ko-KR" altLang="en-US" dirty="0"/>
          </a:p>
        </p:txBody>
      </p:sp>
      <p:sp>
        <p:nvSpPr>
          <p:cNvPr id="49" name="타원 48"/>
          <p:cNvSpPr/>
          <p:nvPr/>
        </p:nvSpPr>
        <p:spPr>
          <a:xfrm>
            <a:off x="4227121" y="1483726"/>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0" name="그림 49"/>
          <p:cNvPicPr>
            <a:picLocks noChangeAspect="1"/>
          </p:cNvPicPr>
          <p:nvPr/>
        </p:nvPicPr>
        <p:blipFill>
          <a:blip r:embed="rId3"/>
          <a:stretch>
            <a:fillRect/>
          </a:stretch>
        </p:blipFill>
        <p:spPr>
          <a:xfrm>
            <a:off x="4347943" y="1570290"/>
            <a:ext cx="436355" cy="467249"/>
          </a:xfrm>
          <a:prstGeom prst="rect">
            <a:avLst/>
          </a:prstGeom>
        </p:spPr>
      </p:pic>
      <p:sp>
        <p:nvSpPr>
          <p:cNvPr id="51" name="TextBox 50"/>
          <p:cNvSpPr txBox="1"/>
          <p:nvPr/>
        </p:nvSpPr>
        <p:spPr>
          <a:xfrm>
            <a:off x="3872529" y="2120594"/>
            <a:ext cx="1387181"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Patch-maker</a:t>
            </a:r>
            <a:endParaRPr lang="ko-KR" altLang="en-US" sz="1100" dirty="0">
              <a:latin typeface="Times New Roman" panose="02020603050405020304" pitchFamily="18" charset="0"/>
              <a:cs typeface="Times New Roman" panose="02020603050405020304" pitchFamily="18" charset="0"/>
            </a:endParaRPr>
          </a:p>
        </p:txBody>
      </p:sp>
      <p:sp>
        <p:nvSpPr>
          <p:cNvPr id="52" name="오른쪽 화살표 51"/>
          <p:cNvSpPr/>
          <p:nvPr/>
        </p:nvSpPr>
        <p:spPr>
          <a:xfrm>
            <a:off x="2433255" y="2146202"/>
            <a:ext cx="1636130" cy="29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오른쪽 화살표 52"/>
          <p:cNvSpPr/>
          <p:nvPr/>
        </p:nvSpPr>
        <p:spPr>
          <a:xfrm>
            <a:off x="2379119" y="1460396"/>
            <a:ext cx="533114" cy="293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4" name="그림 53"/>
          <p:cNvPicPr>
            <a:picLocks noChangeAspect="1"/>
          </p:cNvPicPr>
          <p:nvPr/>
        </p:nvPicPr>
        <p:blipFill>
          <a:blip r:embed="rId2">
            <a:duotone>
              <a:prstClr val="black"/>
              <a:schemeClr val="accent2">
                <a:tint val="45000"/>
                <a:satMod val="400000"/>
              </a:schemeClr>
            </a:duotone>
          </a:blip>
          <a:stretch>
            <a:fillRect/>
          </a:stretch>
        </p:blipFill>
        <p:spPr>
          <a:xfrm>
            <a:off x="2993846" y="665040"/>
            <a:ext cx="461705" cy="1138874"/>
          </a:xfrm>
          <a:prstGeom prst="rect">
            <a:avLst/>
          </a:prstGeom>
          <a:ln w="38100">
            <a:solidFill>
              <a:srgbClr val="FF0000"/>
            </a:solidFill>
          </a:ln>
        </p:spPr>
      </p:pic>
      <p:pic>
        <p:nvPicPr>
          <p:cNvPr id="55" name="그림 54"/>
          <p:cNvPicPr>
            <a:picLocks noChangeAspect="1"/>
          </p:cNvPicPr>
          <p:nvPr/>
        </p:nvPicPr>
        <p:blipFill>
          <a:blip r:embed="rId4"/>
          <a:stretch>
            <a:fillRect/>
          </a:stretch>
        </p:blipFill>
        <p:spPr>
          <a:xfrm>
            <a:off x="2365580" y="1049260"/>
            <a:ext cx="491679" cy="368116"/>
          </a:xfrm>
          <a:prstGeom prst="rect">
            <a:avLst/>
          </a:prstGeom>
        </p:spPr>
      </p:pic>
      <p:sp>
        <p:nvSpPr>
          <p:cNvPr id="56" name="TextBox 55"/>
          <p:cNvSpPr txBox="1"/>
          <p:nvPr/>
        </p:nvSpPr>
        <p:spPr>
          <a:xfrm>
            <a:off x="1629062" y="180144"/>
            <a:ext cx="3142211" cy="461665"/>
          </a:xfrm>
          <a:prstGeom prst="rect">
            <a:avLst/>
          </a:prstGeom>
          <a:noFill/>
        </p:spPr>
        <p:txBody>
          <a:bodyPr wrap="square" rtlCol="0">
            <a:spAutoFit/>
          </a:bodyPr>
          <a:lstStyle/>
          <a:p>
            <a:pPr algn="ctr"/>
            <a:r>
              <a:rPr lang="en-US" altLang="ko-KR" sz="1200" dirty="0" smtClean="0"/>
              <a:t>‘Annotation only’ slide </a:t>
            </a:r>
            <a:br>
              <a:rPr lang="en-US" altLang="ko-KR" sz="1200" dirty="0" smtClean="0"/>
            </a:br>
            <a:r>
              <a:rPr lang="en-US" altLang="ko-KR" sz="1200" dirty="0" smtClean="0"/>
              <a:t>[</a:t>
            </a:r>
            <a:r>
              <a:rPr lang="en-US" altLang="ko-KR" sz="1200" dirty="0" err="1" smtClean="0"/>
              <a:t>mrsx</a:t>
            </a:r>
            <a:r>
              <a:rPr lang="en-US" altLang="ko-KR" sz="1200" dirty="0" smtClean="0"/>
              <a:t>-&gt;</a:t>
            </a:r>
            <a:r>
              <a:rPr lang="en-US" altLang="ko-KR" sz="1200" dirty="0" err="1" smtClean="0"/>
              <a:t>mrsx</a:t>
            </a:r>
            <a:r>
              <a:rPr lang="en-US" altLang="ko-KR" sz="1200" dirty="0" smtClean="0"/>
              <a:t>]</a:t>
            </a:r>
            <a:endParaRPr lang="ko-KR" altLang="en-US" sz="1200" dirty="0"/>
          </a:p>
        </p:txBody>
      </p:sp>
      <p:sp>
        <p:nvSpPr>
          <p:cNvPr id="57" name="오른쪽 화살표 56"/>
          <p:cNvSpPr/>
          <p:nvPr/>
        </p:nvSpPr>
        <p:spPr>
          <a:xfrm>
            <a:off x="3583184" y="1483726"/>
            <a:ext cx="533114" cy="293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TextBox 57"/>
          <p:cNvSpPr txBox="1"/>
          <p:nvPr/>
        </p:nvSpPr>
        <p:spPr>
          <a:xfrm>
            <a:off x="5192869" y="1284829"/>
            <a:ext cx="1387181" cy="261610"/>
          </a:xfrm>
          <a:prstGeom prst="rect">
            <a:avLst/>
          </a:prstGeom>
          <a:noFill/>
        </p:spPr>
        <p:txBody>
          <a:bodyPr wrap="square" rtlCol="0">
            <a:spAutoFit/>
          </a:bodyPr>
          <a:lstStyle/>
          <a:p>
            <a:pPr algn="ctr"/>
            <a:r>
              <a:rPr lang="en-US" altLang="ko-KR" sz="1100" dirty="0" smtClean="0">
                <a:solidFill>
                  <a:srgbClr val="FF0000"/>
                </a:solidFill>
                <a:latin typeface="Times New Roman" panose="02020603050405020304" pitchFamily="18" charset="0"/>
                <a:cs typeface="Times New Roman" panose="02020603050405020304" pitchFamily="18" charset="0"/>
              </a:rPr>
              <a:t>Patch</a:t>
            </a:r>
            <a:r>
              <a:rPr lang="en-US" altLang="ko-KR" sz="1100" dirty="0" smtClean="0">
                <a:latin typeface="Times New Roman" panose="02020603050405020304" pitchFamily="18" charset="0"/>
                <a:cs typeface="Times New Roman" panose="02020603050405020304" pitchFamily="18" charset="0"/>
              </a:rPr>
              <a:t> classifier</a:t>
            </a:r>
            <a:endParaRPr lang="ko-KR" altLang="en-US" sz="1100" dirty="0">
              <a:latin typeface="Times New Roman" panose="02020603050405020304" pitchFamily="18" charset="0"/>
              <a:cs typeface="Times New Roman" panose="02020603050405020304" pitchFamily="18" charset="0"/>
            </a:endParaRPr>
          </a:p>
        </p:txBody>
      </p:sp>
      <p:sp>
        <p:nvSpPr>
          <p:cNvPr id="59" name="모서리가 둥근 직사각형 58"/>
          <p:cNvSpPr/>
          <p:nvPr/>
        </p:nvSpPr>
        <p:spPr>
          <a:xfrm>
            <a:off x="918122" y="134424"/>
            <a:ext cx="4291648" cy="3104479"/>
          </a:xfrm>
          <a:prstGeom prst="roundRect">
            <a:avLst>
              <a:gd name="adj" fmla="val 328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0" name="그림 59"/>
          <p:cNvPicPr>
            <a:picLocks noChangeAspect="1"/>
          </p:cNvPicPr>
          <p:nvPr/>
        </p:nvPicPr>
        <p:blipFill>
          <a:blip r:embed="rId2">
            <a:duotone>
              <a:prstClr val="black"/>
              <a:schemeClr val="accent2">
                <a:tint val="45000"/>
                <a:satMod val="400000"/>
              </a:schemeClr>
            </a:duotone>
          </a:blip>
          <a:stretch>
            <a:fillRect/>
          </a:stretch>
        </p:blipFill>
        <p:spPr>
          <a:xfrm>
            <a:off x="6938341" y="562695"/>
            <a:ext cx="461705" cy="1138874"/>
          </a:xfrm>
          <a:prstGeom prst="rect">
            <a:avLst/>
          </a:prstGeom>
        </p:spPr>
      </p:pic>
      <p:pic>
        <p:nvPicPr>
          <p:cNvPr id="61" name="그림 60"/>
          <p:cNvPicPr>
            <a:picLocks noChangeAspect="1"/>
          </p:cNvPicPr>
          <p:nvPr/>
        </p:nvPicPr>
        <p:blipFill>
          <a:blip r:embed="rId2"/>
          <a:stretch>
            <a:fillRect/>
          </a:stretch>
        </p:blipFill>
        <p:spPr>
          <a:xfrm>
            <a:off x="6941521" y="1978941"/>
            <a:ext cx="458233" cy="1130308"/>
          </a:xfrm>
          <a:prstGeom prst="rect">
            <a:avLst/>
          </a:prstGeom>
        </p:spPr>
      </p:pic>
      <p:sp>
        <p:nvSpPr>
          <p:cNvPr id="62" name="TextBox 61"/>
          <p:cNvSpPr txBox="1"/>
          <p:nvPr/>
        </p:nvSpPr>
        <p:spPr>
          <a:xfrm>
            <a:off x="5192868" y="3272567"/>
            <a:ext cx="1387181" cy="261610"/>
          </a:xfrm>
          <a:prstGeom prst="rect">
            <a:avLst/>
          </a:prstGeom>
          <a:noFill/>
        </p:spPr>
        <p:txBody>
          <a:bodyPr wrap="square" rtlCol="0">
            <a:spAutoFit/>
          </a:bodyPr>
          <a:lstStyle/>
          <a:p>
            <a:pPr algn="ctr"/>
            <a:r>
              <a:rPr lang="en-US" altLang="ko-KR" sz="1100" dirty="0" smtClean="0">
                <a:solidFill>
                  <a:srgbClr val="FF0000"/>
                </a:solidFill>
                <a:latin typeface="Times New Roman" panose="02020603050405020304" pitchFamily="18" charset="0"/>
                <a:cs typeface="Times New Roman" panose="02020603050405020304" pitchFamily="18" charset="0"/>
              </a:rPr>
              <a:t>Slide</a:t>
            </a:r>
            <a:r>
              <a:rPr lang="en-US" altLang="ko-KR" sz="1100" dirty="0" smtClean="0">
                <a:latin typeface="Times New Roman" panose="02020603050405020304" pitchFamily="18" charset="0"/>
                <a:cs typeface="Times New Roman" panose="02020603050405020304" pitchFamily="18" charset="0"/>
              </a:rPr>
              <a:t> classifier</a:t>
            </a:r>
            <a:endParaRPr lang="ko-KR" altLang="en-US" sz="1100" dirty="0">
              <a:latin typeface="Times New Roman" panose="02020603050405020304" pitchFamily="18" charset="0"/>
              <a:cs typeface="Times New Roman" panose="02020603050405020304" pitchFamily="18" charset="0"/>
            </a:endParaRPr>
          </a:p>
        </p:txBody>
      </p:sp>
      <p:sp>
        <p:nvSpPr>
          <p:cNvPr id="63" name="타원 62"/>
          <p:cNvSpPr/>
          <p:nvPr/>
        </p:nvSpPr>
        <p:spPr>
          <a:xfrm>
            <a:off x="5509105" y="1501740"/>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p:cNvGrpSpPr/>
          <p:nvPr/>
        </p:nvGrpSpPr>
        <p:grpSpPr>
          <a:xfrm>
            <a:off x="5729077" y="1669461"/>
            <a:ext cx="344764" cy="347681"/>
            <a:chOff x="572642" y="3447654"/>
            <a:chExt cx="1905000" cy="1904997"/>
          </a:xfrm>
          <a:effectLst/>
        </p:grpSpPr>
        <p:pic>
          <p:nvPicPr>
            <p:cNvPr id="65"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2642" y="3447654"/>
              <a:ext cx="1447801" cy="1447801"/>
            </a:xfrm>
            <a:prstGeom prst="rect">
              <a:avLst/>
            </a:prstGeom>
            <a:ln>
              <a:solidFill>
                <a:schemeClr val="tx1"/>
              </a:solidFill>
            </a:ln>
          </p:spPr>
        </p:pic>
        <p:pic>
          <p:nvPicPr>
            <p:cNvPr id="66" name="Picture 8"/>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25042" y="3600054"/>
              <a:ext cx="1447801" cy="1447801"/>
            </a:xfrm>
            <a:prstGeom prst="rect">
              <a:avLst/>
            </a:prstGeom>
            <a:ln>
              <a:solidFill>
                <a:schemeClr val="tx1"/>
              </a:solidFill>
            </a:ln>
          </p:spPr>
        </p:pic>
        <p:pic>
          <p:nvPicPr>
            <p:cNvPr id="67" name="Picture 8"/>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77442" y="3752454"/>
              <a:ext cx="1447801" cy="1447801"/>
            </a:xfrm>
            <a:prstGeom prst="rect">
              <a:avLst/>
            </a:prstGeom>
            <a:ln>
              <a:solidFill>
                <a:schemeClr val="tx1"/>
              </a:solidFill>
            </a:ln>
          </p:spPr>
        </p:pic>
        <p:pic>
          <p:nvPicPr>
            <p:cNvPr id="68" name="Picture 8"/>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9842" y="3904855"/>
              <a:ext cx="1447800" cy="1447796"/>
            </a:xfrm>
            <a:prstGeom prst="rect">
              <a:avLst/>
            </a:prstGeom>
            <a:ln>
              <a:solidFill>
                <a:schemeClr val="tx1"/>
              </a:solidFill>
            </a:ln>
          </p:spPr>
        </p:pic>
      </p:grpSp>
      <p:pic>
        <p:nvPicPr>
          <p:cNvPr id="69" name="그림 68"/>
          <p:cNvPicPr>
            <a:picLocks noChangeAspect="1"/>
          </p:cNvPicPr>
          <p:nvPr/>
        </p:nvPicPr>
        <p:blipFill>
          <a:blip r:embed="rId6"/>
          <a:stretch>
            <a:fillRect/>
          </a:stretch>
        </p:blipFill>
        <p:spPr>
          <a:xfrm>
            <a:off x="5562473" y="1587966"/>
            <a:ext cx="337514" cy="332228"/>
          </a:xfrm>
          <a:prstGeom prst="ellipse">
            <a:avLst/>
          </a:prstGeom>
          <a:ln>
            <a:solidFill>
              <a:srgbClr val="00B050"/>
            </a:solidFill>
          </a:ln>
        </p:spPr>
      </p:pic>
      <p:sp>
        <p:nvSpPr>
          <p:cNvPr id="70" name="오른쪽 화살표 69"/>
          <p:cNvSpPr/>
          <p:nvPr/>
        </p:nvSpPr>
        <p:spPr>
          <a:xfrm rot="10800000">
            <a:off x="6171221" y="1933699"/>
            <a:ext cx="692010" cy="29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오른쪽 화살표 70"/>
          <p:cNvSpPr/>
          <p:nvPr/>
        </p:nvSpPr>
        <p:spPr>
          <a:xfrm rot="10800000">
            <a:off x="6182047" y="1440999"/>
            <a:ext cx="692010" cy="29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p:cNvSpPr txBox="1"/>
          <p:nvPr/>
        </p:nvSpPr>
        <p:spPr>
          <a:xfrm>
            <a:off x="2252330" y="1693145"/>
            <a:ext cx="2092347" cy="261610"/>
          </a:xfrm>
          <a:prstGeom prst="rect">
            <a:avLst/>
          </a:prstGeom>
          <a:noFill/>
        </p:spPr>
        <p:txBody>
          <a:bodyPr wrap="square" rtlCol="0">
            <a:spAutoFit/>
          </a:bodyPr>
          <a:lstStyle/>
          <a:p>
            <a:r>
              <a:rPr lang="en-US" altLang="ko-KR" sz="1100" smtClean="0"/>
              <a:t>conversion</a:t>
            </a:r>
            <a:endParaRPr lang="ko-KR" altLang="en-US" sz="1100" dirty="0"/>
          </a:p>
        </p:txBody>
      </p:sp>
      <p:sp>
        <p:nvSpPr>
          <p:cNvPr id="73" name="TextBox 72"/>
          <p:cNvSpPr txBox="1"/>
          <p:nvPr/>
        </p:nvSpPr>
        <p:spPr>
          <a:xfrm>
            <a:off x="6759349" y="290312"/>
            <a:ext cx="844552" cy="276999"/>
          </a:xfrm>
          <a:prstGeom prst="rect">
            <a:avLst/>
          </a:prstGeom>
          <a:noFill/>
        </p:spPr>
        <p:txBody>
          <a:bodyPr wrap="square" rtlCol="0">
            <a:spAutoFit/>
          </a:bodyPr>
          <a:lstStyle/>
          <a:p>
            <a:pPr algn="ctr"/>
            <a:r>
              <a:rPr lang="en-US" altLang="ko-KR" sz="1200" dirty="0" smtClean="0"/>
              <a:t>Original</a:t>
            </a:r>
            <a:endParaRPr lang="ko-KR" altLang="en-US" sz="1200" dirty="0"/>
          </a:p>
        </p:txBody>
      </p:sp>
      <p:sp>
        <p:nvSpPr>
          <p:cNvPr id="74" name="TextBox 73"/>
          <p:cNvSpPr txBox="1"/>
          <p:nvPr/>
        </p:nvSpPr>
        <p:spPr>
          <a:xfrm>
            <a:off x="1613337" y="366440"/>
            <a:ext cx="844552" cy="276999"/>
          </a:xfrm>
          <a:prstGeom prst="rect">
            <a:avLst/>
          </a:prstGeom>
          <a:noFill/>
        </p:spPr>
        <p:txBody>
          <a:bodyPr wrap="square" rtlCol="0">
            <a:spAutoFit/>
          </a:bodyPr>
          <a:lstStyle/>
          <a:p>
            <a:pPr algn="ctr"/>
            <a:r>
              <a:rPr lang="en-US" altLang="ko-KR" sz="1200" smtClean="0"/>
              <a:t>Original</a:t>
            </a:r>
            <a:endParaRPr lang="ko-KR" altLang="en-US" sz="1200" dirty="0"/>
          </a:p>
        </p:txBody>
      </p:sp>
      <p:sp>
        <p:nvSpPr>
          <p:cNvPr id="75" name="TextBox 74"/>
          <p:cNvSpPr txBox="1"/>
          <p:nvPr/>
        </p:nvSpPr>
        <p:spPr>
          <a:xfrm>
            <a:off x="1597697" y="1885023"/>
            <a:ext cx="844552" cy="276999"/>
          </a:xfrm>
          <a:prstGeom prst="rect">
            <a:avLst/>
          </a:prstGeom>
          <a:noFill/>
        </p:spPr>
        <p:txBody>
          <a:bodyPr wrap="square" rtlCol="0">
            <a:spAutoFit/>
          </a:bodyPr>
          <a:lstStyle/>
          <a:p>
            <a:pPr algn="ctr"/>
            <a:r>
              <a:rPr lang="en-US" altLang="ko-KR" sz="1200" dirty="0" smtClean="0"/>
              <a:t>Original</a:t>
            </a:r>
            <a:endParaRPr lang="ko-KR" altLang="en-US" sz="1200" dirty="0"/>
          </a:p>
        </p:txBody>
      </p:sp>
      <p:sp>
        <p:nvSpPr>
          <p:cNvPr id="76" name="TextBox 75"/>
          <p:cNvSpPr txBox="1"/>
          <p:nvPr/>
        </p:nvSpPr>
        <p:spPr>
          <a:xfrm>
            <a:off x="4790430" y="1501278"/>
            <a:ext cx="874143" cy="369332"/>
          </a:xfrm>
          <a:prstGeom prst="rect">
            <a:avLst/>
          </a:prstGeom>
          <a:noFill/>
        </p:spPr>
        <p:txBody>
          <a:bodyPr wrap="square" rtlCol="0">
            <a:spAutoFit/>
          </a:bodyPr>
          <a:lstStyle/>
          <a:p>
            <a:r>
              <a:rPr lang="ko-KR" altLang="en-US" dirty="0" smtClean="0"/>
              <a:t>학습</a:t>
            </a:r>
            <a:endParaRPr lang="ko-KR" altLang="en-US" dirty="0"/>
          </a:p>
        </p:txBody>
      </p:sp>
      <p:sp>
        <p:nvSpPr>
          <p:cNvPr id="77" name="TextBox 76"/>
          <p:cNvSpPr txBox="1"/>
          <p:nvPr/>
        </p:nvSpPr>
        <p:spPr>
          <a:xfrm>
            <a:off x="5133971" y="2190174"/>
            <a:ext cx="874143" cy="369332"/>
          </a:xfrm>
          <a:prstGeom prst="rect">
            <a:avLst/>
          </a:prstGeom>
          <a:noFill/>
        </p:spPr>
        <p:txBody>
          <a:bodyPr wrap="square" rtlCol="0">
            <a:spAutoFit/>
          </a:bodyPr>
          <a:lstStyle/>
          <a:p>
            <a:r>
              <a:rPr lang="ko-KR" altLang="en-US" smtClean="0"/>
              <a:t>학습</a:t>
            </a:r>
            <a:endParaRPr lang="ko-KR" altLang="en-US"/>
          </a:p>
        </p:txBody>
      </p:sp>
      <p:sp>
        <p:nvSpPr>
          <p:cNvPr id="78" name="아래쪽 화살표 77"/>
          <p:cNvSpPr/>
          <p:nvPr/>
        </p:nvSpPr>
        <p:spPr>
          <a:xfrm>
            <a:off x="5690938" y="2150628"/>
            <a:ext cx="359316" cy="613021"/>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9" name="그룹 78"/>
          <p:cNvGrpSpPr/>
          <p:nvPr/>
        </p:nvGrpSpPr>
        <p:grpSpPr>
          <a:xfrm>
            <a:off x="5595548" y="2714378"/>
            <a:ext cx="541495" cy="529959"/>
            <a:chOff x="1066780" y="5164014"/>
            <a:chExt cx="655209" cy="641250"/>
          </a:xfrm>
        </p:grpSpPr>
        <p:sp>
          <p:nvSpPr>
            <p:cNvPr id="80" name="타원 79"/>
            <p:cNvSpPr/>
            <p:nvPr/>
          </p:nvSpPr>
          <p:spPr>
            <a:xfrm>
              <a:off x="1066780" y="5164014"/>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1" name="그림 80"/>
            <p:cNvPicPr>
              <a:picLocks noChangeAspect="1"/>
            </p:cNvPicPr>
            <p:nvPr/>
          </p:nvPicPr>
          <p:blipFill>
            <a:blip r:embed="rId2">
              <a:duotone>
                <a:prstClr val="black"/>
                <a:schemeClr val="accent2">
                  <a:tint val="45000"/>
                  <a:satMod val="400000"/>
                </a:schemeClr>
              </a:duotone>
            </a:blip>
            <a:stretch>
              <a:fillRect/>
            </a:stretch>
          </p:blipFill>
          <p:spPr>
            <a:xfrm>
              <a:off x="1154626" y="5306444"/>
              <a:ext cx="132733" cy="327409"/>
            </a:xfrm>
            <a:prstGeom prst="rect">
              <a:avLst/>
            </a:prstGeom>
          </p:spPr>
        </p:pic>
        <p:pic>
          <p:nvPicPr>
            <p:cNvPr id="82" name="그림 81"/>
            <p:cNvPicPr>
              <a:picLocks noChangeAspect="1"/>
            </p:cNvPicPr>
            <p:nvPr/>
          </p:nvPicPr>
          <p:blipFill>
            <a:blip r:embed="rId2">
              <a:duotone>
                <a:prstClr val="black"/>
                <a:schemeClr val="accent1">
                  <a:tint val="45000"/>
                  <a:satMod val="400000"/>
                </a:schemeClr>
              </a:duotone>
            </a:blip>
            <a:stretch>
              <a:fillRect/>
            </a:stretch>
          </p:blipFill>
          <p:spPr>
            <a:xfrm>
              <a:off x="1193535" y="5366834"/>
              <a:ext cx="132733" cy="327409"/>
            </a:xfrm>
            <a:prstGeom prst="rect">
              <a:avLst/>
            </a:prstGeom>
          </p:spPr>
        </p:pic>
        <p:pic>
          <p:nvPicPr>
            <p:cNvPr id="83" name="그림 82"/>
            <p:cNvPicPr>
              <a:picLocks noChangeAspect="1"/>
            </p:cNvPicPr>
            <p:nvPr/>
          </p:nvPicPr>
          <p:blipFill>
            <a:blip r:embed="rId2">
              <a:duotone>
                <a:prstClr val="black"/>
                <a:schemeClr val="accent3">
                  <a:tint val="45000"/>
                  <a:satMod val="400000"/>
                </a:schemeClr>
              </a:duotone>
            </a:blip>
            <a:stretch>
              <a:fillRect/>
            </a:stretch>
          </p:blipFill>
          <p:spPr>
            <a:xfrm>
              <a:off x="1242472" y="5406823"/>
              <a:ext cx="132733" cy="327409"/>
            </a:xfrm>
            <a:prstGeom prst="rect">
              <a:avLst/>
            </a:prstGeom>
          </p:spPr>
        </p:pic>
        <p:pic>
          <p:nvPicPr>
            <p:cNvPr id="84" name="그림 83"/>
            <p:cNvPicPr>
              <a:picLocks noChangeAspect="1"/>
            </p:cNvPicPr>
            <p:nvPr/>
          </p:nvPicPr>
          <p:blipFill>
            <a:blip r:embed="rId2"/>
            <a:stretch>
              <a:fillRect/>
            </a:stretch>
          </p:blipFill>
          <p:spPr>
            <a:xfrm>
              <a:off x="1310921" y="5459979"/>
              <a:ext cx="132733" cy="327409"/>
            </a:xfrm>
            <a:prstGeom prst="rect">
              <a:avLst/>
            </a:prstGeom>
          </p:spPr>
        </p:pic>
        <p:pic>
          <p:nvPicPr>
            <p:cNvPr id="85" name="그림 84"/>
            <p:cNvPicPr>
              <a:picLocks noChangeAspect="1"/>
            </p:cNvPicPr>
            <p:nvPr/>
          </p:nvPicPr>
          <p:blipFill>
            <a:blip r:embed="rId6"/>
            <a:stretch>
              <a:fillRect/>
            </a:stretch>
          </p:blipFill>
          <p:spPr>
            <a:xfrm>
              <a:off x="1359174" y="5234947"/>
              <a:ext cx="278937" cy="274568"/>
            </a:xfrm>
            <a:prstGeom prst="ellipse">
              <a:avLst/>
            </a:prstGeom>
            <a:ln>
              <a:solidFill>
                <a:srgbClr val="00B050"/>
              </a:solidFill>
            </a:ln>
          </p:spPr>
        </p:pic>
        <p:pic>
          <p:nvPicPr>
            <p:cNvPr id="86" name="그림 85"/>
            <p:cNvPicPr>
              <a:picLocks noChangeAspect="1"/>
            </p:cNvPicPr>
            <p:nvPr/>
          </p:nvPicPr>
          <p:blipFill>
            <a:blip r:embed="rId7">
              <a:duotone>
                <a:schemeClr val="accent1">
                  <a:shade val="45000"/>
                  <a:satMod val="135000"/>
                </a:schemeClr>
                <a:prstClr val="white"/>
              </a:duotone>
              <a:extLst/>
            </a:blip>
            <a:stretch>
              <a:fillRect/>
            </a:stretch>
          </p:blipFill>
          <p:spPr>
            <a:xfrm>
              <a:off x="1259901" y="5223310"/>
              <a:ext cx="162752" cy="103183"/>
            </a:xfrm>
            <a:prstGeom prst="rect">
              <a:avLst/>
            </a:prstGeom>
          </p:spPr>
        </p:pic>
        <p:pic>
          <p:nvPicPr>
            <p:cNvPr id="87" name="그림 86"/>
            <p:cNvPicPr>
              <a:picLocks noChangeAspect="1"/>
            </p:cNvPicPr>
            <p:nvPr/>
          </p:nvPicPr>
          <p:blipFill>
            <a:blip r:embed="rId7">
              <a:duotone>
                <a:schemeClr val="accent1">
                  <a:shade val="45000"/>
                  <a:satMod val="135000"/>
                </a:schemeClr>
                <a:prstClr val="white"/>
              </a:duotone>
              <a:extLst/>
            </a:blip>
            <a:stretch>
              <a:fillRect/>
            </a:stretch>
          </p:blipFill>
          <p:spPr>
            <a:xfrm rot="10800000">
              <a:off x="1459506" y="5538182"/>
              <a:ext cx="162752" cy="103183"/>
            </a:xfrm>
            <a:prstGeom prst="rect">
              <a:avLst/>
            </a:prstGeom>
          </p:spPr>
        </p:pic>
      </p:grpSp>
      <p:sp>
        <p:nvSpPr>
          <p:cNvPr id="88" name="오른쪽 화살표 87"/>
          <p:cNvSpPr/>
          <p:nvPr/>
        </p:nvSpPr>
        <p:spPr>
          <a:xfrm>
            <a:off x="4644012" y="5037503"/>
            <a:ext cx="809431" cy="317788"/>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9" name="그림 88"/>
          <p:cNvPicPr>
            <a:picLocks noChangeAspect="1"/>
          </p:cNvPicPr>
          <p:nvPr/>
        </p:nvPicPr>
        <p:blipFill>
          <a:blip r:embed="rId2">
            <a:duotone>
              <a:prstClr val="black"/>
              <a:schemeClr val="accent2">
                <a:tint val="45000"/>
                <a:satMod val="400000"/>
              </a:schemeClr>
            </a:duotone>
          </a:blip>
          <a:stretch>
            <a:fillRect/>
          </a:stretch>
        </p:blipFill>
        <p:spPr>
          <a:xfrm>
            <a:off x="1836941" y="3993532"/>
            <a:ext cx="461705" cy="1138874"/>
          </a:xfrm>
          <a:prstGeom prst="rect">
            <a:avLst/>
          </a:prstGeom>
        </p:spPr>
      </p:pic>
      <p:pic>
        <p:nvPicPr>
          <p:cNvPr id="90" name="그림 89"/>
          <p:cNvPicPr>
            <a:picLocks noChangeAspect="1"/>
          </p:cNvPicPr>
          <p:nvPr/>
        </p:nvPicPr>
        <p:blipFill>
          <a:blip r:embed="rId2"/>
          <a:stretch>
            <a:fillRect/>
          </a:stretch>
        </p:blipFill>
        <p:spPr>
          <a:xfrm>
            <a:off x="1836941" y="5473811"/>
            <a:ext cx="458233" cy="1130308"/>
          </a:xfrm>
          <a:prstGeom prst="rect">
            <a:avLst/>
          </a:prstGeom>
        </p:spPr>
      </p:pic>
      <p:sp>
        <p:nvSpPr>
          <p:cNvPr id="91" name="TextBox 90"/>
          <p:cNvSpPr txBox="1"/>
          <p:nvPr/>
        </p:nvSpPr>
        <p:spPr>
          <a:xfrm>
            <a:off x="1341128" y="3885496"/>
            <a:ext cx="1330036" cy="369332"/>
          </a:xfrm>
          <a:prstGeom prst="rect">
            <a:avLst/>
          </a:prstGeom>
          <a:noFill/>
        </p:spPr>
        <p:txBody>
          <a:bodyPr wrap="square" rtlCol="0">
            <a:spAutoFit/>
          </a:bodyPr>
          <a:lstStyle/>
          <a:p>
            <a:r>
              <a:rPr lang="en-US" altLang="ko-KR" dirty="0" smtClean="0"/>
              <a:t>Mal</a:t>
            </a:r>
            <a:endParaRPr lang="ko-KR" altLang="en-US" dirty="0"/>
          </a:p>
        </p:txBody>
      </p:sp>
      <p:sp>
        <p:nvSpPr>
          <p:cNvPr id="92" name="TextBox 91"/>
          <p:cNvSpPr txBox="1"/>
          <p:nvPr/>
        </p:nvSpPr>
        <p:spPr>
          <a:xfrm>
            <a:off x="892241" y="5392870"/>
            <a:ext cx="1330036" cy="369332"/>
          </a:xfrm>
          <a:prstGeom prst="rect">
            <a:avLst/>
          </a:prstGeom>
          <a:noFill/>
        </p:spPr>
        <p:txBody>
          <a:bodyPr wrap="square" rtlCol="0">
            <a:spAutoFit/>
          </a:bodyPr>
          <a:lstStyle/>
          <a:p>
            <a:r>
              <a:rPr lang="en-US" altLang="ko-KR" dirty="0" smtClean="0"/>
              <a:t>Negative</a:t>
            </a:r>
            <a:endParaRPr lang="ko-KR" altLang="en-US" dirty="0"/>
          </a:p>
        </p:txBody>
      </p:sp>
      <p:sp>
        <p:nvSpPr>
          <p:cNvPr id="93" name="타원 92"/>
          <p:cNvSpPr/>
          <p:nvPr/>
        </p:nvSpPr>
        <p:spPr>
          <a:xfrm>
            <a:off x="4227121" y="4848942"/>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4" name="그림 93"/>
          <p:cNvPicPr>
            <a:picLocks noChangeAspect="1"/>
          </p:cNvPicPr>
          <p:nvPr/>
        </p:nvPicPr>
        <p:blipFill>
          <a:blip r:embed="rId3"/>
          <a:stretch>
            <a:fillRect/>
          </a:stretch>
        </p:blipFill>
        <p:spPr>
          <a:xfrm>
            <a:off x="4347943" y="4935506"/>
            <a:ext cx="436355" cy="467249"/>
          </a:xfrm>
          <a:prstGeom prst="rect">
            <a:avLst/>
          </a:prstGeom>
        </p:spPr>
      </p:pic>
      <p:sp>
        <p:nvSpPr>
          <p:cNvPr id="95" name="TextBox 94"/>
          <p:cNvSpPr txBox="1"/>
          <p:nvPr/>
        </p:nvSpPr>
        <p:spPr>
          <a:xfrm>
            <a:off x="3872529" y="5485810"/>
            <a:ext cx="1387181"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Patch-maker</a:t>
            </a:r>
            <a:endParaRPr lang="ko-KR" altLang="en-US" sz="1100" dirty="0">
              <a:latin typeface="Times New Roman" panose="02020603050405020304" pitchFamily="18" charset="0"/>
              <a:cs typeface="Times New Roman" panose="02020603050405020304" pitchFamily="18" charset="0"/>
            </a:endParaRPr>
          </a:p>
        </p:txBody>
      </p:sp>
      <p:sp>
        <p:nvSpPr>
          <p:cNvPr id="97" name="오른쪽 화살표 96"/>
          <p:cNvSpPr/>
          <p:nvPr/>
        </p:nvSpPr>
        <p:spPr>
          <a:xfrm>
            <a:off x="2379119" y="4825612"/>
            <a:ext cx="533114" cy="293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8" name="그림 97"/>
          <p:cNvPicPr>
            <a:picLocks noChangeAspect="1"/>
          </p:cNvPicPr>
          <p:nvPr/>
        </p:nvPicPr>
        <p:blipFill>
          <a:blip r:embed="rId2">
            <a:duotone>
              <a:prstClr val="black"/>
              <a:schemeClr val="accent2">
                <a:tint val="45000"/>
                <a:satMod val="400000"/>
              </a:schemeClr>
            </a:duotone>
          </a:blip>
          <a:stretch>
            <a:fillRect/>
          </a:stretch>
        </p:blipFill>
        <p:spPr>
          <a:xfrm>
            <a:off x="2993846" y="4030256"/>
            <a:ext cx="461705" cy="1138874"/>
          </a:xfrm>
          <a:prstGeom prst="rect">
            <a:avLst/>
          </a:prstGeom>
          <a:ln w="38100">
            <a:solidFill>
              <a:srgbClr val="FF0000"/>
            </a:solidFill>
          </a:ln>
        </p:spPr>
      </p:pic>
      <p:pic>
        <p:nvPicPr>
          <p:cNvPr id="99" name="그림 98"/>
          <p:cNvPicPr>
            <a:picLocks noChangeAspect="1"/>
          </p:cNvPicPr>
          <p:nvPr/>
        </p:nvPicPr>
        <p:blipFill>
          <a:blip r:embed="rId4"/>
          <a:stretch>
            <a:fillRect/>
          </a:stretch>
        </p:blipFill>
        <p:spPr>
          <a:xfrm>
            <a:off x="2365580" y="4414476"/>
            <a:ext cx="491679" cy="368116"/>
          </a:xfrm>
          <a:prstGeom prst="rect">
            <a:avLst/>
          </a:prstGeom>
        </p:spPr>
      </p:pic>
      <p:sp>
        <p:nvSpPr>
          <p:cNvPr id="100" name="TextBox 99"/>
          <p:cNvSpPr txBox="1"/>
          <p:nvPr/>
        </p:nvSpPr>
        <p:spPr>
          <a:xfrm>
            <a:off x="1629062" y="3545360"/>
            <a:ext cx="3142211" cy="461665"/>
          </a:xfrm>
          <a:prstGeom prst="rect">
            <a:avLst/>
          </a:prstGeom>
          <a:noFill/>
        </p:spPr>
        <p:txBody>
          <a:bodyPr wrap="square" rtlCol="0">
            <a:spAutoFit/>
          </a:bodyPr>
          <a:lstStyle/>
          <a:p>
            <a:pPr algn="ctr"/>
            <a:r>
              <a:rPr lang="en-US" altLang="ko-KR" sz="1200" dirty="0" smtClean="0"/>
              <a:t>‘Annotation only’ slide </a:t>
            </a:r>
            <a:br>
              <a:rPr lang="en-US" altLang="ko-KR" sz="1200" dirty="0" smtClean="0"/>
            </a:br>
            <a:r>
              <a:rPr lang="en-US" altLang="ko-KR" sz="1200" dirty="0" smtClean="0"/>
              <a:t>[</a:t>
            </a:r>
            <a:r>
              <a:rPr lang="en-US" altLang="ko-KR" sz="1200" dirty="0" err="1" smtClean="0"/>
              <a:t>mrsx</a:t>
            </a:r>
            <a:r>
              <a:rPr lang="en-US" altLang="ko-KR" sz="1200" dirty="0" smtClean="0"/>
              <a:t>-&gt;</a:t>
            </a:r>
            <a:r>
              <a:rPr lang="en-US" altLang="ko-KR" sz="1200" dirty="0" err="1" smtClean="0"/>
              <a:t>mrsx</a:t>
            </a:r>
            <a:r>
              <a:rPr lang="en-US" altLang="ko-KR" sz="1200" dirty="0" smtClean="0"/>
              <a:t>]</a:t>
            </a:r>
            <a:endParaRPr lang="ko-KR" altLang="en-US" sz="1200" dirty="0"/>
          </a:p>
        </p:txBody>
      </p:sp>
      <p:sp>
        <p:nvSpPr>
          <p:cNvPr id="101" name="오른쪽 화살표 100"/>
          <p:cNvSpPr/>
          <p:nvPr/>
        </p:nvSpPr>
        <p:spPr>
          <a:xfrm>
            <a:off x="3583184" y="4848942"/>
            <a:ext cx="533114" cy="293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TextBox 101"/>
          <p:cNvSpPr txBox="1"/>
          <p:nvPr/>
        </p:nvSpPr>
        <p:spPr>
          <a:xfrm>
            <a:off x="5192869" y="4650045"/>
            <a:ext cx="1387181" cy="261610"/>
          </a:xfrm>
          <a:prstGeom prst="rect">
            <a:avLst/>
          </a:prstGeom>
          <a:noFill/>
        </p:spPr>
        <p:txBody>
          <a:bodyPr wrap="square" rtlCol="0">
            <a:spAutoFit/>
          </a:bodyPr>
          <a:lstStyle/>
          <a:p>
            <a:pPr algn="ctr"/>
            <a:r>
              <a:rPr lang="en-US" altLang="ko-KR" sz="1100" dirty="0" smtClean="0">
                <a:solidFill>
                  <a:srgbClr val="FF0000"/>
                </a:solidFill>
                <a:latin typeface="Times New Roman" panose="02020603050405020304" pitchFamily="18" charset="0"/>
                <a:cs typeface="Times New Roman" panose="02020603050405020304" pitchFamily="18" charset="0"/>
              </a:rPr>
              <a:t>Patch</a:t>
            </a:r>
            <a:r>
              <a:rPr lang="en-US" altLang="ko-KR" sz="1100" dirty="0" smtClean="0">
                <a:latin typeface="Times New Roman" panose="02020603050405020304" pitchFamily="18" charset="0"/>
                <a:cs typeface="Times New Roman" panose="02020603050405020304" pitchFamily="18" charset="0"/>
              </a:rPr>
              <a:t> classifier</a:t>
            </a:r>
            <a:endParaRPr lang="ko-KR" altLang="en-US" sz="1100" dirty="0">
              <a:latin typeface="Times New Roman" panose="02020603050405020304" pitchFamily="18" charset="0"/>
              <a:cs typeface="Times New Roman" panose="02020603050405020304" pitchFamily="18" charset="0"/>
            </a:endParaRPr>
          </a:p>
        </p:txBody>
      </p:sp>
      <p:sp>
        <p:nvSpPr>
          <p:cNvPr id="103" name="모서리가 둥근 직사각형 102"/>
          <p:cNvSpPr/>
          <p:nvPr/>
        </p:nvSpPr>
        <p:spPr>
          <a:xfrm>
            <a:off x="918122" y="3499640"/>
            <a:ext cx="4291648" cy="3104479"/>
          </a:xfrm>
          <a:prstGeom prst="roundRect">
            <a:avLst>
              <a:gd name="adj" fmla="val 328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TextBox 105"/>
          <p:cNvSpPr txBox="1"/>
          <p:nvPr/>
        </p:nvSpPr>
        <p:spPr>
          <a:xfrm>
            <a:off x="5209770" y="6596390"/>
            <a:ext cx="1387181" cy="261610"/>
          </a:xfrm>
          <a:prstGeom prst="rect">
            <a:avLst/>
          </a:prstGeom>
          <a:noFill/>
        </p:spPr>
        <p:txBody>
          <a:bodyPr wrap="square" rtlCol="0">
            <a:spAutoFit/>
          </a:bodyPr>
          <a:lstStyle/>
          <a:p>
            <a:pPr algn="ctr"/>
            <a:r>
              <a:rPr lang="en-US" altLang="ko-KR" sz="1100" dirty="0" smtClean="0">
                <a:solidFill>
                  <a:srgbClr val="FF0000"/>
                </a:solidFill>
                <a:latin typeface="Times New Roman" panose="02020603050405020304" pitchFamily="18" charset="0"/>
                <a:cs typeface="Times New Roman" panose="02020603050405020304" pitchFamily="18" charset="0"/>
              </a:rPr>
              <a:t>Slide</a:t>
            </a:r>
            <a:r>
              <a:rPr lang="en-US" altLang="ko-KR" sz="1100" dirty="0" smtClean="0">
                <a:latin typeface="Times New Roman" panose="02020603050405020304" pitchFamily="18" charset="0"/>
                <a:cs typeface="Times New Roman" panose="02020603050405020304" pitchFamily="18" charset="0"/>
              </a:rPr>
              <a:t> classifier</a:t>
            </a:r>
            <a:endParaRPr lang="ko-KR" altLang="en-US" sz="1100" dirty="0">
              <a:latin typeface="Times New Roman" panose="02020603050405020304" pitchFamily="18" charset="0"/>
              <a:cs typeface="Times New Roman" panose="02020603050405020304" pitchFamily="18" charset="0"/>
            </a:endParaRPr>
          </a:p>
        </p:txBody>
      </p:sp>
      <p:sp>
        <p:nvSpPr>
          <p:cNvPr id="107" name="타원 106"/>
          <p:cNvSpPr/>
          <p:nvPr/>
        </p:nvSpPr>
        <p:spPr>
          <a:xfrm>
            <a:off x="5509105" y="4866956"/>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8" name="그룹 107"/>
          <p:cNvGrpSpPr/>
          <p:nvPr/>
        </p:nvGrpSpPr>
        <p:grpSpPr>
          <a:xfrm>
            <a:off x="5729077" y="5034677"/>
            <a:ext cx="344764" cy="347681"/>
            <a:chOff x="572642" y="3447654"/>
            <a:chExt cx="1905000" cy="1904997"/>
          </a:xfrm>
          <a:effectLst/>
        </p:grpSpPr>
        <p:pic>
          <p:nvPicPr>
            <p:cNvPr id="10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2642" y="3447654"/>
              <a:ext cx="1447801" cy="1447801"/>
            </a:xfrm>
            <a:prstGeom prst="rect">
              <a:avLst/>
            </a:prstGeom>
            <a:ln>
              <a:solidFill>
                <a:schemeClr val="tx1"/>
              </a:solidFill>
            </a:ln>
          </p:spPr>
        </p:pic>
        <p:pic>
          <p:nvPicPr>
            <p:cNvPr id="110" name="Picture 8"/>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25042" y="3600054"/>
              <a:ext cx="1447801" cy="1447801"/>
            </a:xfrm>
            <a:prstGeom prst="rect">
              <a:avLst/>
            </a:prstGeom>
            <a:ln>
              <a:solidFill>
                <a:schemeClr val="tx1"/>
              </a:solidFill>
            </a:ln>
          </p:spPr>
        </p:pic>
        <p:pic>
          <p:nvPicPr>
            <p:cNvPr id="111" name="Picture 8"/>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77442" y="3752454"/>
              <a:ext cx="1447801" cy="1447801"/>
            </a:xfrm>
            <a:prstGeom prst="rect">
              <a:avLst/>
            </a:prstGeom>
            <a:ln>
              <a:solidFill>
                <a:schemeClr val="tx1"/>
              </a:solidFill>
            </a:ln>
          </p:spPr>
        </p:pic>
        <p:pic>
          <p:nvPicPr>
            <p:cNvPr id="112" name="Picture 8"/>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9842" y="3904855"/>
              <a:ext cx="1447800" cy="1447796"/>
            </a:xfrm>
            <a:prstGeom prst="rect">
              <a:avLst/>
            </a:prstGeom>
            <a:ln>
              <a:solidFill>
                <a:schemeClr val="tx1"/>
              </a:solidFill>
            </a:ln>
          </p:spPr>
        </p:pic>
      </p:grpSp>
      <p:pic>
        <p:nvPicPr>
          <p:cNvPr id="113" name="그림 112"/>
          <p:cNvPicPr>
            <a:picLocks noChangeAspect="1"/>
          </p:cNvPicPr>
          <p:nvPr/>
        </p:nvPicPr>
        <p:blipFill>
          <a:blip r:embed="rId6"/>
          <a:stretch>
            <a:fillRect/>
          </a:stretch>
        </p:blipFill>
        <p:spPr>
          <a:xfrm>
            <a:off x="5562473" y="4953182"/>
            <a:ext cx="337514" cy="332228"/>
          </a:xfrm>
          <a:prstGeom prst="ellipse">
            <a:avLst/>
          </a:prstGeom>
          <a:ln>
            <a:solidFill>
              <a:srgbClr val="00B050"/>
            </a:solidFill>
          </a:ln>
        </p:spPr>
      </p:pic>
      <p:sp>
        <p:nvSpPr>
          <p:cNvPr id="114" name="오른쪽 화살표 113"/>
          <p:cNvSpPr/>
          <p:nvPr/>
        </p:nvSpPr>
        <p:spPr>
          <a:xfrm rot="10800000">
            <a:off x="6171221" y="5298915"/>
            <a:ext cx="692010" cy="29393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115" name="오른쪽 화살표 114"/>
          <p:cNvSpPr/>
          <p:nvPr/>
        </p:nvSpPr>
        <p:spPr>
          <a:xfrm rot="10800000">
            <a:off x="6182047" y="4806215"/>
            <a:ext cx="692010" cy="29393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116" name="TextBox 115"/>
          <p:cNvSpPr txBox="1"/>
          <p:nvPr/>
        </p:nvSpPr>
        <p:spPr>
          <a:xfrm>
            <a:off x="2252330" y="5058361"/>
            <a:ext cx="2092347" cy="261610"/>
          </a:xfrm>
          <a:prstGeom prst="rect">
            <a:avLst/>
          </a:prstGeom>
          <a:noFill/>
        </p:spPr>
        <p:txBody>
          <a:bodyPr wrap="square" rtlCol="0">
            <a:spAutoFit/>
          </a:bodyPr>
          <a:lstStyle/>
          <a:p>
            <a:r>
              <a:rPr lang="en-US" altLang="ko-KR" sz="1100" dirty="0" smtClean="0"/>
              <a:t>conversion</a:t>
            </a:r>
            <a:endParaRPr lang="ko-KR" altLang="en-US" sz="1100" dirty="0"/>
          </a:p>
        </p:txBody>
      </p:sp>
      <p:sp>
        <p:nvSpPr>
          <p:cNvPr id="117" name="TextBox 116"/>
          <p:cNvSpPr txBox="1"/>
          <p:nvPr/>
        </p:nvSpPr>
        <p:spPr>
          <a:xfrm>
            <a:off x="6759349" y="3655528"/>
            <a:ext cx="844552" cy="276999"/>
          </a:xfrm>
          <a:prstGeom prst="rect">
            <a:avLst/>
          </a:prstGeom>
          <a:noFill/>
        </p:spPr>
        <p:txBody>
          <a:bodyPr wrap="square" rtlCol="0">
            <a:spAutoFit/>
          </a:bodyPr>
          <a:lstStyle/>
          <a:p>
            <a:pPr algn="ctr"/>
            <a:r>
              <a:rPr lang="en-US" altLang="ko-KR" sz="1200" dirty="0" smtClean="0"/>
              <a:t>converted</a:t>
            </a:r>
            <a:endParaRPr lang="ko-KR" altLang="en-US" sz="1200" dirty="0"/>
          </a:p>
        </p:txBody>
      </p:sp>
      <p:sp>
        <p:nvSpPr>
          <p:cNvPr id="118" name="TextBox 117"/>
          <p:cNvSpPr txBox="1"/>
          <p:nvPr/>
        </p:nvSpPr>
        <p:spPr>
          <a:xfrm>
            <a:off x="1613337" y="3731656"/>
            <a:ext cx="844552" cy="276999"/>
          </a:xfrm>
          <a:prstGeom prst="rect">
            <a:avLst/>
          </a:prstGeom>
          <a:noFill/>
        </p:spPr>
        <p:txBody>
          <a:bodyPr wrap="square" rtlCol="0">
            <a:spAutoFit/>
          </a:bodyPr>
          <a:lstStyle/>
          <a:p>
            <a:pPr algn="ctr"/>
            <a:r>
              <a:rPr lang="en-US" altLang="ko-KR" sz="1200" smtClean="0"/>
              <a:t>Original</a:t>
            </a:r>
            <a:endParaRPr lang="ko-KR" altLang="en-US" sz="1200" dirty="0"/>
          </a:p>
        </p:txBody>
      </p:sp>
      <p:sp>
        <p:nvSpPr>
          <p:cNvPr id="119" name="TextBox 118"/>
          <p:cNvSpPr txBox="1"/>
          <p:nvPr/>
        </p:nvSpPr>
        <p:spPr>
          <a:xfrm>
            <a:off x="1597697" y="5250239"/>
            <a:ext cx="844552" cy="276999"/>
          </a:xfrm>
          <a:prstGeom prst="rect">
            <a:avLst/>
          </a:prstGeom>
          <a:noFill/>
        </p:spPr>
        <p:txBody>
          <a:bodyPr wrap="square" rtlCol="0">
            <a:spAutoFit/>
          </a:bodyPr>
          <a:lstStyle/>
          <a:p>
            <a:pPr algn="ctr"/>
            <a:r>
              <a:rPr lang="en-US" altLang="ko-KR" sz="1200" dirty="0" smtClean="0"/>
              <a:t>Original</a:t>
            </a:r>
            <a:endParaRPr lang="ko-KR" altLang="en-US" sz="1200" dirty="0"/>
          </a:p>
        </p:txBody>
      </p:sp>
      <p:sp>
        <p:nvSpPr>
          <p:cNvPr id="120" name="TextBox 119"/>
          <p:cNvSpPr txBox="1"/>
          <p:nvPr/>
        </p:nvSpPr>
        <p:spPr>
          <a:xfrm>
            <a:off x="4790430" y="4866494"/>
            <a:ext cx="874143" cy="369332"/>
          </a:xfrm>
          <a:prstGeom prst="rect">
            <a:avLst/>
          </a:prstGeom>
          <a:noFill/>
        </p:spPr>
        <p:txBody>
          <a:bodyPr wrap="square" rtlCol="0">
            <a:spAutoFit/>
          </a:bodyPr>
          <a:lstStyle/>
          <a:p>
            <a:r>
              <a:rPr lang="ko-KR" altLang="en-US" dirty="0" smtClean="0"/>
              <a:t>학습</a:t>
            </a:r>
            <a:endParaRPr lang="ko-KR" altLang="en-US" dirty="0"/>
          </a:p>
        </p:txBody>
      </p:sp>
      <p:sp>
        <p:nvSpPr>
          <p:cNvPr id="121" name="TextBox 120"/>
          <p:cNvSpPr txBox="1"/>
          <p:nvPr/>
        </p:nvSpPr>
        <p:spPr>
          <a:xfrm>
            <a:off x="5133971" y="5555390"/>
            <a:ext cx="874143" cy="369332"/>
          </a:xfrm>
          <a:prstGeom prst="rect">
            <a:avLst/>
          </a:prstGeom>
          <a:noFill/>
        </p:spPr>
        <p:txBody>
          <a:bodyPr wrap="square" rtlCol="0">
            <a:spAutoFit/>
          </a:bodyPr>
          <a:lstStyle/>
          <a:p>
            <a:r>
              <a:rPr lang="ko-KR" altLang="en-US" smtClean="0"/>
              <a:t>학습</a:t>
            </a:r>
            <a:endParaRPr lang="ko-KR" altLang="en-US"/>
          </a:p>
        </p:txBody>
      </p:sp>
      <p:sp>
        <p:nvSpPr>
          <p:cNvPr id="122" name="아래쪽 화살표 121"/>
          <p:cNvSpPr/>
          <p:nvPr/>
        </p:nvSpPr>
        <p:spPr>
          <a:xfrm>
            <a:off x="5690938" y="5515844"/>
            <a:ext cx="359316" cy="613021"/>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p:cNvGrpSpPr/>
          <p:nvPr/>
        </p:nvGrpSpPr>
        <p:grpSpPr>
          <a:xfrm>
            <a:off x="5595548" y="6079594"/>
            <a:ext cx="541495" cy="529959"/>
            <a:chOff x="1066780" y="5164014"/>
            <a:chExt cx="655209" cy="641250"/>
          </a:xfrm>
        </p:grpSpPr>
        <p:sp>
          <p:nvSpPr>
            <p:cNvPr id="124" name="타원 123"/>
            <p:cNvSpPr/>
            <p:nvPr/>
          </p:nvSpPr>
          <p:spPr>
            <a:xfrm>
              <a:off x="1066780" y="5164014"/>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5" name="그림 124"/>
            <p:cNvPicPr>
              <a:picLocks noChangeAspect="1"/>
            </p:cNvPicPr>
            <p:nvPr/>
          </p:nvPicPr>
          <p:blipFill>
            <a:blip r:embed="rId2">
              <a:duotone>
                <a:prstClr val="black"/>
                <a:schemeClr val="accent2">
                  <a:tint val="45000"/>
                  <a:satMod val="400000"/>
                </a:schemeClr>
              </a:duotone>
            </a:blip>
            <a:stretch>
              <a:fillRect/>
            </a:stretch>
          </p:blipFill>
          <p:spPr>
            <a:xfrm>
              <a:off x="1154626" y="5306444"/>
              <a:ext cx="132733" cy="327409"/>
            </a:xfrm>
            <a:prstGeom prst="rect">
              <a:avLst/>
            </a:prstGeom>
          </p:spPr>
        </p:pic>
        <p:pic>
          <p:nvPicPr>
            <p:cNvPr id="126" name="그림 125"/>
            <p:cNvPicPr>
              <a:picLocks noChangeAspect="1"/>
            </p:cNvPicPr>
            <p:nvPr/>
          </p:nvPicPr>
          <p:blipFill>
            <a:blip r:embed="rId2">
              <a:duotone>
                <a:prstClr val="black"/>
                <a:schemeClr val="accent1">
                  <a:tint val="45000"/>
                  <a:satMod val="400000"/>
                </a:schemeClr>
              </a:duotone>
            </a:blip>
            <a:stretch>
              <a:fillRect/>
            </a:stretch>
          </p:blipFill>
          <p:spPr>
            <a:xfrm>
              <a:off x="1193535" y="5366834"/>
              <a:ext cx="132733" cy="327409"/>
            </a:xfrm>
            <a:prstGeom prst="rect">
              <a:avLst/>
            </a:prstGeom>
          </p:spPr>
        </p:pic>
        <p:pic>
          <p:nvPicPr>
            <p:cNvPr id="127" name="그림 126"/>
            <p:cNvPicPr>
              <a:picLocks noChangeAspect="1"/>
            </p:cNvPicPr>
            <p:nvPr/>
          </p:nvPicPr>
          <p:blipFill>
            <a:blip r:embed="rId2">
              <a:duotone>
                <a:prstClr val="black"/>
                <a:schemeClr val="accent3">
                  <a:tint val="45000"/>
                  <a:satMod val="400000"/>
                </a:schemeClr>
              </a:duotone>
            </a:blip>
            <a:stretch>
              <a:fillRect/>
            </a:stretch>
          </p:blipFill>
          <p:spPr>
            <a:xfrm>
              <a:off x="1242472" y="5406823"/>
              <a:ext cx="132733" cy="327409"/>
            </a:xfrm>
            <a:prstGeom prst="rect">
              <a:avLst/>
            </a:prstGeom>
          </p:spPr>
        </p:pic>
        <p:pic>
          <p:nvPicPr>
            <p:cNvPr id="128" name="그림 127"/>
            <p:cNvPicPr>
              <a:picLocks noChangeAspect="1"/>
            </p:cNvPicPr>
            <p:nvPr/>
          </p:nvPicPr>
          <p:blipFill>
            <a:blip r:embed="rId2"/>
            <a:stretch>
              <a:fillRect/>
            </a:stretch>
          </p:blipFill>
          <p:spPr>
            <a:xfrm>
              <a:off x="1310921" y="5459979"/>
              <a:ext cx="132733" cy="327409"/>
            </a:xfrm>
            <a:prstGeom prst="rect">
              <a:avLst/>
            </a:prstGeom>
          </p:spPr>
        </p:pic>
        <p:pic>
          <p:nvPicPr>
            <p:cNvPr id="129" name="그림 128"/>
            <p:cNvPicPr>
              <a:picLocks noChangeAspect="1"/>
            </p:cNvPicPr>
            <p:nvPr/>
          </p:nvPicPr>
          <p:blipFill>
            <a:blip r:embed="rId6"/>
            <a:stretch>
              <a:fillRect/>
            </a:stretch>
          </p:blipFill>
          <p:spPr>
            <a:xfrm>
              <a:off x="1359174" y="5234947"/>
              <a:ext cx="278937" cy="274568"/>
            </a:xfrm>
            <a:prstGeom prst="ellipse">
              <a:avLst/>
            </a:prstGeom>
            <a:ln>
              <a:solidFill>
                <a:srgbClr val="00B050"/>
              </a:solidFill>
            </a:ln>
          </p:spPr>
        </p:pic>
        <p:pic>
          <p:nvPicPr>
            <p:cNvPr id="131" name="그림 130"/>
            <p:cNvPicPr>
              <a:picLocks noChangeAspect="1"/>
            </p:cNvPicPr>
            <p:nvPr/>
          </p:nvPicPr>
          <p:blipFill>
            <a:blip r:embed="rId7">
              <a:duotone>
                <a:schemeClr val="accent1">
                  <a:shade val="45000"/>
                  <a:satMod val="135000"/>
                </a:schemeClr>
                <a:prstClr val="white"/>
              </a:duotone>
              <a:extLst/>
            </a:blip>
            <a:stretch>
              <a:fillRect/>
            </a:stretch>
          </p:blipFill>
          <p:spPr>
            <a:xfrm>
              <a:off x="1259901" y="5223310"/>
              <a:ext cx="162752" cy="103183"/>
            </a:xfrm>
            <a:prstGeom prst="rect">
              <a:avLst/>
            </a:prstGeom>
          </p:spPr>
        </p:pic>
        <p:pic>
          <p:nvPicPr>
            <p:cNvPr id="133" name="그림 132"/>
            <p:cNvPicPr>
              <a:picLocks noChangeAspect="1"/>
            </p:cNvPicPr>
            <p:nvPr/>
          </p:nvPicPr>
          <p:blipFill>
            <a:blip r:embed="rId7">
              <a:duotone>
                <a:schemeClr val="accent1">
                  <a:shade val="45000"/>
                  <a:satMod val="135000"/>
                </a:schemeClr>
                <a:prstClr val="white"/>
              </a:duotone>
              <a:extLst/>
            </a:blip>
            <a:stretch>
              <a:fillRect/>
            </a:stretch>
          </p:blipFill>
          <p:spPr>
            <a:xfrm rot="10800000">
              <a:off x="1459506" y="5538182"/>
              <a:ext cx="162752" cy="103183"/>
            </a:xfrm>
            <a:prstGeom prst="rect">
              <a:avLst/>
            </a:prstGeom>
          </p:spPr>
        </p:pic>
      </p:grpSp>
      <p:sp>
        <p:nvSpPr>
          <p:cNvPr id="134" name="오른쪽 화살표 133"/>
          <p:cNvSpPr/>
          <p:nvPr/>
        </p:nvSpPr>
        <p:spPr>
          <a:xfrm>
            <a:off x="2335460" y="5899145"/>
            <a:ext cx="533114" cy="293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5" name="그림 134"/>
          <p:cNvPicPr>
            <a:picLocks noChangeAspect="1"/>
          </p:cNvPicPr>
          <p:nvPr/>
        </p:nvPicPr>
        <p:blipFill>
          <a:blip r:embed="rId4"/>
          <a:stretch>
            <a:fillRect/>
          </a:stretch>
        </p:blipFill>
        <p:spPr>
          <a:xfrm>
            <a:off x="2321921" y="5488009"/>
            <a:ext cx="491679" cy="368116"/>
          </a:xfrm>
          <a:prstGeom prst="rect">
            <a:avLst/>
          </a:prstGeom>
        </p:spPr>
      </p:pic>
      <p:sp>
        <p:nvSpPr>
          <p:cNvPr id="136" name="TextBox 135"/>
          <p:cNvSpPr txBox="1"/>
          <p:nvPr/>
        </p:nvSpPr>
        <p:spPr>
          <a:xfrm>
            <a:off x="2208671" y="6131894"/>
            <a:ext cx="2092347" cy="261610"/>
          </a:xfrm>
          <a:prstGeom prst="rect">
            <a:avLst/>
          </a:prstGeom>
          <a:noFill/>
        </p:spPr>
        <p:txBody>
          <a:bodyPr wrap="square" rtlCol="0">
            <a:spAutoFit/>
          </a:bodyPr>
          <a:lstStyle/>
          <a:p>
            <a:r>
              <a:rPr lang="en-US" altLang="ko-KR" sz="1100" dirty="0" smtClean="0"/>
              <a:t>conversion</a:t>
            </a:r>
            <a:endParaRPr lang="ko-KR" altLang="en-US" sz="1100" dirty="0"/>
          </a:p>
        </p:txBody>
      </p:sp>
      <p:pic>
        <p:nvPicPr>
          <p:cNvPr id="137" name="그림 136"/>
          <p:cNvPicPr>
            <a:picLocks noChangeAspect="1"/>
          </p:cNvPicPr>
          <p:nvPr/>
        </p:nvPicPr>
        <p:blipFill>
          <a:blip r:embed="rId2"/>
          <a:stretch>
            <a:fillRect/>
          </a:stretch>
        </p:blipFill>
        <p:spPr>
          <a:xfrm>
            <a:off x="2968874" y="5442826"/>
            <a:ext cx="458233" cy="1130308"/>
          </a:xfrm>
          <a:prstGeom prst="rect">
            <a:avLst/>
          </a:prstGeom>
          <a:ln w="38100">
            <a:solidFill>
              <a:srgbClr val="FF0000"/>
            </a:solidFill>
          </a:ln>
        </p:spPr>
      </p:pic>
      <p:pic>
        <p:nvPicPr>
          <p:cNvPr id="138" name="그림 137"/>
          <p:cNvPicPr>
            <a:picLocks noChangeAspect="1"/>
          </p:cNvPicPr>
          <p:nvPr/>
        </p:nvPicPr>
        <p:blipFill>
          <a:blip r:embed="rId2">
            <a:duotone>
              <a:prstClr val="black"/>
              <a:schemeClr val="accent2">
                <a:tint val="45000"/>
                <a:satMod val="400000"/>
              </a:schemeClr>
            </a:duotone>
          </a:blip>
          <a:stretch>
            <a:fillRect/>
          </a:stretch>
        </p:blipFill>
        <p:spPr>
          <a:xfrm>
            <a:off x="6990955" y="4030256"/>
            <a:ext cx="461705" cy="1138874"/>
          </a:xfrm>
          <a:prstGeom prst="rect">
            <a:avLst/>
          </a:prstGeom>
          <a:ln w="38100">
            <a:solidFill>
              <a:srgbClr val="FF0000"/>
            </a:solidFill>
          </a:ln>
        </p:spPr>
      </p:pic>
      <p:pic>
        <p:nvPicPr>
          <p:cNvPr id="139" name="그림 138"/>
          <p:cNvPicPr>
            <a:picLocks noChangeAspect="1"/>
          </p:cNvPicPr>
          <p:nvPr/>
        </p:nvPicPr>
        <p:blipFill>
          <a:blip r:embed="rId2"/>
          <a:stretch>
            <a:fillRect/>
          </a:stretch>
        </p:blipFill>
        <p:spPr>
          <a:xfrm>
            <a:off x="6965983" y="5442826"/>
            <a:ext cx="458233" cy="1130308"/>
          </a:xfrm>
          <a:prstGeom prst="rect">
            <a:avLst/>
          </a:prstGeom>
          <a:ln w="38100">
            <a:solidFill>
              <a:srgbClr val="FF0000"/>
            </a:solidFill>
          </a:ln>
        </p:spPr>
      </p:pic>
      <p:sp>
        <p:nvSpPr>
          <p:cNvPr id="140" name="오른쪽 화살표 139"/>
          <p:cNvSpPr/>
          <p:nvPr/>
        </p:nvSpPr>
        <p:spPr>
          <a:xfrm>
            <a:off x="3602519" y="5361239"/>
            <a:ext cx="533114" cy="293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155575" y="134424"/>
            <a:ext cx="462338" cy="30951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smtClean="0"/>
              <a:t>기존</a:t>
            </a:r>
            <a:endParaRPr lang="ko-KR" altLang="en-US" dirty="0"/>
          </a:p>
        </p:txBody>
      </p:sp>
      <p:sp>
        <p:nvSpPr>
          <p:cNvPr id="141" name="직사각형 140"/>
          <p:cNvSpPr/>
          <p:nvPr/>
        </p:nvSpPr>
        <p:spPr>
          <a:xfrm>
            <a:off x="187212" y="3503355"/>
            <a:ext cx="462338" cy="30701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dirty="0" smtClean="0"/>
              <a:t>현재</a:t>
            </a:r>
            <a:endParaRPr lang="ko-KR" altLang="en-US" dirty="0"/>
          </a:p>
        </p:txBody>
      </p:sp>
      <p:cxnSp>
        <p:nvCxnSpPr>
          <p:cNvPr id="12" name="직선 연결선 11"/>
          <p:cNvCxnSpPr/>
          <p:nvPr/>
        </p:nvCxnSpPr>
        <p:spPr>
          <a:xfrm>
            <a:off x="293355" y="3464736"/>
            <a:ext cx="862029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타원 12"/>
          <p:cNvSpPr/>
          <p:nvPr/>
        </p:nvSpPr>
        <p:spPr>
          <a:xfrm>
            <a:off x="2716539" y="5426595"/>
            <a:ext cx="164629" cy="166255"/>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타원 141"/>
          <p:cNvSpPr/>
          <p:nvPr/>
        </p:nvSpPr>
        <p:spPr>
          <a:xfrm>
            <a:off x="3882739" y="5552720"/>
            <a:ext cx="164629" cy="166255"/>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3429036" y="6437656"/>
            <a:ext cx="164629" cy="166255"/>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p:cNvSpPr/>
          <p:nvPr/>
        </p:nvSpPr>
        <p:spPr>
          <a:xfrm>
            <a:off x="7442529" y="3921229"/>
            <a:ext cx="164629" cy="166255"/>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p:cNvSpPr/>
          <p:nvPr/>
        </p:nvSpPr>
        <p:spPr>
          <a:xfrm>
            <a:off x="7370345" y="5343467"/>
            <a:ext cx="164629" cy="166255"/>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타원 145"/>
          <p:cNvSpPr/>
          <p:nvPr/>
        </p:nvSpPr>
        <p:spPr>
          <a:xfrm>
            <a:off x="8032132" y="4548832"/>
            <a:ext cx="164629" cy="166255"/>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8149356" y="4419212"/>
            <a:ext cx="1055716" cy="461665"/>
          </a:xfrm>
          <a:prstGeom prst="rect">
            <a:avLst/>
          </a:prstGeom>
          <a:noFill/>
        </p:spPr>
        <p:txBody>
          <a:bodyPr wrap="square" rtlCol="0">
            <a:spAutoFit/>
          </a:bodyPr>
          <a:lstStyle/>
          <a:p>
            <a:r>
              <a:rPr lang="ko-KR" altLang="en-US" sz="1200" smtClean="0"/>
              <a:t>기존 학습과 다른 부분</a:t>
            </a:r>
            <a:endParaRPr lang="ko-KR" altLang="en-US" sz="1200"/>
          </a:p>
        </p:txBody>
      </p:sp>
      <p:sp>
        <p:nvSpPr>
          <p:cNvPr id="24" name="직사각형 23"/>
          <p:cNvSpPr/>
          <p:nvPr/>
        </p:nvSpPr>
        <p:spPr>
          <a:xfrm>
            <a:off x="7983006" y="4335640"/>
            <a:ext cx="1094492" cy="576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7774741" y="5402755"/>
            <a:ext cx="1427001" cy="1384995"/>
          </a:xfrm>
          <a:prstGeom prst="rect">
            <a:avLst/>
          </a:prstGeom>
        </p:spPr>
        <p:txBody>
          <a:bodyPr wrap="square">
            <a:spAutoFit/>
          </a:bodyPr>
          <a:lstStyle/>
          <a:p>
            <a:r>
              <a:rPr lang="ko-KR" altLang="en-US" sz="1200" b="1" dirty="0" smtClean="0"/>
              <a:t>설치 완료</a:t>
            </a:r>
            <a:r>
              <a:rPr lang="en-US" altLang="ko-KR" sz="1200" b="1" dirty="0" smtClean="0"/>
              <a:t>//</a:t>
            </a:r>
          </a:p>
          <a:p>
            <a:r>
              <a:rPr lang="ko-KR" altLang="en-US" sz="1200" dirty="0" smtClean="0"/>
              <a:t>C</a:t>
            </a:r>
            <a:r>
              <a:rPr lang="ko-KR" altLang="en-US" sz="1200" dirty="0"/>
              <a:t>:\Users\kaist08\Desktop\AI-Project\scanner\stomach\stomach </a:t>
            </a:r>
            <a:r>
              <a:rPr lang="ko-KR" altLang="en-US" sz="1200" dirty="0" err="1"/>
              <a:t>lossdiff</a:t>
            </a:r>
            <a:r>
              <a:rPr lang="ko-KR" altLang="en-US" sz="1200" dirty="0"/>
              <a:t> </a:t>
            </a:r>
            <a:r>
              <a:rPr lang="ko-KR" altLang="en-US" sz="1200" dirty="0" err="1"/>
              <a:t>graph</a:t>
            </a:r>
            <a:r>
              <a:rPr lang="ko-KR" altLang="en-US" sz="1200" dirty="0"/>
              <a:t> </a:t>
            </a:r>
            <a:r>
              <a:rPr lang="ko-KR" altLang="en-US" sz="1200" dirty="0" err="1"/>
              <a:t>cnn</a:t>
            </a:r>
            <a:r>
              <a:rPr lang="ko-KR" altLang="en-US" sz="1200" dirty="0"/>
              <a:t> </a:t>
            </a:r>
            <a:r>
              <a:rPr lang="ko-KR" altLang="en-US" sz="1200" dirty="0" err="1"/>
              <a:t>converted</a:t>
            </a:r>
            <a:endParaRPr lang="ko-KR" altLang="en-US" sz="1200" dirty="0"/>
          </a:p>
        </p:txBody>
      </p:sp>
    </p:spTree>
    <p:extLst>
      <p:ext uri="{BB962C8B-B14F-4D97-AF65-F5344CB8AC3E}">
        <p14:creationId xmlns:p14="http://schemas.microsoft.com/office/powerpoint/2010/main" val="2910818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직사각형 158"/>
          <p:cNvSpPr/>
          <p:nvPr/>
        </p:nvSpPr>
        <p:spPr>
          <a:xfrm>
            <a:off x="5883596" y="1372729"/>
            <a:ext cx="1483909" cy="1259050"/>
          </a:xfrm>
          <a:prstGeom prst="rect">
            <a:avLst/>
          </a:prstGeom>
          <a:gradFill>
            <a:gsLst>
              <a:gs pos="58000">
                <a:schemeClr val="bg1"/>
              </a:gs>
              <a:gs pos="100000">
                <a:schemeClr val="bg1">
                  <a:lumMod val="95000"/>
                </a:schemeClr>
              </a:gs>
            </a:gsLst>
            <a:lin ang="10800000" scaled="1"/>
          </a:gra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오른쪽 화살표 8"/>
          <p:cNvSpPr/>
          <p:nvPr/>
        </p:nvSpPr>
        <p:spPr>
          <a:xfrm>
            <a:off x="3951067" y="5731615"/>
            <a:ext cx="1777159" cy="345913"/>
          </a:xfrm>
          <a:prstGeom prst="rightArrow">
            <a:avLst/>
          </a:prstGeom>
          <a:gradFill flip="none" rotWithShape="1">
            <a:gsLst>
              <a:gs pos="0">
                <a:schemeClr val="bg1">
                  <a:lumMod val="50000"/>
                </a:schemeClr>
              </a:gs>
              <a:gs pos="0">
                <a:schemeClr val="bg1">
                  <a:lumMod val="50000"/>
                </a:schemeClr>
              </a:gs>
              <a:gs pos="100000">
                <a:schemeClr val="bg1"/>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오른쪽 화살표 10"/>
          <p:cNvSpPr/>
          <p:nvPr/>
        </p:nvSpPr>
        <p:spPr>
          <a:xfrm>
            <a:off x="3801826" y="3707339"/>
            <a:ext cx="2325623" cy="345913"/>
          </a:xfrm>
          <a:prstGeom prst="rightArrow">
            <a:avLst/>
          </a:prstGeom>
          <a:gradFill flip="none" rotWithShape="1">
            <a:gsLst>
              <a:gs pos="0">
                <a:schemeClr val="bg1">
                  <a:lumMod val="50000"/>
                </a:schemeClr>
              </a:gs>
              <a:gs pos="0">
                <a:schemeClr val="bg1">
                  <a:lumMod val="50000"/>
                </a:schemeClr>
              </a:gs>
              <a:gs pos="100000">
                <a:schemeClr val="bg1"/>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오른쪽 화살표 11"/>
          <p:cNvSpPr/>
          <p:nvPr/>
        </p:nvSpPr>
        <p:spPr>
          <a:xfrm>
            <a:off x="2550255" y="1865752"/>
            <a:ext cx="1741131" cy="345913"/>
          </a:xfrm>
          <a:prstGeom prst="rightArrow">
            <a:avLst/>
          </a:prstGeom>
          <a:gradFill flip="none" rotWithShape="1">
            <a:gsLst>
              <a:gs pos="0">
                <a:schemeClr val="bg1">
                  <a:lumMod val="50000"/>
                </a:schemeClr>
              </a:gs>
              <a:gs pos="0">
                <a:schemeClr val="bg1">
                  <a:lumMod val="50000"/>
                </a:schemeClr>
              </a:gs>
              <a:gs pos="100000">
                <a:schemeClr val="bg1"/>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3"/>
          <p:cNvSpPr/>
          <p:nvPr/>
        </p:nvSpPr>
        <p:spPr>
          <a:xfrm>
            <a:off x="1326562" y="1252746"/>
            <a:ext cx="6171518" cy="147966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모서리가 둥근 직사각형 14"/>
          <p:cNvSpPr/>
          <p:nvPr/>
        </p:nvSpPr>
        <p:spPr>
          <a:xfrm>
            <a:off x="1326562" y="3144061"/>
            <a:ext cx="6229707" cy="147966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모서리가 둥근 직사각형 15"/>
          <p:cNvSpPr/>
          <p:nvPr/>
        </p:nvSpPr>
        <p:spPr>
          <a:xfrm>
            <a:off x="1326561" y="5044833"/>
            <a:ext cx="6229708" cy="147966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1262293" y="926404"/>
            <a:ext cx="2506451"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Step 1. Binary classification</a:t>
            </a:r>
            <a:endParaRPr lang="ko-KR" altLang="en-US" sz="14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218204" y="2837152"/>
            <a:ext cx="2646413"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Step 2. Patch classification</a:t>
            </a:r>
            <a:endParaRPr lang="ko-KR" altLang="en-US" sz="14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195742" y="4758958"/>
            <a:ext cx="4068284"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Step 3. Whole slide classification (WSC) </a:t>
            </a:r>
            <a:endParaRPr lang="ko-KR" altLang="en-US" sz="1400" dirty="0">
              <a:latin typeface="Times New Roman" panose="02020603050405020304" pitchFamily="18" charset="0"/>
              <a:cs typeface="Times New Roman" panose="02020603050405020304" pitchFamily="18" charset="0"/>
            </a:endParaRPr>
          </a:p>
        </p:txBody>
      </p:sp>
      <p:grpSp>
        <p:nvGrpSpPr>
          <p:cNvPr id="20" name="그룹 19"/>
          <p:cNvGrpSpPr/>
          <p:nvPr/>
        </p:nvGrpSpPr>
        <p:grpSpPr>
          <a:xfrm>
            <a:off x="5273032" y="3479318"/>
            <a:ext cx="404747" cy="573934"/>
            <a:chOff x="5450408" y="3255368"/>
            <a:chExt cx="489744" cy="694460"/>
          </a:xfrm>
        </p:grpSpPr>
        <p:sp>
          <p:nvSpPr>
            <p:cNvPr id="21" name="원통 20"/>
            <p:cNvSpPr/>
            <p:nvPr/>
          </p:nvSpPr>
          <p:spPr>
            <a:xfrm>
              <a:off x="5450409" y="3672829"/>
              <a:ext cx="489743" cy="276999"/>
            </a:xfrm>
            <a:prstGeom prst="can">
              <a:avLst/>
            </a:prstGeom>
            <a:gradFill flip="none" rotWithShape="1">
              <a:gsLst>
                <a:gs pos="0">
                  <a:schemeClr val="bg1">
                    <a:lumMod val="75000"/>
                  </a:schemeClr>
                </a:gs>
                <a:gs pos="0">
                  <a:schemeClr val="accent3">
                    <a:lumMod val="45000"/>
                    <a:lumOff val="55000"/>
                  </a:schemeClr>
                </a:gs>
                <a:gs pos="68000">
                  <a:schemeClr val="bg1"/>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원통 21"/>
            <p:cNvSpPr/>
            <p:nvPr/>
          </p:nvSpPr>
          <p:spPr>
            <a:xfrm>
              <a:off x="5450409" y="3465305"/>
              <a:ext cx="489743" cy="276999"/>
            </a:xfrm>
            <a:prstGeom prst="can">
              <a:avLst/>
            </a:prstGeom>
            <a:gradFill flip="none" rotWithShape="1">
              <a:gsLst>
                <a:gs pos="0">
                  <a:schemeClr val="bg1">
                    <a:lumMod val="75000"/>
                  </a:schemeClr>
                </a:gs>
                <a:gs pos="0">
                  <a:schemeClr val="accent3">
                    <a:lumMod val="45000"/>
                    <a:lumOff val="55000"/>
                  </a:schemeClr>
                </a:gs>
                <a:gs pos="68000">
                  <a:schemeClr val="bg1"/>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원통 22"/>
            <p:cNvSpPr/>
            <p:nvPr/>
          </p:nvSpPr>
          <p:spPr>
            <a:xfrm>
              <a:off x="5450408" y="3255368"/>
              <a:ext cx="489743" cy="276999"/>
            </a:xfrm>
            <a:prstGeom prst="can">
              <a:avLst/>
            </a:prstGeom>
            <a:gradFill flip="none" rotWithShape="1">
              <a:gsLst>
                <a:gs pos="0">
                  <a:schemeClr val="bg1">
                    <a:lumMod val="75000"/>
                  </a:schemeClr>
                </a:gs>
                <a:gs pos="0">
                  <a:schemeClr val="accent3">
                    <a:lumMod val="45000"/>
                    <a:lumOff val="55000"/>
                  </a:schemeClr>
                </a:gs>
                <a:gs pos="68000">
                  <a:schemeClr val="bg1"/>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4" name="그림 23"/>
          <p:cNvPicPr>
            <a:picLocks noChangeAspect="1"/>
          </p:cNvPicPr>
          <p:nvPr/>
        </p:nvPicPr>
        <p:blipFill>
          <a:blip r:embed="rId2"/>
          <a:stretch>
            <a:fillRect/>
          </a:stretch>
        </p:blipFill>
        <p:spPr>
          <a:xfrm>
            <a:off x="3101066" y="1327338"/>
            <a:ext cx="458233" cy="1130308"/>
          </a:xfrm>
          <a:prstGeom prst="rect">
            <a:avLst/>
          </a:prstGeom>
        </p:spPr>
      </p:pic>
      <p:sp>
        <p:nvSpPr>
          <p:cNvPr id="25" name="TextBox 24"/>
          <p:cNvSpPr txBox="1"/>
          <p:nvPr/>
        </p:nvSpPr>
        <p:spPr>
          <a:xfrm>
            <a:off x="2694197" y="2467486"/>
            <a:ext cx="2063479" cy="261610"/>
          </a:xfrm>
          <a:prstGeom prst="rect">
            <a:avLst/>
          </a:prstGeom>
          <a:noFill/>
        </p:spPr>
        <p:txBody>
          <a:bodyPr wrap="square" rtlCol="0">
            <a:spAutoFit/>
          </a:bodyPr>
          <a:lstStyle/>
          <a:p>
            <a:r>
              <a:rPr lang="en-US" altLang="ko-KR" sz="1100" dirty="0">
                <a:latin typeface="Times New Roman" panose="02020603050405020304" pitchFamily="18" charset="0"/>
                <a:cs typeface="Times New Roman" panose="02020603050405020304" pitchFamily="18" charset="0"/>
              </a:rPr>
              <a:t>Digital Pathology slides</a:t>
            </a:r>
            <a:endParaRPr lang="ko-KR" altLang="en-US" sz="1100" dirty="0">
              <a:latin typeface="Times New Roman" panose="02020603050405020304" pitchFamily="18" charset="0"/>
              <a:cs typeface="Times New Roman" panose="02020603050405020304" pitchFamily="18" charset="0"/>
            </a:endParaRPr>
          </a:p>
        </p:txBody>
      </p:sp>
      <p:pic>
        <p:nvPicPr>
          <p:cNvPr id="26" name="그림 25"/>
          <p:cNvPicPr>
            <a:picLocks noChangeAspect="1"/>
          </p:cNvPicPr>
          <p:nvPr/>
        </p:nvPicPr>
        <p:blipFill>
          <a:blip r:embed="rId2"/>
          <a:stretch>
            <a:fillRect/>
          </a:stretch>
        </p:blipFill>
        <p:spPr>
          <a:xfrm>
            <a:off x="3224184" y="1384792"/>
            <a:ext cx="458233" cy="1130308"/>
          </a:xfrm>
          <a:prstGeom prst="rect">
            <a:avLst/>
          </a:prstGeom>
        </p:spPr>
      </p:pic>
      <p:pic>
        <p:nvPicPr>
          <p:cNvPr id="27" name="그림 26"/>
          <p:cNvPicPr>
            <a:picLocks noChangeAspect="1"/>
          </p:cNvPicPr>
          <p:nvPr/>
        </p:nvPicPr>
        <p:blipFill>
          <a:blip r:embed="rId2"/>
          <a:stretch>
            <a:fillRect/>
          </a:stretch>
        </p:blipFill>
        <p:spPr>
          <a:xfrm>
            <a:off x="3363705" y="1425466"/>
            <a:ext cx="458233" cy="1130308"/>
          </a:xfrm>
          <a:prstGeom prst="rect">
            <a:avLst/>
          </a:prstGeom>
        </p:spPr>
      </p:pic>
      <p:grpSp>
        <p:nvGrpSpPr>
          <p:cNvPr id="28" name="그룹 27"/>
          <p:cNvGrpSpPr/>
          <p:nvPr/>
        </p:nvGrpSpPr>
        <p:grpSpPr>
          <a:xfrm>
            <a:off x="1392904" y="3445539"/>
            <a:ext cx="655209" cy="641250"/>
            <a:chOff x="5813733" y="2418100"/>
            <a:chExt cx="1028944" cy="998571"/>
          </a:xfrm>
        </p:grpSpPr>
        <p:sp>
          <p:nvSpPr>
            <p:cNvPr id="29" name="타원 28"/>
            <p:cNvSpPr/>
            <p:nvPr/>
          </p:nvSpPr>
          <p:spPr>
            <a:xfrm>
              <a:off x="5813733" y="2418100"/>
              <a:ext cx="1028944" cy="998571"/>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p:cNvGrpSpPr/>
            <p:nvPr/>
          </p:nvGrpSpPr>
          <p:grpSpPr>
            <a:xfrm>
              <a:off x="6000647" y="2590922"/>
              <a:ext cx="655117" cy="655116"/>
              <a:chOff x="572642" y="3447654"/>
              <a:chExt cx="1905000" cy="1904997"/>
            </a:xfrm>
            <a:effectLst/>
          </p:grpSpPr>
          <p:pic>
            <p:nvPicPr>
              <p:cNvPr id="31"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42" y="3447654"/>
                <a:ext cx="1447801" cy="1447801"/>
              </a:xfrm>
              <a:prstGeom prst="rect">
                <a:avLst/>
              </a:prstGeom>
              <a:ln>
                <a:solidFill>
                  <a:schemeClr val="tx1"/>
                </a:solidFill>
              </a:ln>
            </p:spPr>
          </p:pic>
          <p:pic>
            <p:nvPicPr>
              <p:cNvPr id="32"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42" y="3600054"/>
                <a:ext cx="1447801" cy="1447801"/>
              </a:xfrm>
              <a:prstGeom prst="rect">
                <a:avLst/>
              </a:prstGeom>
              <a:ln>
                <a:solidFill>
                  <a:schemeClr val="tx1"/>
                </a:solidFill>
              </a:ln>
            </p:spPr>
          </p:pic>
          <p:pic>
            <p:nvPicPr>
              <p:cNvPr id="3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442" y="3752454"/>
                <a:ext cx="1447801" cy="1447801"/>
              </a:xfrm>
              <a:prstGeom prst="rect">
                <a:avLst/>
              </a:prstGeom>
              <a:ln>
                <a:solidFill>
                  <a:schemeClr val="tx1"/>
                </a:solidFill>
              </a:ln>
            </p:spPr>
          </p:pic>
          <p:pic>
            <p:nvPicPr>
              <p:cNvPr id="34"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842" y="3904855"/>
                <a:ext cx="1447800" cy="1447796"/>
              </a:xfrm>
              <a:prstGeom prst="rect">
                <a:avLst/>
              </a:prstGeom>
              <a:ln>
                <a:solidFill>
                  <a:schemeClr val="tx1"/>
                </a:solidFill>
              </a:ln>
            </p:spPr>
          </p:pic>
        </p:grpSp>
      </p:grpSp>
      <p:sp>
        <p:nvSpPr>
          <p:cNvPr id="35" name="TextBox 34"/>
          <p:cNvSpPr txBox="1"/>
          <p:nvPr/>
        </p:nvSpPr>
        <p:spPr>
          <a:xfrm>
            <a:off x="1069844" y="4065629"/>
            <a:ext cx="1387181"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256* patches</a:t>
            </a:r>
            <a:endParaRPr lang="ko-KR" altLang="en-US" sz="11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2223007" y="3171668"/>
            <a:ext cx="1257475"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Patch classifier</a:t>
            </a:r>
            <a:endParaRPr lang="ko-KR" altLang="en-US" sz="1100" dirty="0">
              <a:latin typeface="Times New Roman" panose="02020603050405020304" pitchFamily="18" charset="0"/>
              <a:cs typeface="Times New Roman" panose="02020603050405020304" pitchFamily="18" charset="0"/>
            </a:endParaRPr>
          </a:p>
        </p:txBody>
      </p:sp>
      <p:grpSp>
        <p:nvGrpSpPr>
          <p:cNvPr id="37" name="그룹 36"/>
          <p:cNvGrpSpPr/>
          <p:nvPr/>
        </p:nvGrpSpPr>
        <p:grpSpPr>
          <a:xfrm>
            <a:off x="6221778" y="3367447"/>
            <a:ext cx="1059277" cy="1091666"/>
            <a:chOff x="7329147" y="1556828"/>
            <a:chExt cx="1572501" cy="1715615"/>
          </a:xfrm>
        </p:grpSpPr>
        <p:pic>
          <p:nvPicPr>
            <p:cNvPr id="38" name="그림 37"/>
            <p:cNvPicPr>
              <a:picLocks noChangeAspect="1"/>
            </p:cNvPicPr>
            <p:nvPr/>
          </p:nvPicPr>
          <p:blipFill>
            <a:blip r:embed="rId4"/>
            <a:stretch>
              <a:fillRect/>
            </a:stretch>
          </p:blipFill>
          <p:spPr>
            <a:xfrm>
              <a:off x="7329147" y="1556828"/>
              <a:ext cx="1572501" cy="1363905"/>
            </a:xfrm>
            <a:prstGeom prst="rect">
              <a:avLst/>
            </a:prstGeom>
          </p:spPr>
        </p:pic>
        <p:pic>
          <p:nvPicPr>
            <p:cNvPr id="39" name="그림 38"/>
            <p:cNvPicPr>
              <a:picLocks noChangeAspect="1"/>
            </p:cNvPicPr>
            <p:nvPr/>
          </p:nvPicPr>
          <p:blipFill>
            <a:blip r:embed="rId5"/>
            <a:stretch>
              <a:fillRect/>
            </a:stretch>
          </p:blipFill>
          <p:spPr>
            <a:xfrm flipH="1">
              <a:off x="7579445" y="1844953"/>
              <a:ext cx="413798" cy="580892"/>
            </a:xfrm>
            <a:prstGeom prst="rect">
              <a:avLst/>
            </a:prstGeom>
          </p:spPr>
        </p:pic>
        <p:pic>
          <p:nvPicPr>
            <p:cNvPr id="40" name="그림 39"/>
            <p:cNvPicPr>
              <a:picLocks noChangeAspect="1"/>
            </p:cNvPicPr>
            <p:nvPr/>
          </p:nvPicPr>
          <p:blipFill>
            <a:blip r:embed="rId5"/>
            <a:stretch>
              <a:fillRect/>
            </a:stretch>
          </p:blipFill>
          <p:spPr>
            <a:xfrm flipH="1">
              <a:off x="7967647" y="1844953"/>
              <a:ext cx="413798" cy="580892"/>
            </a:xfrm>
            <a:prstGeom prst="rect">
              <a:avLst/>
            </a:prstGeom>
          </p:spPr>
        </p:pic>
        <p:sp>
          <p:nvSpPr>
            <p:cNvPr id="41" name="TextBox 40"/>
            <p:cNvSpPr txBox="1"/>
            <p:nvPr/>
          </p:nvSpPr>
          <p:spPr>
            <a:xfrm>
              <a:off x="7755690" y="2861308"/>
              <a:ext cx="897160" cy="411135"/>
            </a:xfrm>
            <a:prstGeom prst="rect">
              <a:avLst/>
            </a:prstGeom>
            <a:noFill/>
          </p:spPr>
          <p:txBody>
            <a:bodyPr wrap="square" rtlCol="0">
              <a:spAutoFit/>
            </a:bodyPr>
            <a:lstStyle/>
            <a:p>
              <a:r>
                <a:rPr lang="en-US" altLang="ko-KR" sz="1100" dirty="0">
                  <a:latin typeface="Times New Roman" panose="02020603050405020304" pitchFamily="18" charset="0"/>
                  <a:cs typeface="Times New Roman" panose="02020603050405020304" pitchFamily="18" charset="0"/>
                </a:rPr>
                <a:t>GUI</a:t>
              </a:r>
              <a:endParaRPr lang="ko-KR" altLang="en-US" sz="1100" dirty="0">
                <a:latin typeface="Times New Roman" panose="02020603050405020304" pitchFamily="18" charset="0"/>
                <a:cs typeface="Times New Roman" panose="02020603050405020304" pitchFamily="18" charset="0"/>
              </a:endParaRPr>
            </a:p>
          </p:txBody>
        </p:sp>
      </p:grpSp>
      <p:sp>
        <p:nvSpPr>
          <p:cNvPr id="42" name="TextBox 41">
            <a:extLst>
              <a:ext uri="{FF2B5EF4-FFF2-40B4-BE49-F238E27FC236}">
                <a16:creationId xmlns:a16="http://schemas.microsoft.com/office/drawing/2014/main" id="{7C1177F3-150A-4EBB-890B-30F9FE69F0EC}"/>
              </a:ext>
            </a:extLst>
          </p:cNvPr>
          <p:cNvSpPr txBox="1"/>
          <p:nvPr/>
        </p:nvSpPr>
        <p:spPr>
          <a:xfrm>
            <a:off x="1752465" y="2321423"/>
            <a:ext cx="1027653"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Slide Scanner</a:t>
            </a:r>
            <a:endParaRPr lang="ko-KR" altLang="en-US" sz="1100" dirty="0">
              <a:latin typeface="Times New Roman" panose="02020603050405020304" pitchFamily="18" charset="0"/>
              <a:cs typeface="Times New Roman" panose="02020603050405020304" pitchFamily="18" charset="0"/>
            </a:endParaRPr>
          </a:p>
        </p:txBody>
      </p:sp>
      <p:pic>
        <p:nvPicPr>
          <p:cNvPr id="43" name="Picture 2" descr="Pannoramic 250 Flash III - 3DHISTECH Ltd."/>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70" t="3001" r="24361" b="3952"/>
          <a:stretch/>
        </p:blipFill>
        <p:spPr bwMode="auto">
          <a:xfrm>
            <a:off x="1874624" y="1690913"/>
            <a:ext cx="642258" cy="603333"/>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44" name="그림 43"/>
          <p:cNvPicPr>
            <a:picLocks noChangeAspect="1"/>
          </p:cNvPicPr>
          <p:nvPr/>
        </p:nvPicPr>
        <p:blipFill>
          <a:blip r:embed="rId7"/>
          <a:stretch>
            <a:fillRect/>
          </a:stretch>
        </p:blipFill>
        <p:spPr>
          <a:xfrm>
            <a:off x="1772669" y="1392778"/>
            <a:ext cx="1056632" cy="233845"/>
          </a:xfrm>
          <a:prstGeom prst="rect">
            <a:avLst/>
          </a:prstGeom>
        </p:spPr>
      </p:pic>
      <p:cxnSp>
        <p:nvCxnSpPr>
          <p:cNvPr id="45" name="꺾인 연결선 44"/>
          <p:cNvCxnSpPr>
            <a:stCxn id="92" idx="2"/>
            <a:endCxn id="29" idx="0"/>
          </p:cNvCxnSpPr>
          <p:nvPr/>
        </p:nvCxnSpPr>
        <p:spPr>
          <a:xfrm rot="5400000">
            <a:off x="2714486" y="1541034"/>
            <a:ext cx="910529" cy="2898481"/>
          </a:xfrm>
          <a:prstGeom prst="bentConnector3">
            <a:avLst>
              <a:gd name="adj1" fmla="val 64607"/>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869974" y="4070069"/>
            <a:ext cx="1257475"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Database</a:t>
            </a:r>
            <a:endParaRPr lang="ko-KR" altLang="en-US" sz="1100" dirty="0">
              <a:latin typeface="Times New Roman" panose="02020603050405020304" pitchFamily="18" charset="0"/>
              <a:cs typeface="Times New Roman" panose="02020603050405020304" pitchFamily="18" charset="0"/>
            </a:endParaRPr>
          </a:p>
        </p:txBody>
      </p:sp>
      <p:cxnSp>
        <p:nvCxnSpPr>
          <p:cNvPr id="47" name="꺾인 연결선 46"/>
          <p:cNvCxnSpPr>
            <a:stCxn id="46" idx="2"/>
            <a:endCxn id="61" idx="0"/>
          </p:cNvCxnSpPr>
          <p:nvPr/>
        </p:nvCxnSpPr>
        <p:spPr>
          <a:xfrm rot="5400000">
            <a:off x="3322895" y="3131368"/>
            <a:ext cx="975506" cy="3376129"/>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2277764" y="5454082"/>
            <a:ext cx="2117508" cy="914948"/>
          </a:xfrm>
          <a:prstGeom prst="rect">
            <a:avLst/>
          </a:prstGeom>
          <a:gradFill flip="none" rotWithShape="1">
            <a:gsLst>
              <a:gs pos="58000">
                <a:schemeClr val="bg1"/>
              </a:gs>
              <a:gs pos="100000">
                <a:schemeClr val="bg1">
                  <a:lumMod val="95000"/>
                </a:schemeClr>
              </a:gs>
            </a:gsLst>
            <a:lin ang="10800000" scaled="1"/>
            <a:tileRect/>
          </a:gra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p:cNvSpPr txBox="1"/>
          <p:nvPr/>
        </p:nvSpPr>
        <p:spPr>
          <a:xfrm>
            <a:off x="1358971" y="5942112"/>
            <a:ext cx="971620" cy="415498"/>
          </a:xfrm>
          <a:prstGeom prst="rect">
            <a:avLst/>
          </a:prstGeom>
          <a:noFill/>
        </p:spPr>
        <p:txBody>
          <a:bodyPr wrap="square" rtlCol="0">
            <a:spAutoFit/>
          </a:bodyPr>
          <a:lstStyle/>
          <a:p>
            <a:pPr algn="r"/>
            <a:r>
              <a:rPr lang="en-US" altLang="ko-KR" sz="1050" dirty="0">
                <a:latin typeface="Times New Roman" panose="02020603050405020304" pitchFamily="18" charset="0"/>
                <a:cs typeface="Times New Roman" panose="02020603050405020304" pitchFamily="18" charset="0"/>
              </a:rPr>
              <a:t>Whole slide </a:t>
            </a:r>
          </a:p>
          <a:p>
            <a:pPr algn="r"/>
            <a:r>
              <a:rPr lang="en-US" altLang="ko-KR" sz="1050" dirty="0">
                <a:latin typeface="Times New Roman" panose="02020603050405020304" pitchFamily="18" charset="0"/>
                <a:cs typeface="Times New Roman" panose="02020603050405020304" pitchFamily="18" charset="0"/>
              </a:rPr>
              <a:t>classifier</a:t>
            </a:r>
            <a:endParaRPr lang="ko-KR" altLang="en-US" sz="1050" dirty="0">
              <a:latin typeface="Times New Roman" panose="02020603050405020304" pitchFamily="18" charset="0"/>
              <a:cs typeface="Times New Roman" panose="02020603050405020304" pitchFamily="18" charset="0"/>
            </a:endParaRPr>
          </a:p>
        </p:txBody>
      </p:sp>
      <p:sp>
        <p:nvSpPr>
          <p:cNvPr id="50" name="직사각형 49"/>
          <p:cNvSpPr/>
          <p:nvPr/>
        </p:nvSpPr>
        <p:spPr>
          <a:xfrm>
            <a:off x="5867353" y="5378118"/>
            <a:ext cx="1388808" cy="962904"/>
          </a:xfrm>
          <a:prstGeom prst="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1" name="그림 50"/>
          <p:cNvPicPr>
            <a:picLocks noChangeAspect="1"/>
          </p:cNvPicPr>
          <p:nvPr/>
        </p:nvPicPr>
        <p:blipFill>
          <a:blip r:embed="rId2">
            <a:duotone>
              <a:prstClr val="black"/>
              <a:schemeClr val="accent2">
                <a:tint val="45000"/>
                <a:satMod val="400000"/>
              </a:schemeClr>
            </a:duotone>
          </a:blip>
          <a:stretch>
            <a:fillRect/>
          </a:stretch>
        </p:blipFill>
        <p:spPr>
          <a:xfrm>
            <a:off x="6924928" y="5478419"/>
            <a:ext cx="284526" cy="701832"/>
          </a:xfrm>
          <a:prstGeom prst="rect">
            <a:avLst/>
          </a:prstGeom>
        </p:spPr>
      </p:pic>
      <p:pic>
        <p:nvPicPr>
          <p:cNvPr id="52" name="그림 51"/>
          <p:cNvPicPr>
            <a:picLocks noChangeAspect="1"/>
          </p:cNvPicPr>
          <p:nvPr/>
        </p:nvPicPr>
        <p:blipFill>
          <a:blip r:embed="rId2">
            <a:duotone>
              <a:prstClr val="black"/>
              <a:schemeClr val="tx2">
                <a:tint val="45000"/>
                <a:satMod val="400000"/>
              </a:schemeClr>
            </a:duotone>
          </a:blip>
          <a:stretch>
            <a:fillRect/>
          </a:stretch>
        </p:blipFill>
        <p:spPr>
          <a:xfrm>
            <a:off x="6609154" y="5478419"/>
            <a:ext cx="284526" cy="701832"/>
          </a:xfrm>
          <a:prstGeom prst="rect">
            <a:avLst/>
          </a:prstGeom>
        </p:spPr>
      </p:pic>
      <p:pic>
        <p:nvPicPr>
          <p:cNvPr id="53" name="그림 52"/>
          <p:cNvPicPr>
            <a:picLocks noChangeAspect="1"/>
          </p:cNvPicPr>
          <p:nvPr/>
        </p:nvPicPr>
        <p:blipFill>
          <a:blip r:embed="rId2">
            <a:duotone>
              <a:prstClr val="black"/>
              <a:schemeClr val="accent5">
                <a:tint val="45000"/>
                <a:satMod val="400000"/>
              </a:schemeClr>
            </a:duotone>
          </a:blip>
          <a:stretch>
            <a:fillRect/>
          </a:stretch>
        </p:blipFill>
        <p:spPr>
          <a:xfrm>
            <a:off x="6295741" y="5478419"/>
            <a:ext cx="284526" cy="701832"/>
          </a:xfrm>
          <a:prstGeom prst="rect">
            <a:avLst/>
          </a:prstGeom>
        </p:spPr>
      </p:pic>
      <p:pic>
        <p:nvPicPr>
          <p:cNvPr id="54" name="그림 53"/>
          <p:cNvPicPr>
            <a:picLocks noChangeAspect="1"/>
          </p:cNvPicPr>
          <p:nvPr/>
        </p:nvPicPr>
        <p:blipFill>
          <a:blip r:embed="rId2"/>
          <a:stretch>
            <a:fillRect/>
          </a:stretch>
        </p:blipFill>
        <p:spPr>
          <a:xfrm>
            <a:off x="5964508" y="5478287"/>
            <a:ext cx="284526" cy="701832"/>
          </a:xfrm>
          <a:prstGeom prst="rect">
            <a:avLst/>
          </a:prstGeom>
        </p:spPr>
      </p:pic>
      <p:cxnSp>
        <p:nvCxnSpPr>
          <p:cNvPr id="55" name="꺾인 연결선 54"/>
          <p:cNvCxnSpPr>
            <a:stCxn id="50" idx="0"/>
            <a:endCxn id="46" idx="2"/>
          </p:cNvCxnSpPr>
          <p:nvPr/>
        </p:nvCxnSpPr>
        <p:spPr>
          <a:xfrm rot="16200000" flipV="1">
            <a:off x="5507016" y="4323376"/>
            <a:ext cx="1046439" cy="1063045"/>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611015" y="6105517"/>
            <a:ext cx="311552" cy="261610"/>
          </a:xfrm>
          <a:prstGeom prst="rect">
            <a:avLst/>
          </a:prstGeom>
          <a:noFill/>
        </p:spPr>
        <p:txBody>
          <a:bodyPr wrap="squar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6292183" y="6111695"/>
            <a:ext cx="311552" cy="261610"/>
          </a:xfrm>
          <a:prstGeom prst="rect">
            <a:avLst/>
          </a:prstGeom>
          <a:noFill/>
        </p:spPr>
        <p:txBody>
          <a:bodyPr wrap="square" rtlCol="0">
            <a:spAutoFit/>
          </a:bodyPr>
          <a:lstStyle/>
          <a:p>
            <a:r>
              <a:rPr lang="en-US" altLang="ko-KR" sz="1100">
                <a:latin typeface="Times New Roman" panose="02020603050405020304" pitchFamily="18" charset="0"/>
                <a:cs typeface="Times New Roman" panose="02020603050405020304" pitchFamily="18" charset="0"/>
              </a:rPr>
              <a:t>U</a:t>
            </a:r>
            <a:endParaRPr lang="ko-KR" altLang="en-US" sz="11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5968730" y="6111695"/>
            <a:ext cx="311552" cy="261610"/>
          </a:xfrm>
          <a:prstGeom prst="rect">
            <a:avLst/>
          </a:prstGeom>
          <a:noFill/>
        </p:spPr>
        <p:txBody>
          <a:bodyPr wrap="square" rtlCol="0">
            <a:spAutoFit/>
          </a:bodyPr>
          <a:lstStyle/>
          <a:p>
            <a:r>
              <a:rPr lang="en-US" altLang="ko-KR" sz="1100">
                <a:latin typeface="Times New Roman" panose="02020603050405020304" pitchFamily="18" charset="0"/>
                <a:cs typeface="Times New Roman" panose="02020603050405020304" pitchFamily="18" charset="0"/>
              </a:rPr>
              <a:t>N</a:t>
            </a:r>
            <a:endParaRPr lang="ko-KR" altLang="en-US" sz="1100"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6914320" y="6111695"/>
            <a:ext cx="311552" cy="261610"/>
          </a:xfrm>
          <a:prstGeom prst="rect">
            <a:avLst/>
          </a:prstGeom>
          <a:noFill/>
        </p:spPr>
        <p:txBody>
          <a:bodyPr wrap="square" rtlCol="0">
            <a:spAutoFit/>
          </a:bodyPr>
          <a:lstStyle/>
          <a:p>
            <a:r>
              <a:rPr lang="en-US" altLang="ko-KR" sz="1100" dirty="0">
                <a:latin typeface="Times New Roman" panose="02020603050405020304" pitchFamily="18" charset="0"/>
                <a:cs typeface="Times New Roman" panose="02020603050405020304" pitchFamily="18" charset="0"/>
              </a:rPr>
              <a:t>M</a:t>
            </a:r>
            <a:endParaRPr lang="ko-KR" altLang="en-US" sz="1100" dirty="0">
              <a:latin typeface="Times New Roman" panose="02020603050405020304" pitchFamily="18" charset="0"/>
              <a:cs typeface="Times New Roman" panose="02020603050405020304" pitchFamily="18" charset="0"/>
            </a:endParaRPr>
          </a:p>
        </p:txBody>
      </p:sp>
      <p:grpSp>
        <p:nvGrpSpPr>
          <p:cNvPr id="60" name="그룹 59"/>
          <p:cNvGrpSpPr/>
          <p:nvPr/>
        </p:nvGrpSpPr>
        <p:grpSpPr>
          <a:xfrm>
            <a:off x="1794978" y="5307185"/>
            <a:ext cx="655209" cy="641250"/>
            <a:chOff x="1066780" y="5164014"/>
            <a:chExt cx="655209" cy="641250"/>
          </a:xfrm>
        </p:grpSpPr>
        <p:sp>
          <p:nvSpPr>
            <p:cNvPr id="61" name="타원 60"/>
            <p:cNvSpPr/>
            <p:nvPr/>
          </p:nvSpPr>
          <p:spPr>
            <a:xfrm>
              <a:off x="1066780" y="5164014"/>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2" name="그림 61"/>
            <p:cNvPicPr>
              <a:picLocks noChangeAspect="1"/>
            </p:cNvPicPr>
            <p:nvPr/>
          </p:nvPicPr>
          <p:blipFill>
            <a:blip r:embed="rId2">
              <a:duotone>
                <a:prstClr val="black"/>
                <a:schemeClr val="accent2">
                  <a:tint val="45000"/>
                  <a:satMod val="400000"/>
                </a:schemeClr>
              </a:duotone>
            </a:blip>
            <a:stretch>
              <a:fillRect/>
            </a:stretch>
          </p:blipFill>
          <p:spPr>
            <a:xfrm>
              <a:off x="1154626" y="5306444"/>
              <a:ext cx="132733" cy="327409"/>
            </a:xfrm>
            <a:prstGeom prst="rect">
              <a:avLst/>
            </a:prstGeom>
          </p:spPr>
        </p:pic>
        <p:pic>
          <p:nvPicPr>
            <p:cNvPr id="63" name="그림 62"/>
            <p:cNvPicPr>
              <a:picLocks noChangeAspect="1"/>
            </p:cNvPicPr>
            <p:nvPr/>
          </p:nvPicPr>
          <p:blipFill>
            <a:blip r:embed="rId2">
              <a:duotone>
                <a:prstClr val="black"/>
                <a:schemeClr val="accent1">
                  <a:tint val="45000"/>
                  <a:satMod val="400000"/>
                </a:schemeClr>
              </a:duotone>
            </a:blip>
            <a:stretch>
              <a:fillRect/>
            </a:stretch>
          </p:blipFill>
          <p:spPr>
            <a:xfrm>
              <a:off x="1193535" y="5366834"/>
              <a:ext cx="132733" cy="327409"/>
            </a:xfrm>
            <a:prstGeom prst="rect">
              <a:avLst/>
            </a:prstGeom>
          </p:spPr>
        </p:pic>
        <p:pic>
          <p:nvPicPr>
            <p:cNvPr id="64" name="그림 63"/>
            <p:cNvPicPr>
              <a:picLocks noChangeAspect="1"/>
            </p:cNvPicPr>
            <p:nvPr/>
          </p:nvPicPr>
          <p:blipFill>
            <a:blip r:embed="rId2">
              <a:duotone>
                <a:prstClr val="black"/>
                <a:schemeClr val="accent3">
                  <a:tint val="45000"/>
                  <a:satMod val="400000"/>
                </a:schemeClr>
              </a:duotone>
            </a:blip>
            <a:stretch>
              <a:fillRect/>
            </a:stretch>
          </p:blipFill>
          <p:spPr>
            <a:xfrm>
              <a:off x="1242472" y="5406823"/>
              <a:ext cx="132733" cy="327409"/>
            </a:xfrm>
            <a:prstGeom prst="rect">
              <a:avLst/>
            </a:prstGeom>
          </p:spPr>
        </p:pic>
        <p:pic>
          <p:nvPicPr>
            <p:cNvPr id="65" name="그림 64"/>
            <p:cNvPicPr>
              <a:picLocks noChangeAspect="1"/>
            </p:cNvPicPr>
            <p:nvPr/>
          </p:nvPicPr>
          <p:blipFill>
            <a:blip r:embed="rId2"/>
            <a:stretch>
              <a:fillRect/>
            </a:stretch>
          </p:blipFill>
          <p:spPr>
            <a:xfrm>
              <a:off x="1310921" y="5459979"/>
              <a:ext cx="132733" cy="327409"/>
            </a:xfrm>
            <a:prstGeom prst="rect">
              <a:avLst/>
            </a:prstGeom>
          </p:spPr>
        </p:pic>
        <p:pic>
          <p:nvPicPr>
            <p:cNvPr id="66" name="그림 65"/>
            <p:cNvPicPr>
              <a:picLocks noChangeAspect="1"/>
            </p:cNvPicPr>
            <p:nvPr/>
          </p:nvPicPr>
          <p:blipFill>
            <a:blip r:embed="rId8"/>
            <a:stretch>
              <a:fillRect/>
            </a:stretch>
          </p:blipFill>
          <p:spPr>
            <a:xfrm>
              <a:off x="1359174" y="5234947"/>
              <a:ext cx="278937" cy="274568"/>
            </a:xfrm>
            <a:prstGeom prst="ellipse">
              <a:avLst/>
            </a:prstGeom>
            <a:ln>
              <a:solidFill>
                <a:srgbClr val="00B050"/>
              </a:solidFill>
            </a:ln>
          </p:spPr>
        </p:pic>
        <p:pic>
          <p:nvPicPr>
            <p:cNvPr id="67" name="그림 66"/>
            <p:cNvPicPr>
              <a:picLocks noChangeAspect="1"/>
            </p:cNvPicPr>
            <p:nvPr/>
          </p:nvPicPr>
          <p:blipFill>
            <a:blip r:embed="rId9">
              <a:duotone>
                <a:schemeClr val="accent1">
                  <a:shade val="45000"/>
                  <a:satMod val="135000"/>
                </a:schemeClr>
                <a:prstClr val="white"/>
              </a:duotone>
              <a:extLst/>
            </a:blip>
            <a:stretch>
              <a:fillRect/>
            </a:stretch>
          </p:blipFill>
          <p:spPr>
            <a:xfrm>
              <a:off x="1259901" y="5223310"/>
              <a:ext cx="162752" cy="103183"/>
            </a:xfrm>
            <a:prstGeom prst="rect">
              <a:avLst/>
            </a:prstGeom>
          </p:spPr>
        </p:pic>
        <p:pic>
          <p:nvPicPr>
            <p:cNvPr id="68" name="그림 67"/>
            <p:cNvPicPr>
              <a:picLocks noChangeAspect="1"/>
            </p:cNvPicPr>
            <p:nvPr/>
          </p:nvPicPr>
          <p:blipFill>
            <a:blip r:embed="rId9">
              <a:duotone>
                <a:schemeClr val="accent1">
                  <a:shade val="45000"/>
                  <a:satMod val="135000"/>
                </a:schemeClr>
                <a:prstClr val="white"/>
              </a:duotone>
              <a:extLst/>
            </a:blip>
            <a:stretch>
              <a:fillRect/>
            </a:stretch>
          </p:blipFill>
          <p:spPr>
            <a:xfrm rot="10800000">
              <a:off x="1459506" y="5538182"/>
              <a:ext cx="162752" cy="103183"/>
            </a:xfrm>
            <a:prstGeom prst="rect">
              <a:avLst/>
            </a:prstGeom>
          </p:spPr>
        </p:pic>
      </p:grpSp>
      <p:sp>
        <p:nvSpPr>
          <p:cNvPr id="69" name="TextBox 68"/>
          <p:cNvSpPr txBox="1"/>
          <p:nvPr/>
        </p:nvSpPr>
        <p:spPr>
          <a:xfrm>
            <a:off x="6125344" y="5927343"/>
            <a:ext cx="2020103" cy="261610"/>
          </a:xfrm>
          <a:prstGeom prst="rect">
            <a:avLst/>
          </a:prstGeom>
          <a:noFill/>
        </p:spPr>
        <p:txBody>
          <a:bodyPr wrap="square" rtlCol="0">
            <a:spAutoFit/>
          </a:bodyPr>
          <a:lstStyle/>
          <a:p>
            <a:r>
              <a:rPr lang="en-US" altLang="ko-KR" sz="1100" dirty="0">
                <a:latin typeface="Times New Roman" panose="02020603050405020304" pitchFamily="18" charset="0"/>
                <a:cs typeface="Times New Roman" panose="02020603050405020304" pitchFamily="18" charset="0"/>
              </a:rPr>
              <a:t>WSC result</a:t>
            </a:r>
            <a:endParaRPr lang="ko-KR" altLang="en-US" sz="1100" dirty="0">
              <a:latin typeface="Times New Roman" panose="02020603050405020304" pitchFamily="18" charset="0"/>
              <a:cs typeface="Times New Roman" panose="02020603050405020304" pitchFamily="18" charset="0"/>
            </a:endParaRPr>
          </a:p>
        </p:txBody>
      </p:sp>
      <p:sp>
        <p:nvSpPr>
          <p:cNvPr id="70" name="직사각형 69"/>
          <p:cNvSpPr/>
          <p:nvPr/>
        </p:nvSpPr>
        <p:spPr>
          <a:xfrm>
            <a:off x="2882902" y="3423803"/>
            <a:ext cx="2189985" cy="1094720"/>
          </a:xfrm>
          <a:prstGeom prst="rect">
            <a:avLst/>
          </a:prstGeom>
          <a:gradFill>
            <a:gsLst>
              <a:gs pos="58000">
                <a:schemeClr val="bg1"/>
              </a:gs>
              <a:gs pos="100000">
                <a:schemeClr val="bg1">
                  <a:lumMod val="95000"/>
                </a:schemeClr>
              </a:gs>
            </a:gsLst>
            <a:lin ang="10800000" scaled="1"/>
          </a:gra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1" name="Picture 35" descr="File:Icons8 flat folder.svg - Wikimedia Commons"/>
          <p:cNvPicPr>
            <a:picLocks noChangeAspect="1"/>
          </p:cNvPicPr>
          <p:nvPr/>
        </p:nvPicPr>
        <p:blipFill>
          <a:blip r:embed="rId10" cstate="print">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3272389" y="4172969"/>
            <a:ext cx="332456" cy="332456"/>
          </a:xfrm>
          <a:prstGeom prst="rect">
            <a:avLst/>
          </a:prstGeom>
          <a:effectLst>
            <a:outerShdw blurRad="50800" dist="38100" dir="2700000" algn="tl" rotWithShape="0">
              <a:prstClr val="black">
                <a:alpha val="40000"/>
              </a:prstClr>
            </a:outerShdw>
          </a:effectLst>
        </p:spPr>
      </p:pic>
      <p:pic>
        <p:nvPicPr>
          <p:cNvPr id="72" name="Picture 35" descr="File:Icons8 flat folder.svg - Wikimedia Commons"/>
          <p:cNvPicPr>
            <a:picLocks noChangeAspect="1"/>
          </p:cNvPicPr>
          <p:nvPr/>
        </p:nvPicPr>
        <p:blipFill>
          <a:blip r:embed="rId10"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274497" y="3667922"/>
            <a:ext cx="332456" cy="332456"/>
          </a:xfrm>
          <a:prstGeom prst="rect">
            <a:avLst/>
          </a:prstGeom>
          <a:effectLst>
            <a:outerShdw blurRad="50800" dist="38100" dir="2700000" algn="tl" rotWithShape="0">
              <a:prstClr val="black">
                <a:alpha val="40000"/>
              </a:prstClr>
            </a:outerShdw>
          </a:effectLst>
        </p:spPr>
      </p:pic>
      <p:pic>
        <p:nvPicPr>
          <p:cNvPr id="73" name="Picture 35" descr="File:Icons8 flat folder.svg - Wikimedia Commons"/>
          <p:cNvPicPr>
            <a:picLocks noChangeAspect="1"/>
          </p:cNvPicPr>
          <p:nvPr/>
        </p:nvPicPr>
        <p:blipFill>
          <a:blip r:embed="rId10"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272389" y="3922351"/>
            <a:ext cx="332456" cy="332456"/>
          </a:xfrm>
          <a:prstGeom prst="rect">
            <a:avLst/>
          </a:prstGeom>
          <a:effectLst>
            <a:outerShdw blurRad="50800" dist="38100" dir="2700000" algn="tl" rotWithShape="0">
              <a:prstClr val="black">
                <a:alpha val="40000"/>
              </a:prstClr>
            </a:outerShdw>
          </a:effectLst>
        </p:spPr>
      </p:pic>
      <p:sp>
        <p:nvSpPr>
          <p:cNvPr id="74" name="직사각형 73"/>
          <p:cNvSpPr/>
          <p:nvPr/>
        </p:nvSpPr>
        <p:spPr>
          <a:xfrm>
            <a:off x="3273368" y="3742898"/>
            <a:ext cx="916986" cy="230832"/>
          </a:xfrm>
          <a:prstGeom prst="rect">
            <a:avLst/>
          </a:prstGeom>
        </p:spPr>
        <p:txBody>
          <a:bodyPr wrap="square">
            <a:spAutoFit/>
          </a:bodyPr>
          <a:lstStyle/>
          <a:p>
            <a:r>
              <a:rPr lang="en-US" altLang="ko-KR" sz="900" dirty="0">
                <a:latin typeface="Times New Roman" panose="02020603050405020304" pitchFamily="18" charset="0"/>
                <a:cs typeface="Times New Roman" panose="02020603050405020304" pitchFamily="18" charset="0"/>
              </a:rPr>
              <a:t>Uncategorized</a:t>
            </a:r>
            <a:endParaRPr lang="ko-KR" altLang="en-US" sz="900" dirty="0">
              <a:latin typeface="Times New Roman" panose="02020603050405020304" pitchFamily="18" charset="0"/>
              <a:cs typeface="Times New Roman" panose="02020603050405020304" pitchFamily="18" charset="0"/>
            </a:endParaRPr>
          </a:p>
        </p:txBody>
      </p:sp>
      <p:sp>
        <p:nvSpPr>
          <p:cNvPr id="75" name="직사각형 74"/>
          <p:cNvSpPr/>
          <p:nvPr/>
        </p:nvSpPr>
        <p:spPr>
          <a:xfrm>
            <a:off x="3269712" y="3981343"/>
            <a:ext cx="715260" cy="253916"/>
          </a:xfrm>
          <a:prstGeom prst="rect">
            <a:avLst/>
          </a:prstGeom>
        </p:spPr>
        <p:txBody>
          <a:bodyPr wrap="none">
            <a:spAutoFit/>
          </a:bodyPr>
          <a:lstStyle/>
          <a:p>
            <a:r>
              <a:rPr lang="en-US" altLang="ko-KR" sz="1000" dirty="0">
                <a:latin typeface="Times New Roman" panose="02020603050405020304" pitchFamily="18" charset="0"/>
                <a:cs typeface="Times New Roman" panose="02020603050405020304" pitchFamily="18" charset="0"/>
              </a:rPr>
              <a:t>Dysplasia</a:t>
            </a:r>
            <a:endParaRPr lang="ko-KR" altLang="en-US" sz="1000" dirty="0">
              <a:latin typeface="Times New Roman" panose="02020603050405020304" pitchFamily="18" charset="0"/>
              <a:cs typeface="Times New Roman" panose="02020603050405020304" pitchFamily="18" charset="0"/>
            </a:endParaRPr>
          </a:p>
        </p:txBody>
      </p:sp>
      <p:sp>
        <p:nvSpPr>
          <p:cNvPr id="76" name="직사각형 75"/>
          <p:cNvSpPr/>
          <p:nvPr/>
        </p:nvSpPr>
        <p:spPr>
          <a:xfrm>
            <a:off x="3260442" y="4247472"/>
            <a:ext cx="722422" cy="253916"/>
          </a:xfrm>
          <a:prstGeom prst="rect">
            <a:avLst/>
          </a:prstGeom>
        </p:spPr>
        <p:txBody>
          <a:bodyPr wrap="square">
            <a:spAutoFit/>
          </a:bodyPr>
          <a:lstStyle/>
          <a:p>
            <a:r>
              <a:rPr lang="en-US" altLang="ko-KR" sz="1000" dirty="0">
                <a:latin typeface="Times New Roman" panose="02020603050405020304" pitchFamily="18" charset="0"/>
                <a:cs typeface="Times New Roman" panose="02020603050405020304" pitchFamily="18" charset="0"/>
              </a:rPr>
              <a:t>Malignant</a:t>
            </a:r>
            <a:endParaRPr lang="ko-KR" altLang="en-US" sz="1000" dirty="0">
              <a:latin typeface="Times New Roman" panose="02020603050405020304" pitchFamily="18" charset="0"/>
              <a:cs typeface="Times New Roman" panose="02020603050405020304" pitchFamily="18" charset="0"/>
            </a:endParaRPr>
          </a:p>
        </p:txBody>
      </p:sp>
      <p:pic>
        <p:nvPicPr>
          <p:cNvPr id="77" name="Picture 35" descr="File:Icons8 flat folder.svg - Wikimedia Commons"/>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75026" y="3405290"/>
            <a:ext cx="332456" cy="332456"/>
          </a:xfrm>
          <a:prstGeom prst="rect">
            <a:avLst/>
          </a:prstGeom>
          <a:effectLst>
            <a:outerShdw blurRad="50800" dist="38100" dir="2700000" algn="tl" rotWithShape="0">
              <a:prstClr val="black">
                <a:alpha val="40000"/>
              </a:prstClr>
            </a:outerShdw>
          </a:effectLst>
        </p:spPr>
      </p:pic>
      <p:cxnSp>
        <p:nvCxnSpPr>
          <p:cNvPr id="78" name="꺾인 연결선 77"/>
          <p:cNvCxnSpPr>
            <a:stCxn id="83" idx="6"/>
            <a:endCxn id="77" idx="1"/>
          </p:cNvCxnSpPr>
          <p:nvPr/>
        </p:nvCxnSpPr>
        <p:spPr>
          <a:xfrm flipV="1">
            <a:off x="2963202" y="3571518"/>
            <a:ext cx="311824" cy="189199"/>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꺾인 연결선 78"/>
          <p:cNvCxnSpPr/>
          <p:nvPr/>
        </p:nvCxnSpPr>
        <p:spPr>
          <a:xfrm>
            <a:off x="2964181" y="3596437"/>
            <a:ext cx="328283" cy="150101"/>
          </a:xfrm>
          <a:prstGeom prst="bentConnector3">
            <a:avLst>
              <a:gd name="adj1" fmla="val 4613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꺾인 연결선 79"/>
          <p:cNvCxnSpPr>
            <a:stCxn id="83" idx="6"/>
            <a:endCxn id="73" idx="1"/>
          </p:cNvCxnSpPr>
          <p:nvPr/>
        </p:nvCxnSpPr>
        <p:spPr>
          <a:xfrm>
            <a:off x="2963202" y="3760717"/>
            <a:ext cx="309187" cy="327862"/>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꺾인 연결선 80"/>
          <p:cNvCxnSpPr>
            <a:stCxn id="83" idx="6"/>
            <a:endCxn id="71" idx="1"/>
          </p:cNvCxnSpPr>
          <p:nvPr/>
        </p:nvCxnSpPr>
        <p:spPr>
          <a:xfrm>
            <a:off x="2963202" y="3760717"/>
            <a:ext cx="309187" cy="578480"/>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직사각형 81"/>
          <p:cNvSpPr/>
          <p:nvPr/>
        </p:nvSpPr>
        <p:spPr>
          <a:xfrm>
            <a:off x="3282309" y="3490432"/>
            <a:ext cx="700554" cy="246221"/>
          </a:xfrm>
          <a:prstGeom prst="rect">
            <a:avLst/>
          </a:prstGeom>
        </p:spPr>
        <p:txBody>
          <a:bodyPr wrap="square">
            <a:spAutoFit/>
          </a:bodyPr>
          <a:lstStyle/>
          <a:p>
            <a:r>
              <a:rPr lang="en-US" altLang="ko-KR" sz="1000" dirty="0">
                <a:latin typeface="Times New Roman" panose="02020603050405020304" pitchFamily="18" charset="0"/>
                <a:cs typeface="Times New Roman" panose="02020603050405020304" pitchFamily="18" charset="0"/>
              </a:rPr>
              <a:t>Normal</a:t>
            </a:r>
            <a:endParaRPr lang="ko-KR" altLang="en-US" sz="1000" dirty="0">
              <a:latin typeface="Times New Roman" panose="02020603050405020304" pitchFamily="18" charset="0"/>
              <a:cs typeface="Times New Roman" panose="02020603050405020304" pitchFamily="18" charset="0"/>
            </a:endParaRPr>
          </a:p>
        </p:txBody>
      </p:sp>
      <p:sp>
        <p:nvSpPr>
          <p:cNvPr id="83" name="타원 82"/>
          <p:cNvSpPr/>
          <p:nvPr/>
        </p:nvSpPr>
        <p:spPr>
          <a:xfrm>
            <a:off x="2307993" y="3440092"/>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4" name="그룹 83"/>
          <p:cNvGrpSpPr/>
          <p:nvPr/>
        </p:nvGrpSpPr>
        <p:grpSpPr>
          <a:xfrm>
            <a:off x="2527965" y="3607813"/>
            <a:ext cx="344764" cy="347681"/>
            <a:chOff x="572642" y="3447654"/>
            <a:chExt cx="1905000" cy="1904997"/>
          </a:xfrm>
          <a:effectLst/>
        </p:grpSpPr>
        <p:pic>
          <p:nvPicPr>
            <p:cNvPr id="85" name="Picture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2642" y="3447654"/>
              <a:ext cx="1447801" cy="1447801"/>
            </a:xfrm>
            <a:prstGeom prst="rect">
              <a:avLst/>
            </a:prstGeom>
            <a:ln>
              <a:solidFill>
                <a:schemeClr val="tx1"/>
              </a:solidFill>
            </a:ln>
          </p:spPr>
        </p:pic>
        <p:pic>
          <p:nvPicPr>
            <p:cNvPr id="86" name="Picture 8"/>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25042" y="3600054"/>
              <a:ext cx="1447801" cy="1447801"/>
            </a:xfrm>
            <a:prstGeom prst="rect">
              <a:avLst/>
            </a:prstGeom>
            <a:ln>
              <a:solidFill>
                <a:schemeClr val="tx1"/>
              </a:solidFill>
            </a:ln>
          </p:spPr>
        </p:pic>
        <p:pic>
          <p:nvPicPr>
            <p:cNvPr id="87" name="Picture 8"/>
            <p:cNvPicPr>
              <a:picLocks noChangeAspect="1"/>
            </p:cNvPicPr>
            <p:nvPr/>
          </p:nvPicPr>
          <p:blipFill>
            <a:blip r:embed="rId11"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77442" y="3752454"/>
              <a:ext cx="1447801" cy="1447801"/>
            </a:xfrm>
            <a:prstGeom prst="rect">
              <a:avLst/>
            </a:prstGeom>
            <a:ln>
              <a:solidFill>
                <a:schemeClr val="tx1"/>
              </a:solidFill>
            </a:ln>
          </p:spPr>
        </p:pic>
        <p:pic>
          <p:nvPicPr>
            <p:cNvPr id="88" name="Picture 8"/>
            <p:cNvPicPr>
              <a:picLocks noChangeAspect="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9842" y="3904855"/>
              <a:ext cx="1447800" cy="1447796"/>
            </a:xfrm>
            <a:prstGeom prst="rect">
              <a:avLst/>
            </a:prstGeom>
            <a:ln>
              <a:solidFill>
                <a:schemeClr val="tx1"/>
              </a:solidFill>
            </a:ln>
          </p:spPr>
        </p:pic>
      </p:grpSp>
      <p:pic>
        <p:nvPicPr>
          <p:cNvPr id="89" name="그림 88"/>
          <p:cNvPicPr>
            <a:picLocks noChangeAspect="1"/>
          </p:cNvPicPr>
          <p:nvPr/>
        </p:nvPicPr>
        <p:blipFill>
          <a:blip r:embed="rId8"/>
          <a:stretch>
            <a:fillRect/>
          </a:stretch>
        </p:blipFill>
        <p:spPr>
          <a:xfrm>
            <a:off x="2361361" y="3526318"/>
            <a:ext cx="337514" cy="332228"/>
          </a:xfrm>
          <a:prstGeom prst="ellipse">
            <a:avLst/>
          </a:prstGeom>
          <a:ln>
            <a:solidFill>
              <a:srgbClr val="00B050"/>
            </a:solidFill>
          </a:ln>
        </p:spPr>
      </p:pic>
      <p:sp>
        <p:nvSpPr>
          <p:cNvPr id="90" name="타원 89"/>
          <p:cNvSpPr/>
          <p:nvPr/>
        </p:nvSpPr>
        <p:spPr>
          <a:xfrm>
            <a:off x="4291386" y="1653380"/>
            <a:ext cx="655209" cy="641250"/>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1" name="그림 90"/>
          <p:cNvPicPr>
            <a:picLocks noChangeAspect="1"/>
          </p:cNvPicPr>
          <p:nvPr/>
        </p:nvPicPr>
        <p:blipFill>
          <a:blip r:embed="rId12"/>
          <a:stretch>
            <a:fillRect/>
          </a:stretch>
        </p:blipFill>
        <p:spPr>
          <a:xfrm>
            <a:off x="4412208" y="1739944"/>
            <a:ext cx="436355" cy="467249"/>
          </a:xfrm>
          <a:prstGeom prst="rect">
            <a:avLst/>
          </a:prstGeom>
        </p:spPr>
      </p:pic>
      <p:sp>
        <p:nvSpPr>
          <p:cNvPr id="92" name="TextBox 91"/>
          <p:cNvSpPr txBox="1"/>
          <p:nvPr/>
        </p:nvSpPr>
        <p:spPr>
          <a:xfrm>
            <a:off x="3925399" y="2273400"/>
            <a:ext cx="1387181"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Patch-maker</a:t>
            </a:r>
            <a:endParaRPr lang="ko-KR" altLang="en-US" sz="1100" dirty="0">
              <a:latin typeface="Times New Roman" panose="02020603050405020304" pitchFamily="18" charset="0"/>
              <a:cs typeface="Times New Roman" panose="02020603050405020304" pitchFamily="18" charset="0"/>
            </a:endParaRPr>
          </a:p>
        </p:txBody>
      </p:sp>
      <p:grpSp>
        <p:nvGrpSpPr>
          <p:cNvPr id="94" name="그룹 93">
            <a:extLst>
              <a:ext uri="{FF2B5EF4-FFF2-40B4-BE49-F238E27FC236}">
                <a16:creationId xmlns:a16="http://schemas.microsoft.com/office/drawing/2014/main" id="{B3027ACF-BBFE-4B73-9120-70BC6340405A}"/>
              </a:ext>
            </a:extLst>
          </p:cNvPr>
          <p:cNvGrpSpPr/>
          <p:nvPr/>
        </p:nvGrpSpPr>
        <p:grpSpPr>
          <a:xfrm>
            <a:off x="2364645" y="5472539"/>
            <a:ext cx="1070791" cy="878559"/>
            <a:chOff x="5943796" y="2779089"/>
            <a:chExt cx="2735123" cy="2359603"/>
          </a:xfrm>
        </p:grpSpPr>
        <p:grpSp>
          <p:nvGrpSpPr>
            <p:cNvPr id="95" name="그룹 94">
              <a:extLst>
                <a:ext uri="{FF2B5EF4-FFF2-40B4-BE49-F238E27FC236}">
                  <a16:creationId xmlns:a16="http://schemas.microsoft.com/office/drawing/2014/main" id="{91D8F467-5985-48FB-B13A-7AB74E0A8034}"/>
                </a:ext>
              </a:extLst>
            </p:cNvPr>
            <p:cNvGrpSpPr/>
            <p:nvPr/>
          </p:nvGrpSpPr>
          <p:grpSpPr>
            <a:xfrm>
              <a:off x="5943796" y="2779089"/>
              <a:ext cx="2735123" cy="2359603"/>
              <a:chOff x="4841029" y="4267225"/>
              <a:chExt cx="1985396" cy="1372191"/>
            </a:xfrm>
          </p:grpSpPr>
          <p:pic>
            <p:nvPicPr>
              <p:cNvPr id="97" name="그림 96">
                <a:extLst>
                  <a:ext uri="{FF2B5EF4-FFF2-40B4-BE49-F238E27FC236}">
                    <a16:creationId xmlns:a16="http://schemas.microsoft.com/office/drawing/2014/main" id="{27B6194F-1B9E-48A5-B7C9-9BE34F7198D9}"/>
                  </a:ext>
                </a:extLst>
              </p:cNvPr>
              <p:cNvPicPr>
                <a:picLocks noChangeAspect="1"/>
              </p:cNvPicPr>
              <p:nvPr/>
            </p:nvPicPr>
            <p:blipFill>
              <a:blip r:embed="rId13"/>
              <a:stretch>
                <a:fillRect/>
              </a:stretch>
            </p:blipFill>
            <p:spPr>
              <a:xfrm>
                <a:off x="5168778" y="4267225"/>
                <a:ext cx="1657647" cy="1372191"/>
              </a:xfrm>
              <a:prstGeom prst="rect">
                <a:avLst/>
              </a:prstGeom>
            </p:spPr>
          </p:pic>
          <p:sp>
            <p:nvSpPr>
              <p:cNvPr id="98" name="TextBox 97">
                <a:extLst>
                  <a:ext uri="{FF2B5EF4-FFF2-40B4-BE49-F238E27FC236}">
                    <a16:creationId xmlns:a16="http://schemas.microsoft.com/office/drawing/2014/main" id="{EA3AE661-3B82-438B-BDC6-08A2D6BD7151}"/>
                  </a:ext>
                </a:extLst>
              </p:cNvPr>
              <p:cNvSpPr txBox="1"/>
              <p:nvPr/>
            </p:nvSpPr>
            <p:spPr>
              <a:xfrm rot="19244874">
                <a:off x="4841029" y="4309252"/>
                <a:ext cx="1100583" cy="243747"/>
              </a:xfrm>
              <a:prstGeom prst="rect">
                <a:avLst/>
              </a:prstGeom>
              <a:noFill/>
            </p:spPr>
            <p:txBody>
              <a:bodyPr wrap="square" rtlCol="0">
                <a:spAutoFit/>
              </a:bodyPr>
              <a:lstStyle/>
              <a:p>
                <a:pPr algn="ctr"/>
                <a:r>
                  <a:rPr lang="en-US" altLang="ko-KR" sz="300" dirty="0"/>
                  <a:t>3</a:t>
                </a:r>
              </a:p>
            </p:txBody>
          </p:sp>
        </p:grpSp>
        <p:pic>
          <p:nvPicPr>
            <p:cNvPr id="96" name="그림 95">
              <a:extLst>
                <a:ext uri="{FF2B5EF4-FFF2-40B4-BE49-F238E27FC236}">
                  <a16:creationId xmlns:a16="http://schemas.microsoft.com/office/drawing/2014/main" id="{CD67BB01-268D-4824-8253-3BE68C8C33C3}"/>
                </a:ext>
              </a:extLst>
            </p:cNvPr>
            <p:cNvPicPr>
              <a:picLocks noChangeAspect="1"/>
            </p:cNvPicPr>
            <p:nvPr/>
          </p:nvPicPr>
          <p:blipFill rotWithShape="1">
            <a:blip r:embed="rId14"/>
            <a:srcRect l="3809" t="1990" r="2760"/>
            <a:stretch/>
          </p:blipFill>
          <p:spPr>
            <a:xfrm>
              <a:off x="6583732" y="3433763"/>
              <a:ext cx="1435134" cy="1621119"/>
            </a:xfrm>
            <a:prstGeom prst="rect">
              <a:avLst/>
            </a:prstGeom>
          </p:spPr>
        </p:pic>
      </p:grpSp>
      <p:sp>
        <p:nvSpPr>
          <p:cNvPr id="4" name="TextBox 3"/>
          <p:cNvSpPr txBox="1"/>
          <p:nvPr/>
        </p:nvSpPr>
        <p:spPr>
          <a:xfrm>
            <a:off x="3360335" y="5585353"/>
            <a:ext cx="1217794" cy="523220"/>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Feature-</a:t>
            </a:r>
          </a:p>
          <a:p>
            <a:r>
              <a:rPr lang="en-US" altLang="ko-KR" sz="1400" dirty="0">
                <a:latin typeface="Times New Roman" panose="02020603050405020304" pitchFamily="18" charset="0"/>
                <a:cs typeface="Times New Roman" panose="02020603050405020304" pitchFamily="18" charset="0"/>
              </a:rPr>
              <a:t>cube</a:t>
            </a:r>
            <a:endParaRPr lang="ko-KR" altLang="en-US" sz="1400" dirty="0">
              <a:latin typeface="Times New Roman" panose="02020603050405020304" pitchFamily="18" charset="0"/>
              <a:cs typeface="Times New Roman" panose="02020603050405020304" pitchFamily="18" charset="0"/>
            </a:endParaRPr>
          </a:p>
        </p:txBody>
      </p:sp>
      <p:grpSp>
        <p:nvGrpSpPr>
          <p:cNvPr id="110" name="그룹 109"/>
          <p:cNvGrpSpPr/>
          <p:nvPr/>
        </p:nvGrpSpPr>
        <p:grpSpPr>
          <a:xfrm>
            <a:off x="5262644" y="1570952"/>
            <a:ext cx="837762" cy="805232"/>
            <a:chOff x="5813733" y="2418100"/>
            <a:chExt cx="1028944" cy="998571"/>
          </a:xfrm>
        </p:grpSpPr>
        <p:sp>
          <p:nvSpPr>
            <p:cNvPr id="111" name="타원 110"/>
            <p:cNvSpPr/>
            <p:nvPr/>
          </p:nvSpPr>
          <p:spPr>
            <a:xfrm>
              <a:off x="5813733" y="2418100"/>
              <a:ext cx="1028944" cy="998571"/>
            </a:xfrm>
            <a:prstGeom prst="ellipse">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2" name="그룹 111"/>
            <p:cNvGrpSpPr/>
            <p:nvPr/>
          </p:nvGrpSpPr>
          <p:grpSpPr>
            <a:xfrm>
              <a:off x="6000647" y="2590922"/>
              <a:ext cx="655117" cy="655116"/>
              <a:chOff x="572642" y="3447654"/>
              <a:chExt cx="1905000" cy="1904997"/>
            </a:xfrm>
            <a:effectLst/>
          </p:grpSpPr>
          <p:pic>
            <p:nvPicPr>
              <p:cNvPr id="11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42" y="3447654"/>
                <a:ext cx="1447801" cy="1447801"/>
              </a:xfrm>
              <a:prstGeom prst="rect">
                <a:avLst/>
              </a:prstGeom>
              <a:ln>
                <a:solidFill>
                  <a:schemeClr val="tx1"/>
                </a:solidFill>
              </a:ln>
            </p:spPr>
          </p:pic>
          <p:pic>
            <p:nvPicPr>
              <p:cNvPr id="114"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42" y="3600054"/>
                <a:ext cx="1447801" cy="1447801"/>
              </a:xfrm>
              <a:prstGeom prst="rect">
                <a:avLst/>
              </a:prstGeom>
              <a:ln>
                <a:solidFill>
                  <a:schemeClr val="tx1"/>
                </a:solidFill>
              </a:ln>
            </p:spPr>
          </p:pic>
          <p:pic>
            <p:nvPicPr>
              <p:cNvPr id="115"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442" y="3752454"/>
                <a:ext cx="1447801" cy="1447801"/>
              </a:xfrm>
              <a:prstGeom prst="rect">
                <a:avLst/>
              </a:prstGeom>
              <a:ln>
                <a:solidFill>
                  <a:schemeClr val="tx1"/>
                </a:solidFill>
              </a:ln>
            </p:spPr>
          </p:pic>
          <p:pic>
            <p:nvPicPr>
              <p:cNvPr id="11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842" y="3904855"/>
                <a:ext cx="1447800" cy="1447796"/>
              </a:xfrm>
              <a:prstGeom prst="rect">
                <a:avLst/>
              </a:prstGeom>
              <a:ln>
                <a:solidFill>
                  <a:schemeClr val="tx1"/>
                </a:solidFill>
              </a:ln>
            </p:spPr>
          </p:pic>
        </p:grpSp>
      </p:grpSp>
      <p:cxnSp>
        <p:nvCxnSpPr>
          <p:cNvPr id="117" name="꺾인 연결선 116"/>
          <p:cNvCxnSpPr>
            <a:stCxn id="90" idx="6"/>
            <a:endCxn id="111" idx="2"/>
          </p:cNvCxnSpPr>
          <p:nvPr/>
        </p:nvCxnSpPr>
        <p:spPr>
          <a:xfrm flipV="1">
            <a:off x="4946595" y="1973568"/>
            <a:ext cx="316049" cy="437"/>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952862" y="2356139"/>
            <a:ext cx="1387181" cy="261610"/>
          </a:xfrm>
          <a:prstGeom prst="rect">
            <a:avLst/>
          </a:prstGeom>
          <a:noFill/>
        </p:spPr>
        <p:txBody>
          <a:bodyPr wrap="square" rtlCol="0">
            <a:spAutoFit/>
          </a:bodyPr>
          <a:lstStyle/>
          <a:p>
            <a:pPr algn="ctr"/>
            <a:r>
              <a:rPr lang="en-US" altLang="ko-KR" sz="1100" dirty="0">
                <a:latin typeface="Times New Roman" panose="02020603050405020304" pitchFamily="18" charset="0"/>
                <a:cs typeface="Times New Roman" panose="02020603050405020304" pitchFamily="18" charset="0"/>
              </a:rPr>
              <a:t>512* patches</a:t>
            </a:r>
            <a:endParaRPr lang="ko-KR" altLang="en-US" sz="1100" dirty="0">
              <a:latin typeface="Times New Roman" panose="02020603050405020304" pitchFamily="18" charset="0"/>
              <a:cs typeface="Times New Roman" panose="02020603050405020304" pitchFamily="18" charset="0"/>
            </a:endParaRPr>
          </a:p>
        </p:txBody>
      </p:sp>
      <p:pic>
        <p:nvPicPr>
          <p:cNvPr id="121" name="Picture 35" descr="File:Icons8 flat folder.svg - Wikimedia Commons"/>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326000" y="2122154"/>
            <a:ext cx="332456" cy="332456"/>
          </a:xfrm>
          <a:prstGeom prst="rect">
            <a:avLst/>
          </a:prstGeom>
          <a:effectLst>
            <a:outerShdw blurRad="50800" dist="38100" dir="2700000" algn="tl" rotWithShape="0">
              <a:prstClr val="black">
                <a:alpha val="40000"/>
              </a:prstClr>
            </a:outerShdw>
          </a:effectLst>
        </p:spPr>
      </p:pic>
      <p:pic>
        <p:nvPicPr>
          <p:cNvPr id="122" name="Picture 35" descr="File:Icons8 flat folder.svg - Wikimedia Commons"/>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31075" y="1487152"/>
            <a:ext cx="332456" cy="332456"/>
          </a:xfrm>
          <a:prstGeom prst="rect">
            <a:avLst/>
          </a:prstGeom>
          <a:effectLst>
            <a:outerShdw blurRad="50800" dist="38100" dir="2700000" algn="tl" rotWithShape="0">
              <a:prstClr val="black">
                <a:alpha val="40000"/>
              </a:prstClr>
            </a:outerShdw>
          </a:effectLst>
        </p:spPr>
      </p:pic>
      <p:sp>
        <p:nvSpPr>
          <p:cNvPr id="123" name="직사각형 122"/>
          <p:cNvSpPr/>
          <p:nvPr/>
        </p:nvSpPr>
        <p:spPr>
          <a:xfrm>
            <a:off x="6388035" y="2194408"/>
            <a:ext cx="722422" cy="253916"/>
          </a:xfrm>
          <a:prstGeom prst="rect">
            <a:avLst/>
          </a:prstGeom>
        </p:spPr>
        <p:txBody>
          <a:bodyPr wrap="square">
            <a:spAutoFit/>
          </a:bodyPr>
          <a:lstStyle/>
          <a:p>
            <a:r>
              <a:rPr lang="en-US" altLang="ko-KR" sz="1000">
                <a:latin typeface="Times New Roman" panose="02020603050405020304" pitchFamily="18" charset="0"/>
                <a:cs typeface="Times New Roman" panose="02020603050405020304" pitchFamily="18" charset="0"/>
              </a:rPr>
              <a:t>Abnrmal</a:t>
            </a:r>
            <a:endParaRPr lang="ko-KR" altLang="en-US" sz="1000" dirty="0">
              <a:latin typeface="Times New Roman" panose="02020603050405020304" pitchFamily="18" charset="0"/>
              <a:cs typeface="Times New Roman" panose="02020603050405020304" pitchFamily="18" charset="0"/>
            </a:endParaRPr>
          </a:p>
        </p:txBody>
      </p:sp>
      <p:sp>
        <p:nvSpPr>
          <p:cNvPr id="124" name="직사각형 123"/>
          <p:cNvSpPr/>
          <p:nvPr/>
        </p:nvSpPr>
        <p:spPr>
          <a:xfrm>
            <a:off x="6410188" y="1584487"/>
            <a:ext cx="700554" cy="246221"/>
          </a:xfrm>
          <a:prstGeom prst="rect">
            <a:avLst/>
          </a:prstGeom>
        </p:spPr>
        <p:txBody>
          <a:bodyPr wrap="square">
            <a:spAutoFit/>
          </a:bodyPr>
          <a:lstStyle/>
          <a:p>
            <a:r>
              <a:rPr lang="en-US" altLang="ko-KR" sz="1000" dirty="0">
                <a:latin typeface="Times New Roman" panose="02020603050405020304" pitchFamily="18" charset="0"/>
                <a:cs typeface="Times New Roman" panose="02020603050405020304" pitchFamily="18" charset="0"/>
              </a:rPr>
              <a:t>Normal</a:t>
            </a:r>
            <a:endParaRPr lang="ko-KR" altLang="en-US" sz="1000" dirty="0">
              <a:latin typeface="Times New Roman" panose="02020603050405020304" pitchFamily="18" charset="0"/>
              <a:cs typeface="Times New Roman" panose="02020603050405020304" pitchFamily="18" charset="0"/>
            </a:endParaRPr>
          </a:p>
        </p:txBody>
      </p:sp>
      <p:cxnSp>
        <p:nvCxnSpPr>
          <p:cNvPr id="125" name="꺾인 연결선 124"/>
          <p:cNvCxnSpPr>
            <a:stCxn id="111" idx="6"/>
            <a:endCxn id="122" idx="1"/>
          </p:cNvCxnSpPr>
          <p:nvPr/>
        </p:nvCxnSpPr>
        <p:spPr>
          <a:xfrm flipV="1">
            <a:off x="6100406" y="1653380"/>
            <a:ext cx="230669" cy="320188"/>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8" name="꺾인 연결선 127"/>
          <p:cNvCxnSpPr>
            <a:stCxn id="111" idx="6"/>
            <a:endCxn id="121" idx="1"/>
          </p:cNvCxnSpPr>
          <p:nvPr/>
        </p:nvCxnSpPr>
        <p:spPr>
          <a:xfrm>
            <a:off x="6100406" y="1973568"/>
            <a:ext cx="225594" cy="314814"/>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1" name="꺾인 연결선 130"/>
          <p:cNvCxnSpPr>
            <a:stCxn id="124" idx="3"/>
            <a:endCxn id="38" idx="0"/>
          </p:cNvCxnSpPr>
          <p:nvPr/>
        </p:nvCxnSpPr>
        <p:spPr>
          <a:xfrm flipH="1">
            <a:off x="6751417" y="1707598"/>
            <a:ext cx="359325" cy="1659849"/>
          </a:xfrm>
          <a:prstGeom prst="bentConnector4">
            <a:avLst>
              <a:gd name="adj1" fmla="val -63619"/>
              <a:gd name="adj2" fmla="val 53708"/>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6" name="꺾인 연결선 135"/>
          <p:cNvCxnSpPr>
            <a:stCxn id="121" idx="2"/>
          </p:cNvCxnSpPr>
          <p:nvPr/>
        </p:nvCxnSpPr>
        <p:spPr>
          <a:xfrm rot="5400000">
            <a:off x="5208286" y="1828560"/>
            <a:ext cx="657893" cy="1909993"/>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264336" y="3452940"/>
            <a:ext cx="1217794" cy="307777"/>
          </a:xfrm>
          <a:prstGeom prst="rect">
            <a:avLst/>
          </a:prstGeom>
          <a:noFill/>
        </p:spPr>
        <p:txBody>
          <a:bodyPr wrap="square" rtlCol="0">
            <a:spAutoFit/>
          </a:bodyPr>
          <a:lstStyle/>
          <a:p>
            <a:r>
              <a:rPr lang="en-US" altLang="ko-KR" sz="1400" dirty="0" err="1">
                <a:latin typeface="Times New Roman" panose="02020603050405020304" pitchFamily="18" charset="0"/>
                <a:cs typeface="Times New Roman" panose="02020603050405020304" pitchFamily="18" charset="0"/>
              </a:rPr>
              <a:t>LossDiff</a:t>
            </a:r>
            <a:endParaRPr lang="ko-KR" altLang="en-US" sz="1400" dirty="0">
              <a:latin typeface="Times New Roman" panose="02020603050405020304" pitchFamily="18" charset="0"/>
              <a:cs typeface="Times New Roman" panose="02020603050405020304" pitchFamily="18" charset="0"/>
            </a:endParaRPr>
          </a:p>
        </p:txBody>
      </p:sp>
      <p:grpSp>
        <p:nvGrpSpPr>
          <p:cNvPr id="140" name="그룹 139"/>
          <p:cNvGrpSpPr/>
          <p:nvPr/>
        </p:nvGrpSpPr>
        <p:grpSpPr>
          <a:xfrm>
            <a:off x="4344676" y="3800302"/>
            <a:ext cx="170884" cy="242315"/>
            <a:chOff x="5450408" y="3255368"/>
            <a:chExt cx="489744" cy="694460"/>
          </a:xfrm>
          <a:gradFill>
            <a:gsLst>
              <a:gs pos="0">
                <a:schemeClr val="accent1">
                  <a:lumMod val="5000"/>
                  <a:lumOff val="95000"/>
                </a:schemeClr>
              </a:gs>
              <a:gs pos="100000">
                <a:schemeClr val="accent2">
                  <a:lumMod val="20000"/>
                  <a:lumOff val="80000"/>
                </a:schemeClr>
              </a:gs>
            </a:gsLst>
            <a:lin ang="5400000" scaled="1"/>
          </a:gradFill>
        </p:grpSpPr>
        <p:sp>
          <p:nvSpPr>
            <p:cNvPr id="141" name="원통 140"/>
            <p:cNvSpPr/>
            <p:nvPr/>
          </p:nvSpPr>
          <p:spPr>
            <a:xfrm>
              <a:off x="5450409" y="3672829"/>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원통 141"/>
            <p:cNvSpPr/>
            <p:nvPr/>
          </p:nvSpPr>
          <p:spPr>
            <a:xfrm>
              <a:off x="5450409" y="3465305"/>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원통 142"/>
            <p:cNvSpPr/>
            <p:nvPr/>
          </p:nvSpPr>
          <p:spPr>
            <a:xfrm>
              <a:off x="5450408" y="3255368"/>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3" name="그룹 152"/>
          <p:cNvGrpSpPr/>
          <p:nvPr/>
        </p:nvGrpSpPr>
        <p:grpSpPr>
          <a:xfrm>
            <a:off x="4702573" y="4200409"/>
            <a:ext cx="170884" cy="242315"/>
            <a:chOff x="5450408" y="3255368"/>
            <a:chExt cx="489744" cy="694460"/>
          </a:xfrm>
          <a:gradFill>
            <a:gsLst>
              <a:gs pos="0">
                <a:schemeClr val="accent1">
                  <a:lumMod val="5000"/>
                  <a:lumOff val="95000"/>
                </a:schemeClr>
              </a:gs>
              <a:gs pos="100000">
                <a:schemeClr val="accent6">
                  <a:lumMod val="40000"/>
                  <a:lumOff val="60000"/>
                </a:schemeClr>
              </a:gs>
            </a:gsLst>
            <a:lin ang="5400000" scaled="1"/>
          </a:gradFill>
        </p:grpSpPr>
        <p:sp>
          <p:nvSpPr>
            <p:cNvPr id="154" name="원통 153"/>
            <p:cNvSpPr/>
            <p:nvPr/>
          </p:nvSpPr>
          <p:spPr>
            <a:xfrm>
              <a:off x="5450409" y="3672829"/>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원통 154"/>
            <p:cNvSpPr/>
            <p:nvPr/>
          </p:nvSpPr>
          <p:spPr>
            <a:xfrm>
              <a:off x="5450409" y="3465305"/>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원통 155"/>
            <p:cNvSpPr/>
            <p:nvPr/>
          </p:nvSpPr>
          <p:spPr>
            <a:xfrm>
              <a:off x="5450408" y="3255368"/>
              <a:ext cx="489743" cy="276999"/>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7" name="오른쪽으로 구부러진 화살표 156"/>
          <p:cNvSpPr/>
          <p:nvPr/>
        </p:nvSpPr>
        <p:spPr>
          <a:xfrm rot="19063509">
            <a:off x="4328293" y="4104036"/>
            <a:ext cx="267487" cy="352793"/>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44" name="그룹 143"/>
          <p:cNvGrpSpPr/>
          <p:nvPr/>
        </p:nvGrpSpPr>
        <p:grpSpPr>
          <a:xfrm>
            <a:off x="4190354" y="4212330"/>
            <a:ext cx="259026" cy="237471"/>
            <a:chOff x="572642" y="3447654"/>
            <a:chExt cx="1905000" cy="1904997"/>
          </a:xfrm>
          <a:effectLst/>
        </p:grpSpPr>
        <p:pic>
          <p:nvPicPr>
            <p:cNvPr id="145" name="Picture 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72642" y="3447654"/>
              <a:ext cx="1447801" cy="1447801"/>
            </a:xfrm>
            <a:prstGeom prst="rect">
              <a:avLst/>
            </a:prstGeom>
            <a:ln>
              <a:solidFill>
                <a:schemeClr val="tx1"/>
              </a:solidFill>
            </a:ln>
          </p:spPr>
        </p:pic>
        <p:pic>
          <p:nvPicPr>
            <p:cNvPr id="146" name="Picture 8"/>
            <p:cNvPicPr>
              <a:picLocks noChangeAspect="1"/>
            </p:cNvPicPr>
            <p:nvPr/>
          </p:nvPicPr>
          <p:blipFill>
            <a:blip r:embed="rId1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25042" y="3600054"/>
              <a:ext cx="1447801" cy="1447801"/>
            </a:xfrm>
            <a:prstGeom prst="rect">
              <a:avLst/>
            </a:prstGeom>
            <a:ln>
              <a:solidFill>
                <a:schemeClr val="tx1"/>
              </a:solidFill>
            </a:ln>
          </p:spPr>
        </p:pic>
        <p:pic>
          <p:nvPicPr>
            <p:cNvPr id="147" name="Picture 8"/>
            <p:cNvPicPr>
              <a:picLocks noChangeAspect="1"/>
            </p:cNvPicPr>
            <p:nvPr/>
          </p:nvPicPr>
          <p:blipFill>
            <a:blip r:embed="rId1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77442" y="3752454"/>
              <a:ext cx="1447801" cy="1447801"/>
            </a:xfrm>
            <a:prstGeom prst="rect">
              <a:avLst/>
            </a:prstGeom>
            <a:ln>
              <a:solidFill>
                <a:schemeClr val="tx1"/>
              </a:solidFill>
            </a:ln>
          </p:spPr>
        </p:pic>
        <p:pic>
          <p:nvPicPr>
            <p:cNvPr id="148" name="Picture 8"/>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9842" y="3904855"/>
              <a:ext cx="1447800" cy="1447796"/>
            </a:xfrm>
            <a:prstGeom prst="rect">
              <a:avLst/>
            </a:prstGeom>
            <a:ln>
              <a:solidFill>
                <a:schemeClr val="tx1"/>
              </a:solidFill>
            </a:ln>
          </p:spPr>
        </p:pic>
      </p:grpSp>
      <p:sp>
        <p:nvSpPr>
          <p:cNvPr id="158" name="오른쪽으로 구부러진 화살표 157"/>
          <p:cNvSpPr/>
          <p:nvPr/>
        </p:nvSpPr>
        <p:spPr>
          <a:xfrm rot="7865545">
            <a:off x="4618286" y="3787145"/>
            <a:ext cx="267487" cy="352793"/>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52" name="그룹 151"/>
          <p:cNvGrpSpPr/>
          <p:nvPr/>
        </p:nvGrpSpPr>
        <p:grpSpPr>
          <a:xfrm>
            <a:off x="4770699" y="3787259"/>
            <a:ext cx="214478" cy="220902"/>
            <a:chOff x="4475812" y="3935257"/>
            <a:chExt cx="259519" cy="267291"/>
          </a:xfrm>
        </p:grpSpPr>
        <p:pic>
          <p:nvPicPr>
            <p:cNvPr id="14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475812" y="3935257"/>
              <a:ext cx="178964" cy="180477"/>
            </a:xfrm>
            <a:prstGeom prst="rect">
              <a:avLst/>
            </a:prstGeom>
            <a:ln>
              <a:solidFill>
                <a:schemeClr val="tx1"/>
              </a:solidFill>
            </a:ln>
          </p:spPr>
        </p:pic>
        <p:pic>
          <p:nvPicPr>
            <p:cNvPr id="150"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513739" y="3982792"/>
              <a:ext cx="178964" cy="180477"/>
            </a:xfrm>
            <a:prstGeom prst="rect">
              <a:avLst/>
            </a:prstGeom>
            <a:ln>
              <a:solidFill>
                <a:schemeClr val="tx1"/>
              </a:solidFill>
            </a:ln>
          </p:spPr>
        </p:pic>
        <p:pic>
          <p:nvPicPr>
            <p:cNvPr id="151"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556367" y="4022071"/>
              <a:ext cx="178964" cy="180477"/>
            </a:xfrm>
            <a:prstGeom prst="rect">
              <a:avLst/>
            </a:prstGeom>
            <a:ln>
              <a:solidFill>
                <a:schemeClr val="tx1"/>
              </a:solidFill>
            </a:ln>
          </p:spPr>
        </p:pic>
      </p:grpSp>
      <p:sp>
        <p:nvSpPr>
          <p:cNvPr id="160" name="TextBox 159"/>
          <p:cNvSpPr txBox="1"/>
          <p:nvPr/>
        </p:nvSpPr>
        <p:spPr>
          <a:xfrm>
            <a:off x="6599614" y="1317715"/>
            <a:ext cx="1037987" cy="307777"/>
          </a:xfrm>
          <a:prstGeom prst="rect">
            <a:avLst/>
          </a:prstGeom>
          <a:noFill/>
        </p:spPr>
        <p:txBody>
          <a:bodyPr wrap="square" rtlCol="0">
            <a:spAutoFit/>
          </a:bodyPr>
          <a:lstStyle/>
          <a:p>
            <a:r>
              <a:rPr lang="en-US" altLang="ko-KR" sz="1400">
                <a:latin typeface="Times New Roman" panose="02020603050405020304" pitchFamily="18" charset="0"/>
                <a:cs typeface="Times New Roman" panose="02020603050405020304" pitchFamily="18" charset="0"/>
              </a:rPr>
              <a:t>mixpatch</a:t>
            </a:r>
            <a:endParaRPr lang="ko-KR" altLang="en-US" sz="1400" dirty="0">
              <a:latin typeface="Times New Roman" panose="02020603050405020304" pitchFamily="18" charset="0"/>
              <a:cs typeface="Times New Roman" panose="02020603050405020304" pitchFamily="18" charset="0"/>
            </a:endParaRPr>
          </a:p>
        </p:txBody>
      </p:sp>
      <p:sp>
        <p:nvSpPr>
          <p:cNvPr id="2" name="오른쪽 화살표 1"/>
          <p:cNvSpPr/>
          <p:nvPr/>
        </p:nvSpPr>
        <p:spPr>
          <a:xfrm rot="5400000">
            <a:off x="1986050" y="2882226"/>
            <a:ext cx="733589" cy="530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오른쪽 화살표 131"/>
          <p:cNvSpPr/>
          <p:nvPr/>
        </p:nvSpPr>
        <p:spPr>
          <a:xfrm>
            <a:off x="1001510" y="5478287"/>
            <a:ext cx="733589" cy="53047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오른쪽 화살표 132"/>
          <p:cNvSpPr/>
          <p:nvPr/>
        </p:nvSpPr>
        <p:spPr>
          <a:xfrm rot="5400000">
            <a:off x="3242069" y="2937073"/>
            <a:ext cx="733589" cy="53047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오른쪽 화살표 133"/>
          <p:cNvSpPr/>
          <p:nvPr/>
        </p:nvSpPr>
        <p:spPr>
          <a:xfrm rot="5400000">
            <a:off x="3809994" y="1337021"/>
            <a:ext cx="733589" cy="53047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오른쪽 화살표 134"/>
          <p:cNvSpPr/>
          <p:nvPr/>
        </p:nvSpPr>
        <p:spPr>
          <a:xfrm rot="5400000">
            <a:off x="4290778" y="79614"/>
            <a:ext cx="335383" cy="282798"/>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4582699" y="17212"/>
            <a:ext cx="3269963" cy="369332"/>
          </a:xfrm>
          <a:prstGeom prst="rect">
            <a:avLst/>
          </a:prstGeom>
          <a:noFill/>
        </p:spPr>
        <p:txBody>
          <a:bodyPr wrap="square" rtlCol="0">
            <a:spAutoFit/>
          </a:bodyPr>
          <a:lstStyle/>
          <a:p>
            <a:r>
              <a:rPr lang="en-US" altLang="ko-KR" dirty="0" smtClean="0"/>
              <a:t>Conversion</a:t>
            </a:r>
            <a:r>
              <a:rPr lang="ko-KR" altLang="en-US" dirty="0" smtClean="0"/>
              <a:t>에 영향을 받는 구간</a:t>
            </a:r>
            <a:endParaRPr lang="ko-KR" altLang="en-US" dirty="0"/>
          </a:p>
        </p:txBody>
      </p:sp>
      <p:sp>
        <p:nvSpPr>
          <p:cNvPr id="137" name="오른쪽 화살표 136"/>
          <p:cNvSpPr/>
          <p:nvPr/>
        </p:nvSpPr>
        <p:spPr>
          <a:xfrm rot="5400000">
            <a:off x="4283213" y="515349"/>
            <a:ext cx="335383" cy="28279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TextBox 137"/>
          <p:cNvSpPr txBox="1"/>
          <p:nvPr/>
        </p:nvSpPr>
        <p:spPr>
          <a:xfrm>
            <a:off x="4582699" y="425263"/>
            <a:ext cx="5130206" cy="369332"/>
          </a:xfrm>
          <a:prstGeom prst="rect">
            <a:avLst/>
          </a:prstGeom>
          <a:noFill/>
        </p:spPr>
        <p:txBody>
          <a:bodyPr wrap="square" rtlCol="0">
            <a:spAutoFit/>
          </a:bodyPr>
          <a:lstStyle/>
          <a:p>
            <a:r>
              <a:rPr lang="ko-KR" altLang="en-US" dirty="0" smtClean="0"/>
              <a:t>현재 </a:t>
            </a:r>
            <a:r>
              <a:rPr lang="en-US" altLang="ko-KR" dirty="0" smtClean="0"/>
              <a:t>Conversion </a:t>
            </a:r>
            <a:r>
              <a:rPr lang="ko-KR" altLang="en-US" dirty="0" smtClean="0"/>
              <a:t>된 슬라이드를 학습한 구간</a:t>
            </a:r>
            <a:endParaRPr lang="ko-KR" altLang="en-US" dirty="0"/>
          </a:p>
        </p:txBody>
      </p:sp>
    </p:spTree>
    <p:extLst>
      <p:ext uri="{BB962C8B-B14F-4D97-AF65-F5344CB8AC3E}">
        <p14:creationId xmlns:p14="http://schemas.microsoft.com/office/powerpoint/2010/main" val="4172577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ko-KR" altLang="en-US" b="1" dirty="0" smtClean="0"/>
              <a:t>모델 테스트 </a:t>
            </a:r>
            <a:r>
              <a:rPr lang="en-US" altLang="ko-KR" b="1" dirty="0" smtClean="0"/>
              <a:t>(</a:t>
            </a:r>
            <a:r>
              <a:rPr lang="ko-KR" altLang="en-US" b="1" dirty="0" smtClean="0"/>
              <a:t>컨버터</a:t>
            </a:r>
            <a:r>
              <a:rPr lang="en-US" altLang="ko-KR" b="1" dirty="0" smtClean="0"/>
              <a:t>) –</a:t>
            </a:r>
            <a:r>
              <a:rPr lang="ko-KR" altLang="en-US" b="1" dirty="0" smtClean="0"/>
              <a:t>위장 </a:t>
            </a:r>
            <a:r>
              <a:rPr lang="en-US" altLang="ko-KR" b="1" dirty="0" smtClean="0"/>
              <a:t>-</a:t>
            </a:r>
            <a:r>
              <a:rPr lang="ko-KR" altLang="en-US" b="1" dirty="0" smtClean="0">
                <a:solidFill>
                  <a:srgbClr val="FF0000"/>
                </a:solidFill>
              </a:rPr>
              <a:t>지난주</a:t>
            </a:r>
            <a:endParaRPr lang="ko-KR" altLang="en-US" b="1" dirty="0">
              <a:solidFill>
                <a:srgbClr val="FF0000"/>
              </a:solidFill>
            </a:endParaRPr>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4320" y="666262"/>
            <a:ext cx="7612859" cy="523220"/>
          </a:xfrm>
          <a:prstGeom prst="rect">
            <a:avLst/>
          </a:prstGeom>
          <a:noFill/>
        </p:spPr>
        <p:txBody>
          <a:bodyPr wrap="square" rtlCol="0">
            <a:spAutoFit/>
          </a:bodyPr>
          <a:lstStyle/>
          <a:p>
            <a:pPr marL="742950" lvl="1" indent="-285750">
              <a:buFont typeface="Arial" panose="020B0604020202020204" pitchFamily="34" charset="0"/>
              <a:buChar char="•"/>
            </a:pPr>
            <a:endParaRPr lang="en-US" altLang="ko-KR" sz="1400" dirty="0" smtClean="0">
              <a:latin typeface="+mj-ea"/>
            </a:endParaRPr>
          </a:p>
          <a:p>
            <a:pPr marL="285750" indent="-285750">
              <a:buFont typeface="Arial" panose="020B0604020202020204" pitchFamily="34" charset="0"/>
              <a:buChar char="•"/>
            </a:pPr>
            <a:endParaRPr lang="en-US" altLang="ko-KR" sz="1400" dirty="0" smtClean="0">
              <a:latin typeface="+mj-ea"/>
            </a:endParaRPr>
          </a:p>
        </p:txBody>
      </p:sp>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0" name="TextBox 29"/>
          <p:cNvSpPr txBox="1"/>
          <p:nvPr/>
        </p:nvSpPr>
        <p:spPr>
          <a:xfrm>
            <a:off x="155575" y="557069"/>
            <a:ext cx="7612859" cy="2308324"/>
          </a:xfrm>
          <a:prstGeom prst="rect">
            <a:avLst/>
          </a:prstGeom>
          <a:noFill/>
        </p:spPr>
        <p:txBody>
          <a:bodyPr wrap="square" rtlCol="0">
            <a:spAutoFit/>
          </a:bodyPr>
          <a:lstStyle/>
          <a:p>
            <a:pPr marL="285750" indent="-285750">
              <a:buFont typeface="Arial" panose="020B0604020202020204" pitchFamily="34" charset="0"/>
              <a:buChar char="•"/>
            </a:pPr>
            <a:r>
              <a:rPr lang="en-US" altLang="ko-KR" sz="1200" dirty="0" err="1" smtClean="0">
                <a:latin typeface="+mj-ea"/>
              </a:rPr>
              <a:t>Graph_CNN</a:t>
            </a:r>
            <a:r>
              <a:rPr lang="en-US" altLang="ko-KR" sz="1200" dirty="0" smtClean="0">
                <a:latin typeface="+mj-ea"/>
              </a:rPr>
              <a:t>:</a:t>
            </a:r>
            <a:r>
              <a:rPr lang="ko-KR" altLang="en-US" sz="1200" dirty="0" smtClean="0">
                <a:latin typeface="+mj-ea"/>
              </a:rPr>
              <a:t>결과</a:t>
            </a:r>
            <a:r>
              <a:rPr lang="en-US" altLang="ko-KR" sz="1200" dirty="0" smtClean="0">
                <a:latin typeface="+mj-ea"/>
              </a:rPr>
              <a:t> </a:t>
            </a:r>
            <a:r>
              <a:rPr lang="ko-KR" altLang="en-US" sz="1200" dirty="0" smtClean="0">
                <a:latin typeface="+mj-ea"/>
              </a:rPr>
              <a:t>자료 중 </a:t>
            </a:r>
            <a:r>
              <a:rPr lang="en-US" altLang="ko-KR" sz="1200" dirty="0" smtClean="0">
                <a:latin typeface="+mj-ea"/>
              </a:rPr>
              <a:t>severe case </a:t>
            </a:r>
            <a:r>
              <a:rPr lang="ko-KR" altLang="en-US" sz="1200" dirty="0" smtClean="0">
                <a:latin typeface="+mj-ea"/>
              </a:rPr>
              <a:t>추출 </a:t>
            </a:r>
            <a:r>
              <a:rPr lang="en-US" altLang="ko-KR" sz="1200" dirty="0" smtClean="0">
                <a:latin typeface="+mj-ea"/>
              </a:rPr>
              <a:t>: 44</a:t>
            </a:r>
            <a:r>
              <a:rPr lang="ko-KR" altLang="en-US" sz="1200" dirty="0" smtClean="0">
                <a:latin typeface="+mj-ea"/>
              </a:rPr>
              <a:t>건</a:t>
            </a:r>
            <a:r>
              <a:rPr lang="en-US" altLang="ko-KR" sz="1200" dirty="0" smtClean="0">
                <a:latin typeface="+mj-ea"/>
              </a:rPr>
              <a:t> (severe_test.csv </a:t>
            </a:r>
            <a:r>
              <a:rPr lang="ko-KR" altLang="en-US" sz="1200" dirty="0" smtClean="0">
                <a:latin typeface="+mj-ea"/>
              </a:rPr>
              <a:t>참조</a:t>
            </a:r>
            <a:r>
              <a:rPr lang="en-US" altLang="ko-KR" sz="1200" dirty="0" smtClean="0">
                <a:latin typeface="+mj-ea"/>
              </a:rPr>
              <a:t>)</a:t>
            </a:r>
          </a:p>
          <a:p>
            <a:pPr marL="742950" lvl="1" indent="-285750">
              <a:buFont typeface="Arial" panose="020B0604020202020204" pitchFamily="34" charset="0"/>
              <a:buChar char="•"/>
            </a:pPr>
            <a:r>
              <a:rPr lang="ko-KR" altLang="en-US" sz="1200" dirty="0" smtClean="0">
                <a:latin typeface="+mj-ea"/>
              </a:rPr>
              <a:t>불일치 결과 중 </a:t>
            </a:r>
            <a:r>
              <a:rPr lang="en-US" altLang="ko-KR" sz="1200" dirty="0" smtClean="0">
                <a:latin typeface="+mj-ea"/>
              </a:rPr>
              <a:t>red/blue</a:t>
            </a:r>
            <a:r>
              <a:rPr lang="ko-KR" altLang="en-US" sz="1200" dirty="0" smtClean="0">
                <a:latin typeface="+mj-ea"/>
              </a:rPr>
              <a:t>이 아주 높거나 아주 낮은 샘플 랜덤 추출</a:t>
            </a:r>
            <a:endParaRPr lang="en-US" altLang="ko-KR" sz="1200" dirty="0" smtClean="0">
              <a:latin typeface="+mj-ea"/>
            </a:endParaRPr>
          </a:p>
          <a:p>
            <a:pPr marL="742950" lvl="1" indent="-285750">
              <a:buFont typeface="Arial" panose="020B0604020202020204" pitchFamily="34" charset="0"/>
              <a:buChar char="•"/>
            </a:pPr>
            <a:endParaRPr lang="en-US" altLang="ko-KR" sz="1200" dirty="0" smtClean="0">
              <a:latin typeface="+mj-ea"/>
            </a:endParaRPr>
          </a:p>
          <a:p>
            <a:pPr marL="742950" lvl="1" indent="-285750">
              <a:buFont typeface="Arial" panose="020B0604020202020204" pitchFamily="34" charset="0"/>
              <a:buChar char="•"/>
            </a:pPr>
            <a:r>
              <a:rPr lang="ko-KR" altLang="en-US" sz="1200" dirty="0" smtClean="0">
                <a:latin typeface="+mj-ea"/>
              </a:rPr>
              <a:t>참조</a:t>
            </a:r>
            <a:endParaRPr lang="en-US" altLang="ko-KR" sz="1200" dirty="0" smtClean="0">
              <a:latin typeface="+mj-ea"/>
            </a:endParaRPr>
          </a:p>
          <a:p>
            <a:pPr marL="1200150" lvl="2" indent="-285750">
              <a:buFont typeface="Arial" panose="020B0604020202020204" pitchFamily="34" charset="0"/>
              <a:buChar char="•"/>
            </a:pPr>
            <a:r>
              <a:rPr lang="en-US" altLang="ko-KR" sz="1200" dirty="0" smtClean="0">
                <a:latin typeface="+mj-ea"/>
              </a:rPr>
              <a:t>E\</a:t>
            </a:r>
            <a:r>
              <a:rPr lang="en-US" altLang="ko-KR" sz="1200" dirty="0" err="1" smtClean="0">
                <a:latin typeface="+mj-ea"/>
              </a:rPr>
              <a:t>severe_test</a:t>
            </a:r>
            <a:r>
              <a:rPr lang="en-US" altLang="ko-KR" sz="1200" dirty="0" smtClean="0">
                <a:latin typeface="+mj-ea"/>
              </a:rPr>
              <a:t> // </a:t>
            </a:r>
          </a:p>
          <a:p>
            <a:pPr marL="1200150" lvl="2" indent="-285750">
              <a:buFont typeface="Arial" panose="020B0604020202020204" pitchFamily="34" charset="0"/>
              <a:buChar char="•"/>
            </a:pPr>
            <a:r>
              <a:rPr lang="en-US" altLang="ko-KR" sz="1200" dirty="0" smtClean="0">
                <a:latin typeface="+mj-ea"/>
              </a:rPr>
              <a:t>E\</a:t>
            </a:r>
            <a:r>
              <a:rPr lang="en-US" altLang="ko-KR" sz="1200" dirty="0" err="1" smtClean="0">
                <a:latin typeface="+mj-ea"/>
              </a:rPr>
              <a:t>severe_old_png</a:t>
            </a:r>
            <a:r>
              <a:rPr lang="en-US" altLang="ko-KR" sz="1200" dirty="0" smtClean="0">
                <a:latin typeface="+mj-ea"/>
              </a:rPr>
              <a:t> </a:t>
            </a:r>
            <a:r>
              <a:rPr lang="ko-KR" altLang="en-US" sz="1200" dirty="0" smtClean="0">
                <a:latin typeface="+mj-ea"/>
              </a:rPr>
              <a:t>참조</a:t>
            </a:r>
            <a:endParaRPr lang="en-US" altLang="ko-KR" sz="1200" dirty="0" smtClean="0">
              <a:latin typeface="+mj-ea"/>
            </a:endParaRPr>
          </a:p>
          <a:p>
            <a:pPr marL="742950" lvl="1" indent="-285750">
              <a:buFont typeface="Arial" panose="020B0604020202020204" pitchFamily="34" charset="0"/>
              <a:buChar char="•"/>
            </a:pPr>
            <a:endParaRPr lang="en-US" altLang="ko-KR" sz="1200" dirty="0" smtClean="0">
              <a:latin typeface="+mj-ea"/>
            </a:endParaRPr>
          </a:p>
          <a:p>
            <a:pPr marL="742950" lvl="1" indent="-285750">
              <a:buFont typeface="Arial" panose="020B0604020202020204" pitchFamily="34" charset="0"/>
              <a:buChar char="•"/>
            </a:pPr>
            <a:r>
              <a:rPr lang="ko-KR" altLang="en-US" sz="1200" dirty="0" smtClean="0">
                <a:latin typeface="+mj-ea"/>
              </a:rPr>
              <a:t>영향 가능 사항</a:t>
            </a:r>
            <a:r>
              <a:rPr lang="en-US" altLang="ko-KR" sz="1200" dirty="0" smtClean="0">
                <a:latin typeface="+mj-ea"/>
              </a:rPr>
              <a:t>: </a:t>
            </a:r>
          </a:p>
          <a:p>
            <a:pPr marL="1200150" lvl="2" indent="-285750">
              <a:buFont typeface="Arial" panose="020B0604020202020204" pitchFamily="34" charset="0"/>
              <a:buChar char="•"/>
            </a:pPr>
            <a:r>
              <a:rPr lang="en-US" altLang="ko-KR" sz="1200" dirty="0" err="1" smtClean="0">
                <a:latin typeface="+mj-ea"/>
              </a:rPr>
              <a:t>limitbound</a:t>
            </a:r>
            <a:r>
              <a:rPr lang="en-US" altLang="ko-KR" sz="1200" dirty="0" smtClean="0">
                <a:latin typeface="+mj-ea"/>
              </a:rPr>
              <a:t>=</a:t>
            </a:r>
            <a:r>
              <a:rPr lang="en-US" altLang="ko-KR" sz="1200" dirty="0" err="1" smtClean="0">
                <a:latin typeface="+mj-ea"/>
              </a:rPr>
              <a:t>ture</a:t>
            </a:r>
            <a:r>
              <a:rPr lang="en-US" altLang="ko-KR" sz="1200" dirty="0" smtClean="0">
                <a:latin typeface="+mj-ea"/>
              </a:rPr>
              <a:t> -&gt; </a:t>
            </a:r>
            <a:r>
              <a:rPr lang="en-US" altLang="ko-KR" sz="1200" dirty="0" err="1" smtClean="0">
                <a:latin typeface="+mj-ea"/>
              </a:rPr>
              <a:t>fasle</a:t>
            </a:r>
            <a:endParaRPr lang="en-US" altLang="ko-KR" sz="1200" dirty="0" smtClean="0">
              <a:latin typeface="+mj-ea"/>
            </a:endParaRPr>
          </a:p>
          <a:p>
            <a:pPr marL="1200150" lvl="2" indent="-285750">
              <a:buFont typeface="Arial" panose="020B0604020202020204" pitchFamily="34" charset="0"/>
              <a:buChar char="•"/>
            </a:pPr>
            <a:r>
              <a:rPr lang="en-US" altLang="ko-KR" sz="1200" dirty="0" smtClean="0">
                <a:latin typeface="+mj-ea"/>
              </a:rPr>
              <a:t>Converting</a:t>
            </a:r>
          </a:p>
          <a:p>
            <a:pPr marL="1200150" lvl="2" indent="-285750">
              <a:buFont typeface="Arial" panose="020B0604020202020204" pitchFamily="34" charset="0"/>
              <a:buChar char="•"/>
            </a:pPr>
            <a:r>
              <a:rPr lang="ko-KR" altLang="en-US" sz="1200" dirty="0" err="1" smtClean="0">
                <a:latin typeface="+mj-ea"/>
              </a:rPr>
              <a:t>모델</a:t>
            </a:r>
            <a:r>
              <a:rPr lang="ko-KR" altLang="en-US" sz="1200" dirty="0" err="1">
                <a:latin typeface="+mj-ea"/>
              </a:rPr>
              <a:t>간</a:t>
            </a:r>
            <a:r>
              <a:rPr lang="ko-KR" altLang="en-US" sz="1200" dirty="0" smtClean="0">
                <a:latin typeface="+mj-ea"/>
              </a:rPr>
              <a:t> 충돌</a:t>
            </a:r>
            <a:endParaRPr lang="en-US" altLang="ko-KR" sz="1200" dirty="0" smtClean="0">
              <a:latin typeface="+mj-ea"/>
            </a:endParaRPr>
          </a:p>
          <a:p>
            <a:pPr marL="285750" indent="-285750">
              <a:buFont typeface="Arial" panose="020B0604020202020204" pitchFamily="34" charset="0"/>
              <a:buChar char="•"/>
            </a:pPr>
            <a:endParaRPr lang="en-US" altLang="ko-KR" sz="1200" dirty="0" smtClean="0">
              <a:latin typeface="+mj-ea"/>
            </a:endParaRPr>
          </a:p>
        </p:txBody>
      </p:sp>
      <p:pic>
        <p:nvPicPr>
          <p:cNvPr id="3" name="그림 2"/>
          <p:cNvPicPr>
            <a:picLocks noChangeAspect="1"/>
          </p:cNvPicPr>
          <p:nvPr/>
        </p:nvPicPr>
        <p:blipFill>
          <a:blip r:embed="rId2"/>
          <a:stretch>
            <a:fillRect/>
          </a:stretch>
        </p:blipFill>
        <p:spPr>
          <a:xfrm>
            <a:off x="6401530" y="2853045"/>
            <a:ext cx="2755165" cy="3828606"/>
          </a:xfrm>
          <a:prstGeom prst="rect">
            <a:avLst/>
          </a:prstGeom>
        </p:spPr>
      </p:pic>
      <p:graphicFrame>
        <p:nvGraphicFramePr>
          <p:cNvPr id="4" name="표 3"/>
          <p:cNvGraphicFramePr>
            <a:graphicFrameLocks noGrp="1"/>
          </p:cNvGraphicFramePr>
          <p:nvPr>
            <p:extLst>
              <p:ext uri="{D42A27DB-BD31-4B8C-83A1-F6EECF244321}">
                <p14:modId xmlns:p14="http://schemas.microsoft.com/office/powerpoint/2010/main" val="1397984501"/>
              </p:ext>
            </p:extLst>
          </p:nvPr>
        </p:nvGraphicFramePr>
        <p:xfrm>
          <a:off x="155576" y="4470258"/>
          <a:ext cx="2753880" cy="1854200"/>
        </p:xfrm>
        <a:graphic>
          <a:graphicData uri="http://schemas.openxmlformats.org/drawingml/2006/table">
            <a:tbl>
              <a:tblPr firstRow="1" bandRow="1">
                <a:tableStyleId>{5C22544A-7EE6-4342-B048-85BDC9FD1C3A}</a:tableStyleId>
              </a:tblPr>
              <a:tblGrid>
                <a:gridCol w="550776">
                  <a:extLst>
                    <a:ext uri="{9D8B030D-6E8A-4147-A177-3AD203B41FA5}">
                      <a16:colId xmlns:a16="http://schemas.microsoft.com/office/drawing/2014/main" val="1314915180"/>
                    </a:ext>
                  </a:extLst>
                </a:gridCol>
                <a:gridCol w="550776">
                  <a:extLst>
                    <a:ext uri="{9D8B030D-6E8A-4147-A177-3AD203B41FA5}">
                      <a16:colId xmlns:a16="http://schemas.microsoft.com/office/drawing/2014/main" val="2853046110"/>
                    </a:ext>
                  </a:extLst>
                </a:gridCol>
                <a:gridCol w="550776">
                  <a:extLst>
                    <a:ext uri="{9D8B030D-6E8A-4147-A177-3AD203B41FA5}">
                      <a16:colId xmlns:a16="http://schemas.microsoft.com/office/drawing/2014/main" val="323516296"/>
                    </a:ext>
                  </a:extLst>
                </a:gridCol>
                <a:gridCol w="550776">
                  <a:extLst>
                    <a:ext uri="{9D8B030D-6E8A-4147-A177-3AD203B41FA5}">
                      <a16:colId xmlns:a16="http://schemas.microsoft.com/office/drawing/2014/main" val="3369232889"/>
                    </a:ext>
                  </a:extLst>
                </a:gridCol>
                <a:gridCol w="550776">
                  <a:extLst>
                    <a:ext uri="{9D8B030D-6E8A-4147-A177-3AD203B41FA5}">
                      <a16:colId xmlns:a16="http://schemas.microsoft.com/office/drawing/2014/main" val="4208611925"/>
                    </a:ext>
                  </a:extLst>
                </a:gridCol>
              </a:tblGrid>
              <a:tr h="370840">
                <a:tc>
                  <a:txBody>
                    <a:bodyPr/>
                    <a:lstStyle/>
                    <a:p>
                      <a:pPr algn="ctr"/>
                      <a:endParaRPr lang="ko-KR" altLang="en-US" dirty="0"/>
                    </a:p>
                  </a:txBody>
                  <a:tcPr/>
                </a:tc>
                <a:tc>
                  <a:txBody>
                    <a:bodyPr/>
                    <a:lstStyle/>
                    <a:p>
                      <a:pPr algn="ctr"/>
                      <a:r>
                        <a:rPr lang="en-US" altLang="ko-KR" dirty="0" smtClean="0"/>
                        <a:t>N</a:t>
                      </a:r>
                      <a:endParaRPr lang="ko-KR" altLang="en-US" dirty="0"/>
                    </a:p>
                  </a:txBody>
                  <a:tcPr/>
                </a:tc>
                <a:tc>
                  <a:txBody>
                    <a:bodyPr/>
                    <a:lstStyle/>
                    <a:p>
                      <a:pPr algn="ctr" latinLnBrk="1"/>
                      <a:r>
                        <a:rPr lang="en-US" altLang="ko-KR" dirty="0" smtClean="0"/>
                        <a:t>D</a:t>
                      </a:r>
                      <a:endParaRPr lang="ko-KR" altLang="en-US" dirty="0"/>
                    </a:p>
                  </a:txBody>
                  <a:tcPr/>
                </a:tc>
                <a:tc>
                  <a:txBody>
                    <a:bodyPr/>
                    <a:lstStyle/>
                    <a:p>
                      <a:pPr algn="ctr" latinLnBrk="1"/>
                      <a:r>
                        <a:rPr lang="en-US" altLang="ko-KR" dirty="0" smtClean="0"/>
                        <a:t>M</a:t>
                      </a:r>
                      <a:endParaRPr lang="ko-KR" altLang="en-US" dirty="0"/>
                    </a:p>
                  </a:txBody>
                  <a:tcPr/>
                </a:tc>
                <a:tc>
                  <a:txBody>
                    <a:bodyPr/>
                    <a:lstStyle/>
                    <a:p>
                      <a:pPr algn="ctr" latinLnBrk="1"/>
                      <a:endParaRPr lang="ko-KR" altLang="en-US"/>
                    </a:p>
                  </a:txBody>
                  <a:tcPr/>
                </a:tc>
                <a:extLst>
                  <a:ext uri="{0D108BD9-81ED-4DB2-BD59-A6C34878D82A}">
                    <a16:rowId xmlns:a16="http://schemas.microsoft.com/office/drawing/2014/main" val="2072118504"/>
                  </a:ext>
                </a:extLst>
              </a:tr>
              <a:tr h="370840">
                <a:tc>
                  <a:txBody>
                    <a:bodyPr/>
                    <a:lstStyle/>
                    <a:p>
                      <a:pPr algn="ctr" latinLnBrk="1"/>
                      <a:r>
                        <a:rPr lang="en-US" altLang="ko-KR" dirty="0" smtClean="0"/>
                        <a:t>N</a:t>
                      </a:r>
                      <a:endParaRPr lang="ko-KR" altLang="en-US" dirty="0"/>
                    </a:p>
                  </a:txBody>
                  <a:tcPr/>
                </a:tc>
                <a:tc>
                  <a:txBody>
                    <a:bodyPr/>
                    <a:lstStyle/>
                    <a:p>
                      <a:pPr algn="ctr" latinLnBrk="1"/>
                      <a:r>
                        <a:rPr lang="en-US" altLang="ko-KR" dirty="0" smtClean="0">
                          <a:solidFill>
                            <a:srgbClr val="FF0000"/>
                          </a:solidFill>
                        </a:rPr>
                        <a:t>0</a:t>
                      </a:r>
                      <a:endParaRPr lang="ko-KR" altLang="en-US" dirty="0">
                        <a:solidFill>
                          <a:srgbClr val="FF0000"/>
                        </a:solidFill>
                      </a:endParaRPr>
                    </a:p>
                  </a:txBody>
                  <a:tcPr/>
                </a:tc>
                <a:tc>
                  <a:txBody>
                    <a:bodyPr/>
                    <a:lstStyle/>
                    <a:p>
                      <a:pPr algn="ctr" latinLnBrk="1"/>
                      <a:r>
                        <a:rPr lang="en-US" altLang="ko-KR" dirty="0" smtClean="0"/>
                        <a:t>11</a:t>
                      </a:r>
                      <a:endParaRPr lang="ko-KR" altLang="en-US" dirty="0"/>
                    </a:p>
                  </a:txBody>
                  <a:tcPr/>
                </a:tc>
                <a:tc>
                  <a:txBody>
                    <a:bodyPr/>
                    <a:lstStyle/>
                    <a:p>
                      <a:pPr algn="ctr" latinLnBrk="1"/>
                      <a:r>
                        <a:rPr lang="en-US" altLang="ko-KR" dirty="0" smtClean="0"/>
                        <a:t>13</a:t>
                      </a:r>
                      <a:endParaRPr lang="ko-KR" altLang="en-US" dirty="0"/>
                    </a:p>
                  </a:txBody>
                  <a:tcPr/>
                </a:tc>
                <a:tc>
                  <a:txBody>
                    <a:bodyPr/>
                    <a:lstStyle/>
                    <a:p>
                      <a:pPr algn="ctr" latinLnBrk="1"/>
                      <a:endParaRPr lang="ko-KR" altLang="en-US"/>
                    </a:p>
                  </a:txBody>
                  <a:tcPr/>
                </a:tc>
                <a:extLst>
                  <a:ext uri="{0D108BD9-81ED-4DB2-BD59-A6C34878D82A}">
                    <a16:rowId xmlns:a16="http://schemas.microsoft.com/office/drawing/2014/main" val="2482378727"/>
                  </a:ext>
                </a:extLst>
              </a:tr>
              <a:tr h="370840">
                <a:tc>
                  <a:txBody>
                    <a:bodyPr/>
                    <a:lstStyle/>
                    <a:p>
                      <a:pPr algn="ctr" latinLnBrk="1"/>
                      <a:r>
                        <a:rPr lang="en-US" altLang="ko-KR" dirty="0" smtClean="0"/>
                        <a:t>D</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solidFill>
                            <a:srgbClr val="FF0000"/>
                          </a:solidFill>
                        </a:rPr>
                        <a:t>0</a:t>
                      </a:r>
                      <a:endParaRPr lang="ko-KR" altLang="en-US" dirty="0">
                        <a:solidFill>
                          <a:srgbClr val="FF0000"/>
                        </a:solidFill>
                      </a:endParaRPr>
                    </a:p>
                  </a:txBody>
                  <a:tcPr/>
                </a:tc>
                <a:tc>
                  <a:txBody>
                    <a:bodyPr/>
                    <a:lstStyle/>
                    <a:p>
                      <a:pPr algn="ctr" latinLnBrk="1"/>
                      <a:endParaRPr lang="ko-KR" altLang="en-US"/>
                    </a:p>
                  </a:txBody>
                  <a:tcPr/>
                </a:tc>
                <a:tc>
                  <a:txBody>
                    <a:bodyPr/>
                    <a:lstStyle/>
                    <a:p>
                      <a:pPr algn="ctr" latinLnBrk="1"/>
                      <a:endParaRPr lang="ko-KR" altLang="en-US"/>
                    </a:p>
                  </a:txBody>
                  <a:tcPr/>
                </a:tc>
                <a:extLst>
                  <a:ext uri="{0D108BD9-81ED-4DB2-BD59-A6C34878D82A}">
                    <a16:rowId xmlns:a16="http://schemas.microsoft.com/office/drawing/2014/main" val="2093882648"/>
                  </a:ext>
                </a:extLst>
              </a:tr>
              <a:tr h="370840">
                <a:tc>
                  <a:txBody>
                    <a:bodyPr/>
                    <a:lstStyle/>
                    <a:p>
                      <a:pPr algn="ctr" latinLnBrk="1"/>
                      <a:r>
                        <a:rPr lang="en-US" altLang="ko-KR" dirty="0" smtClean="0"/>
                        <a:t>M</a:t>
                      </a:r>
                      <a:endParaRPr lang="ko-KR" altLang="en-US" dirty="0"/>
                    </a:p>
                  </a:txBody>
                  <a:tcPr/>
                </a:tc>
                <a:tc>
                  <a:txBody>
                    <a:bodyPr/>
                    <a:lstStyle/>
                    <a:p>
                      <a:pPr algn="ctr" latinLnBrk="1"/>
                      <a:r>
                        <a:rPr lang="en-US" altLang="ko-KR" dirty="0" smtClean="0"/>
                        <a:t>12</a:t>
                      </a:r>
                      <a:endParaRPr lang="ko-KR" altLang="en-US" dirty="0"/>
                    </a:p>
                  </a:txBody>
                  <a:tcPr/>
                </a:tc>
                <a:tc>
                  <a:txBody>
                    <a:bodyPr/>
                    <a:lstStyle/>
                    <a:p>
                      <a:pPr algn="ctr" latinLnBrk="1"/>
                      <a:r>
                        <a:rPr lang="en-US" altLang="ko-KR" dirty="0" smtClean="0"/>
                        <a:t>8</a:t>
                      </a:r>
                      <a:endParaRPr lang="ko-KR" altLang="en-US" dirty="0"/>
                    </a:p>
                  </a:txBody>
                  <a:tcPr/>
                </a:tc>
                <a:tc>
                  <a:txBody>
                    <a:bodyPr/>
                    <a:lstStyle/>
                    <a:p>
                      <a:pPr algn="ctr" latinLnBrk="1"/>
                      <a:r>
                        <a:rPr lang="en-US" altLang="ko-KR" dirty="0" smtClean="0">
                          <a:solidFill>
                            <a:srgbClr val="FF0000"/>
                          </a:solidFill>
                        </a:rPr>
                        <a:t>0</a:t>
                      </a:r>
                      <a:endParaRPr lang="ko-KR" altLang="en-US" dirty="0">
                        <a:solidFill>
                          <a:srgbClr val="FF0000"/>
                        </a:solidFill>
                      </a:endParaRPr>
                    </a:p>
                  </a:txBody>
                  <a:tcPr/>
                </a:tc>
                <a:tc>
                  <a:txBody>
                    <a:bodyPr/>
                    <a:lstStyle/>
                    <a:p>
                      <a:pPr algn="ctr" latinLnBrk="1"/>
                      <a:endParaRPr lang="ko-KR" altLang="en-US"/>
                    </a:p>
                  </a:txBody>
                  <a:tcPr/>
                </a:tc>
                <a:extLst>
                  <a:ext uri="{0D108BD9-81ED-4DB2-BD59-A6C34878D82A}">
                    <a16:rowId xmlns:a16="http://schemas.microsoft.com/office/drawing/2014/main" val="2371495609"/>
                  </a:ext>
                </a:extLst>
              </a:tr>
              <a:tr h="370840">
                <a:tc>
                  <a:txBody>
                    <a:bodyPr/>
                    <a:lstStyle/>
                    <a:p>
                      <a:pPr algn="ctr" latinLnBrk="1"/>
                      <a:endParaRPr lang="ko-KR" altLang="en-US"/>
                    </a:p>
                  </a:txBody>
                  <a:tcPr/>
                </a:tc>
                <a:tc>
                  <a:txBody>
                    <a:bodyPr/>
                    <a:lstStyle/>
                    <a:p>
                      <a:pPr algn="ctr" latinLnBrk="1"/>
                      <a:r>
                        <a:rPr lang="en-US" altLang="ko-KR" dirty="0" smtClean="0"/>
                        <a:t>12</a:t>
                      </a:r>
                      <a:endParaRPr lang="ko-KR" altLang="en-US" dirty="0"/>
                    </a:p>
                  </a:txBody>
                  <a:tcPr/>
                </a:tc>
                <a:tc>
                  <a:txBody>
                    <a:bodyPr/>
                    <a:lstStyle/>
                    <a:p>
                      <a:pPr algn="ctr" latinLnBrk="1"/>
                      <a:r>
                        <a:rPr lang="en-US" altLang="ko-KR" dirty="0" smtClean="0"/>
                        <a:t>19</a:t>
                      </a:r>
                      <a:endParaRPr lang="ko-KR" altLang="en-US" dirty="0"/>
                    </a:p>
                  </a:txBody>
                  <a:tcPr/>
                </a:tc>
                <a:tc>
                  <a:txBody>
                    <a:bodyPr/>
                    <a:lstStyle/>
                    <a:p>
                      <a:pPr algn="ctr" latinLnBrk="1"/>
                      <a:r>
                        <a:rPr lang="en-US" altLang="ko-KR" dirty="0" smtClean="0"/>
                        <a:t>13</a:t>
                      </a:r>
                      <a:endParaRPr lang="ko-KR" altLang="en-US" dirty="0"/>
                    </a:p>
                  </a:txBody>
                  <a:tcPr/>
                </a:tc>
                <a:tc>
                  <a:txBody>
                    <a:bodyPr/>
                    <a:lstStyle/>
                    <a:p>
                      <a:pPr algn="ctr" latinLnBrk="1"/>
                      <a:r>
                        <a:rPr lang="en-US" altLang="ko-KR" dirty="0" smtClean="0"/>
                        <a:t>44</a:t>
                      </a:r>
                      <a:endParaRPr lang="ko-KR" altLang="en-US" dirty="0"/>
                    </a:p>
                  </a:txBody>
                  <a:tcPr/>
                </a:tc>
                <a:extLst>
                  <a:ext uri="{0D108BD9-81ED-4DB2-BD59-A6C34878D82A}">
                    <a16:rowId xmlns:a16="http://schemas.microsoft.com/office/drawing/2014/main" val="4234609349"/>
                  </a:ext>
                </a:extLst>
              </a:tr>
            </a:tbl>
          </a:graphicData>
        </a:graphic>
      </p:graphicFrame>
      <p:graphicFrame>
        <p:nvGraphicFramePr>
          <p:cNvPr id="33" name="표 32"/>
          <p:cNvGraphicFramePr>
            <a:graphicFrameLocks noGrp="1"/>
          </p:cNvGraphicFramePr>
          <p:nvPr>
            <p:extLst>
              <p:ext uri="{D42A27DB-BD31-4B8C-83A1-F6EECF244321}">
                <p14:modId xmlns:p14="http://schemas.microsoft.com/office/powerpoint/2010/main" val="2309068544"/>
              </p:ext>
            </p:extLst>
          </p:nvPr>
        </p:nvGraphicFramePr>
        <p:xfrm>
          <a:off x="3367223" y="4476581"/>
          <a:ext cx="2576540" cy="1854200"/>
        </p:xfrm>
        <a:graphic>
          <a:graphicData uri="http://schemas.openxmlformats.org/drawingml/2006/table">
            <a:tbl>
              <a:tblPr firstRow="1" bandRow="1">
                <a:tableStyleId>{93296810-A885-4BE3-A3E7-6D5BEEA58F35}</a:tableStyleId>
              </a:tblPr>
              <a:tblGrid>
                <a:gridCol w="515308">
                  <a:extLst>
                    <a:ext uri="{9D8B030D-6E8A-4147-A177-3AD203B41FA5}">
                      <a16:colId xmlns:a16="http://schemas.microsoft.com/office/drawing/2014/main" val="1314915180"/>
                    </a:ext>
                  </a:extLst>
                </a:gridCol>
                <a:gridCol w="515308">
                  <a:extLst>
                    <a:ext uri="{9D8B030D-6E8A-4147-A177-3AD203B41FA5}">
                      <a16:colId xmlns:a16="http://schemas.microsoft.com/office/drawing/2014/main" val="2853046110"/>
                    </a:ext>
                  </a:extLst>
                </a:gridCol>
                <a:gridCol w="515308">
                  <a:extLst>
                    <a:ext uri="{9D8B030D-6E8A-4147-A177-3AD203B41FA5}">
                      <a16:colId xmlns:a16="http://schemas.microsoft.com/office/drawing/2014/main" val="323516296"/>
                    </a:ext>
                  </a:extLst>
                </a:gridCol>
                <a:gridCol w="515308">
                  <a:extLst>
                    <a:ext uri="{9D8B030D-6E8A-4147-A177-3AD203B41FA5}">
                      <a16:colId xmlns:a16="http://schemas.microsoft.com/office/drawing/2014/main" val="3369232889"/>
                    </a:ext>
                  </a:extLst>
                </a:gridCol>
                <a:gridCol w="515308">
                  <a:extLst>
                    <a:ext uri="{9D8B030D-6E8A-4147-A177-3AD203B41FA5}">
                      <a16:colId xmlns:a16="http://schemas.microsoft.com/office/drawing/2014/main" val="4208611925"/>
                    </a:ext>
                  </a:extLst>
                </a:gridCol>
              </a:tblGrid>
              <a:tr h="370840">
                <a:tc>
                  <a:txBody>
                    <a:bodyPr/>
                    <a:lstStyle/>
                    <a:p>
                      <a:pPr algn="ctr"/>
                      <a:endParaRPr lang="ko-KR" altLang="en-US" dirty="0"/>
                    </a:p>
                  </a:txBody>
                  <a:tcPr/>
                </a:tc>
                <a:tc>
                  <a:txBody>
                    <a:bodyPr/>
                    <a:lstStyle/>
                    <a:p>
                      <a:pPr algn="ctr"/>
                      <a:r>
                        <a:rPr lang="en-US" altLang="ko-KR" dirty="0" smtClean="0"/>
                        <a:t>N</a:t>
                      </a:r>
                      <a:endParaRPr lang="ko-KR" altLang="en-US" dirty="0"/>
                    </a:p>
                  </a:txBody>
                  <a:tcPr/>
                </a:tc>
                <a:tc>
                  <a:txBody>
                    <a:bodyPr/>
                    <a:lstStyle/>
                    <a:p>
                      <a:pPr algn="ctr" latinLnBrk="1"/>
                      <a:r>
                        <a:rPr lang="en-US" altLang="ko-KR" dirty="0" smtClean="0"/>
                        <a:t>D</a:t>
                      </a:r>
                      <a:endParaRPr lang="ko-KR" altLang="en-US" dirty="0"/>
                    </a:p>
                  </a:txBody>
                  <a:tcPr/>
                </a:tc>
                <a:tc>
                  <a:txBody>
                    <a:bodyPr/>
                    <a:lstStyle/>
                    <a:p>
                      <a:pPr algn="ctr" latinLnBrk="1"/>
                      <a:r>
                        <a:rPr lang="en-US" altLang="ko-KR" dirty="0" smtClean="0"/>
                        <a:t>M</a:t>
                      </a:r>
                      <a:endParaRPr lang="ko-KR" altLang="en-US" dirty="0"/>
                    </a:p>
                  </a:txBody>
                  <a:tcPr/>
                </a:tc>
                <a:tc>
                  <a:txBody>
                    <a:bodyPr/>
                    <a:lstStyle/>
                    <a:p>
                      <a:pPr algn="ctr" latinLnBrk="1"/>
                      <a:endParaRPr lang="ko-KR" altLang="en-US"/>
                    </a:p>
                  </a:txBody>
                  <a:tcPr/>
                </a:tc>
                <a:extLst>
                  <a:ext uri="{0D108BD9-81ED-4DB2-BD59-A6C34878D82A}">
                    <a16:rowId xmlns:a16="http://schemas.microsoft.com/office/drawing/2014/main" val="2072118504"/>
                  </a:ext>
                </a:extLst>
              </a:tr>
              <a:tr h="370840">
                <a:tc>
                  <a:txBody>
                    <a:bodyPr/>
                    <a:lstStyle/>
                    <a:p>
                      <a:pPr algn="ctr" latinLnBrk="1"/>
                      <a:r>
                        <a:rPr lang="en-US" altLang="ko-KR" dirty="0" smtClean="0"/>
                        <a:t>N</a:t>
                      </a:r>
                      <a:endParaRPr lang="ko-KR" altLang="en-US" dirty="0"/>
                    </a:p>
                  </a:txBody>
                  <a:tcPr/>
                </a:tc>
                <a:tc>
                  <a:txBody>
                    <a:bodyPr/>
                    <a:lstStyle/>
                    <a:p>
                      <a:pPr algn="ctr" latinLnBrk="1"/>
                      <a:r>
                        <a:rPr lang="en-US" altLang="ko-KR" dirty="0" smtClean="0"/>
                        <a:t>2</a:t>
                      </a:r>
                      <a:endParaRPr lang="ko-KR" altLang="en-US" dirty="0"/>
                    </a:p>
                  </a:txBody>
                  <a:tcPr/>
                </a:tc>
                <a:tc>
                  <a:txBody>
                    <a:bodyPr/>
                    <a:lstStyle/>
                    <a:p>
                      <a:pPr algn="ctr" latinLnBrk="1"/>
                      <a:r>
                        <a:rPr lang="en-US" altLang="ko-KR" dirty="0" smtClean="0"/>
                        <a:t>2</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endParaRPr lang="ko-KR" altLang="en-US"/>
                    </a:p>
                  </a:txBody>
                  <a:tcPr/>
                </a:tc>
                <a:extLst>
                  <a:ext uri="{0D108BD9-81ED-4DB2-BD59-A6C34878D82A}">
                    <a16:rowId xmlns:a16="http://schemas.microsoft.com/office/drawing/2014/main" val="2482378727"/>
                  </a:ext>
                </a:extLst>
              </a:tr>
              <a:tr h="370840">
                <a:tc>
                  <a:txBody>
                    <a:bodyPr/>
                    <a:lstStyle/>
                    <a:p>
                      <a:pPr algn="ctr" latinLnBrk="1"/>
                      <a:r>
                        <a:rPr lang="en-US" altLang="ko-KR" dirty="0" smtClean="0"/>
                        <a:t>D</a:t>
                      </a:r>
                      <a:endParaRPr lang="ko-KR" altLang="en-US" dirty="0"/>
                    </a:p>
                  </a:txBody>
                  <a:tcPr/>
                </a:tc>
                <a:tc>
                  <a:txBody>
                    <a:bodyPr/>
                    <a:lstStyle/>
                    <a:p>
                      <a:pPr algn="ctr" latinLnBrk="1"/>
                      <a:r>
                        <a:rPr lang="en-US" altLang="ko-KR" dirty="0" smtClean="0"/>
                        <a:t>9</a:t>
                      </a:r>
                      <a:endParaRPr lang="ko-KR" altLang="en-US" dirty="0"/>
                    </a:p>
                  </a:txBody>
                  <a:tcPr/>
                </a:tc>
                <a:tc>
                  <a:txBody>
                    <a:bodyPr/>
                    <a:lstStyle/>
                    <a:p>
                      <a:pPr algn="ctr" latinLnBrk="1"/>
                      <a:r>
                        <a:rPr lang="en-US" altLang="ko-KR" dirty="0" smtClean="0"/>
                        <a:t>13</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endParaRPr lang="ko-KR" altLang="en-US"/>
                    </a:p>
                  </a:txBody>
                  <a:tcPr/>
                </a:tc>
                <a:extLst>
                  <a:ext uri="{0D108BD9-81ED-4DB2-BD59-A6C34878D82A}">
                    <a16:rowId xmlns:a16="http://schemas.microsoft.com/office/drawing/2014/main" val="2093882648"/>
                  </a:ext>
                </a:extLst>
              </a:tr>
              <a:tr h="370840">
                <a:tc>
                  <a:txBody>
                    <a:bodyPr/>
                    <a:lstStyle/>
                    <a:p>
                      <a:pPr algn="ctr" latinLnBrk="1"/>
                      <a:r>
                        <a:rPr lang="en-US" altLang="ko-KR" dirty="0" smtClean="0"/>
                        <a:t>M</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4</a:t>
                      </a:r>
                      <a:endParaRPr lang="ko-KR" altLang="en-US" dirty="0"/>
                    </a:p>
                  </a:txBody>
                  <a:tcPr/>
                </a:tc>
                <a:tc>
                  <a:txBody>
                    <a:bodyPr/>
                    <a:lstStyle/>
                    <a:p>
                      <a:pPr algn="ctr" latinLnBrk="1"/>
                      <a:r>
                        <a:rPr lang="en-US" altLang="ko-KR" dirty="0" smtClean="0"/>
                        <a:t>13</a:t>
                      </a:r>
                      <a:endParaRPr lang="ko-KR" altLang="en-US" dirty="0"/>
                    </a:p>
                  </a:txBody>
                  <a:tcPr/>
                </a:tc>
                <a:tc>
                  <a:txBody>
                    <a:bodyPr/>
                    <a:lstStyle/>
                    <a:p>
                      <a:pPr algn="ctr" latinLnBrk="1"/>
                      <a:endParaRPr lang="ko-KR" altLang="en-US"/>
                    </a:p>
                  </a:txBody>
                  <a:tcPr/>
                </a:tc>
                <a:extLst>
                  <a:ext uri="{0D108BD9-81ED-4DB2-BD59-A6C34878D82A}">
                    <a16:rowId xmlns:a16="http://schemas.microsoft.com/office/drawing/2014/main" val="2371495609"/>
                  </a:ext>
                </a:extLst>
              </a:tr>
              <a:tr h="370840">
                <a:tc>
                  <a:txBody>
                    <a:bodyPr/>
                    <a:lstStyle/>
                    <a:p>
                      <a:pPr algn="ctr" latinLnBrk="1"/>
                      <a:endParaRPr lang="ko-KR" altLang="en-US"/>
                    </a:p>
                  </a:txBody>
                  <a:tcPr/>
                </a:tc>
                <a:tc>
                  <a:txBody>
                    <a:bodyPr/>
                    <a:lstStyle/>
                    <a:p>
                      <a:pPr algn="ctr" latinLnBrk="1"/>
                      <a:r>
                        <a:rPr lang="en-US" altLang="ko-KR" dirty="0" smtClean="0"/>
                        <a:t>12</a:t>
                      </a:r>
                      <a:endParaRPr lang="ko-KR" altLang="en-US" dirty="0"/>
                    </a:p>
                  </a:txBody>
                  <a:tcPr/>
                </a:tc>
                <a:tc>
                  <a:txBody>
                    <a:bodyPr/>
                    <a:lstStyle/>
                    <a:p>
                      <a:pPr algn="ctr" latinLnBrk="1"/>
                      <a:r>
                        <a:rPr lang="en-US" altLang="ko-KR" dirty="0" smtClean="0"/>
                        <a:t>19</a:t>
                      </a:r>
                      <a:endParaRPr lang="ko-KR" altLang="en-US" dirty="0"/>
                    </a:p>
                  </a:txBody>
                  <a:tcPr/>
                </a:tc>
                <a:tc>
                  <a:txBody>
                    <a:bodyPr/>
                    <a:lstStyle/>
                    <a:p>
                      <a:pPr algn="ctr" latinLnBrk="1"/>
                      <a:r>
                        <a:rPr lang="en-US" altLang="ko-KR" dirty="0" smtClean="0"/>
                        <a:t>13</a:t>
                      </a:r>
                      <a:endParaRPr lang="ko-KR" altLang="en-US" dirty="0"/>
                    </a:p>
                  </a:txBody>
                  <a:tcPr/>
                </a:tc>
                <a:tc>
                  <a:txBody>
                    <a:bodyPr/>
                    <a:lstStyle/>
                    <a:p>
                      <a:pPr algn="ctr" latinLnBrk="1"/>
                      <a:r>
                        <a:rPr lang="en-US" altLang="ko-KR" dirty="0" smtClean="0"/>
                        <a:t>44</a:t>
                      </a:r>
                      <a:endParaRPr lang="ko-KR" altLang="en-US" dirty="0"/>
                    </a:p>
                  </a:txBody>
                  <a:tcPr/>
                </a:tc>
                <a:extLst>
                  <a:ext uri="{0D108BD9-81ED-4DB2-BD59-A6C34878D82A}">
                    <a16:rowId xmlns:a16="http://schemas.microsoft.com/office/drawing/2014/main" val="4234609349"/>
                  </a:ext>
                </a:extLst>
              </a:tr>
            </a:tbl>
          </a:graphicData>
        </a:graphic>
      </p:graphicFrame>
      <p:sp>
        <p:nvSpPr>
          <p:cNvPr id="12" name="TextBox 11"/>
          <p:cNvSpPr txBox="1"/>
          <p:nvPr/>
        </p:nvSpPr>
        <p:spPr>
          <a:xfrm>
            <a:off x="5203767" y="6324458"/>
            <a:ext cx="1089536" cy="369332"/>
          </a:xfrm>
          <a:prstGeom prst="rect">
            <a:avLst/>
          </a:prstGeom>
          <a:noFill/>
        </p:spPr>
        <p:txBody>
          <a:bodyPr wrap="square" rtlCol="0">
            <a:spAutoFit/>
          </a:bodyPr>
          <a:lstStyle/>
          <a:p>
            <a:r>
              <a:rPr lang="en-US" altLang="ko-KR" dirty="0" smtClean="0"/>
              <a:t>63.63%</a:t>
            </a:r>
            <a:endParaRPr lang="ko-KR" altLang="en-US" dirty="0"/>
          </a:p>
        </p:txBody>
      </p:sp>
      <p:sp>
        <p:nvSpPr>
          <p:cNvPr id="34" name="TextBox 33"/>
          <p:cNvSpPr txBox="1"/>
          <p:nvPr/>
        </p:nvSpPr>
        <p:spPr>
          <a:xfrm>
            <a:off x="2418802" y="6330781"/>
            <a:ext cx="1089536" cy="369332"/>
          </a:xfrm>
          <a:prstGeom prst="rect">
            <a:avLst/>
          </a:prstGeom>
          <a:noFill/>
        </p:spPr>
        <p:txBody>
          <a:bodyPr wrap="square" rtlCol="0">
            <a:spAutoFit/>
          </a:bodyPr>
          <a:lstStyle/>
          <a:p>
            <a:r>
              <a:rPr lang="en-US" altLang="ko-KR" dirty="0" smtClean="0"/>
              <a:t>0%</a:t>
            </a:r>
            <a:endParaRPr lang="ko-KR" altLang="en-US" dirty="0"/>
          </a:p>
        </p:txBody>
      </p:sp>
      <p:sp>
        <p:nvSpPr>
          <p:cNvPr id="13" name="직사각형 12"/>
          <p:cNvSpPr/>
          <p:nvPr/>
        </p:nvSpPr>
        <p:spPr>
          <a:xfrm>
            <a:off x="1248932" y="4860892"/>
            <a:ext cx="1169870" cy="3574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4401015" y="4860891"/>
            <a:ext cx="1027196" cy="3574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오른쪽 화살표 14"/>
          <p:cNvSpPr/>
          <p:nvPr/>
        </p:nvSpPr>
        <p:spPr>
          <a:xfrm>
            <a:off x="2963570" y="5269774"/>
            <a:ext cx="278393" cy="316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 name="그림 17"/>
          <p:cNvPicPr>
            <a:picLocks noChangeAspect="1"/>
          </p:cNvPicPr>
          <p:nvPr/>
        </p:nvPicPr>
        <p:blipFill>
          <a:blip r:embed="rId3"/>
          <a:stretch>
            <a:fillRect/>
          </a:stretch>
        </p:blipFill>
        <p:spPr>
          <a:xfrm>
            <a:off x="4703708" y="2080199"/>
            <a:ext cx="1665459" cy="2263985"/>
          </a:xfrm>
          <a:prstGeom prst="rect">
            <a:avLst/>
          </a:prstGeom>
          <a:ln w="28575">
            <a:solidFill>
              <a:srgbClr val="FF0000"/>
            </a:solidFill>
          </a:ln>
        </p:spPr>
      </p:pic>
      <p:sp>
        <p:nvSpPr>
          <p:cNvPr id="22" name="TextBox 21"/>
          <p:cNvSpPr txBox="1"/>
          <p:nvPr/>
        </p:nvSpPr>
        <p:spPr>
          <a:xfrm>
            <a:off x="3124495" y="3514145"/>
            <a:ext cx="2303716" cy="523220"/>
          </a:xfrm>
          <a:prstGeom prst="rect">
            <a:avLst/>
          </a:prstGeom>
          <a:noFill/>
        </p:spPr>
        <p:txBody>
          <a:bodyPr wrap="square" rtlCol="0">
            <a:spAutoFit/>
          </a:bodyPr>
          <a:lstStyle/>
          <a:p>
            <a:r>
              <a:rPr lang="en-US" altLang="ko-KR" sz="1400" dirty="0" smtClean="0"/>
              <a:t>010319101010101</a:t>
            </a:r>
          </a:p>
          <a:p>
            <a:r>
              <a:rPr lang="en-US" altLang="ko-KR" sz="1400" dirty="0" smtClean="0"/>
              <a:t>G:N, P:M</a:t>
            </a:r>
            <a:endParaRPr lang="ko-KR" altLang="en-US" sz="1400" dirty="0"/>
          </a:p>
        </p:txBody>
      </p:sp>
      <p:pic>
        <p:nvPicPr>
          <p:cNvPr id="24" name="그림 23"/>
          <p:cNvPicPr>
            <a:picLocks noChangeAspect="1"/>
          </p:cNvPicPr>
          <p:nvPr/>
        </p:nvPicPr>
        <p:blipFill>
          <a:blip r:embed="rId4"/>
          <a:stretch>
            <a:fillRect/>
          </a:stretch>
        </p:blipFill>
        <p:spPr>
          <a:xfrm>
            <a:off x="1832982" y="2677967"/>
            <a:ext cx="1290386" cy="1744955"/>
          </a:xfrm>
          <a:prstGeom prst="rect">
            <a:avLst/>
          </a:prstGeom>
        </p:spPr>
      </p:pic>
      <p:sp>
        <p:nvSpPr>
          <p:cNvPr id="39" name="TextBox 38"/>
          <p:cNvSpPr txBox="1"/>
          <p:nvPr/>
        </p:nvSpPr>
        <p:spPr>
          <a:xfrm>
            <a:off x="115086" y="3402018"/>
            <a:ext cx="2303716" cy="523220"/>
          </a:xfrm>
          <a:prstGeom prst="rect">
            <a:avLst/>
          </a:prstGeom>
          <a:noFill/>
        </p:spPr>
        <p:txBody>
          <a:bodyPr wrap="square" rtlCol="0">
            <a:spAutoFit/>
          </a:bodyPr>
          <a:lstStyle/>
          <a:p>
            <a:r>
              <a:rPr lang="en-US" altLang="ko-KR" sz="1400" dirty="0" smtClean="0"/>
              <a:t>012951901010101</a:t>
            </a:r>
          </a:p>
          <a:p>
            <a:r>
              <a:rPr lang="en-US" altLang="ko-KR" sz="1400" dirty="0" smtClean="0"/>
              <a:t>G:D, P:N</a:t>
            </a:r>
            <a:endParaRPr lang="ko-KR" altLang="en-US" sz="1400" dirty="0"/>
          </a:p>
        </p:txBody>
      </p:sp>
    </p:spTree>
    <p:extLst>
      <p:ext uri="{BB962C8B-B14F-4D97-AF65-F5344CB8AC3E}">
        <p14:creationId xmlns:p14="http://schemas.microsoft.com/office/powerpoint/2010/main" val="1271031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en-US" altLang="ko-KR" b="1" dirty="0" smtClean="0"/>
              <a:t>To Do - </a:t>
            </a:r>
            <a:r>
              <a:rPr lang="ko-KR" altLang="en-US" b="1" dirty="0" smtClean="0">
                <a:solidFill>
                  <a:srgbClr val="FF0000"/>
                </a:solidFill>
              </a:rPr>
              <a:t>지난주</a:t>
            </a:r>
            <a:endParaRPr lang="ko-KR" altLang="en-US" b="1" dirty="0">
              <a:solidFill>
                <a:srgbClr val="FF0000"/>
              </a:solidFill>
            </a:endParaRPr>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4929" y="1090908"/>
            <a:ext cx="6109450" cy="4247317"/>
          </a:xfrm>
          <a:prstGeom prst="rect">
            <a:avLst/>
          </a:prstGeom>
          <a:noFill/>
        </p:spPr>
        <p:txBody>
          <a:bodyPr wrap="square" rtlCol="0">
            <a:spAutoFit/>
          </a:bodyPr>
          <a:lstStyle/>
          <a:p>
            <a:pPr>
              <a:lnSpc>
                <a:spcPct val="150000"/>
              </a:lnSpc>
            </a:pPr>
            <a:r>
              <a:rPr lang="ko-KR" altLang="en-US" b="1" dirty="0" smtClean="0">
                <a:latin typeface="+mj-ea"/>
              </a:rPr>
              <a:t>슬라이드 테스트 조건</a:t>
            </a:r>
            <a:endParaRPr lang="en-US" altLang="ko-KR" b="1" dirty="0" smtClean="0">
              <a:latin typeface="+mj-ea"/>
            </a:endParaRPr>
          </a:p>
          <a:p>
            <a:pPr marL="285750" indent="-285750">
              <a:lnSpc>
                <a:spcPct val="150000"/>
              </a:lnSpc>
              <a:buFont typeface="Arial" panose="020B0604020202020204" pitchFamily="34" charset="0"/>
              <a:buChar char="•"/>
            </a:pPr>
            <a:endParaRPr lang="en-US" altLang="ko-KR" dirty="0" smtClean="0">
              <a:latin typeface="+mj-ea"/>
            </a:endParaRPr>
          </a:p>
          <a:p>
            <a:pPr marL="285750" indent="-285750">
              <a:lnSpc>
                <a:spcPct val="150000"/>
              </a:lnSpc>
              <a:buFont typeface="Arial" panose="020B0604020202020204" pitchFamily="34" charset="0"/>
              <a:buChar char="•"/>
            </a:pPr>
            <a:r>
              <a:rPr lang="ko-KR" altLang="en-US" dirty="0" smtClean="0">
                <a:latin typeface="+mj-ea"/>
              </a:rPr>
              <a:t>슬라이드 </a:t>
            </a:r>
            <a:r>
              <a:rPr lang="ko-KR" altLang="en-US" dirty="0" err="1" smtClean="0">
                <a:latin typeface="+mj-ea"/>
              </a:rPr>
              <a:t>컨버팅</a:t>
            </a:r>
            <a:r>
              <a:rPr lang="ko-KR" altLang="en-US" dirty="0" smtClean="0">
                <a:latin typeface="+mj-ea"/>
              </a:rPr>
              <a:t> 후 투입</a:t>
            </a:r>
            <a:endParaRPr lang="en-US" altLang="ko-KR" dirty="0" smtClean="0">
              <a:latin typeface="+mj-ea"/>
            </a:endParaRPr>
          </a:p>
          <a:p>
            <a:pPr marL="742950" lvl="1" indent="-285750">
              <a:lnSpc>
                <a:spcPct val="150000"/>
              </a:lnSpc>
              <a:buFont typeface="Arial" panose="020B0604020202020204" pitchFamily="34" charset="0"/>
              <a:buChar char="•"/>
            </a:pPr>
            <a:r>
              <a:rPr lang="en-US" altLang="ko-KR" u="sng" dirty="0" smtClean="0">
                <a:latin typeface="+mj-ea"/>
              </a:rPr>
              <a:t>3D </a:t>
            </a:r>
            <a:r>
              <a:rPr lang="en-US" altLang="ko-KR" u="sng" dirty="0" err="1" smtClean="0">
                <a:latin typeface="+mj-ea"/>
              </a:rPr>
              <a:t>histech</a:t>
            </a:r>
            <a:r>
              <a:rPr lang="ko-KR" altLang="en-US" u="sng" dirty="0" smtClean="0">
                <a:latin typeface="+mj-ea"/>
              </a:rPr>
              <a:t>에 코드 요청 필요 </a:t>
            </a:r>
            <a:r>
              <a:rPr lang="en-US" altLang="ko-KR" dirty="0" smtClean="0">
                <a:latin typeface="+mj-ea"/>
              </a:rPr>
              <a:t>(2.3 </a:t>
            </a:r>
            <a:r>
              <a:rPr lang="ko-KR" altLang="en-US" dirty="0" smtClean="0">
                <a:latin typeface="+mj-ea"/>
              </a:rPr>
              <a:t>버전</a:t>
            </a:r>
            <a:r>
              <a:rPr lang="en-US" altLang="ko-KR" dirty="0" smtClean="0">
                <a:latin typeface="+mj-ea"/>
              </a:rPr>
              <a:t>)</a:t>
            </a:r>
          </a:p>
          <a:p>
            <a:pPr marL="742950" lvl="1" indent="-285750">
              <a:lnSpc>
                <a:spcPct val="150000"/>
              </a:lnSpc>
              <a:buFont typeface="Arial" panose="020B0604020202020204" pitchFamily="34" charset="0"/>
              <a:buChar char="•"/>
            </a:pPr>
            <a:endParaRPr lang="en-US" altLang="ko-KR" dirty="0">
              <a:latin typeface="+mj-ea"/>
            </a:endParaRPr>
          </a:p>
          <a:p>
            <a:pPr marL="285750" indent="-285750">
              <a:lnSpc>
                <a:spcPct val="150000"/>
              </a:lnSpc>
              <a:buFont typeface="Arial" panose="020B0604020202020204" pitchFamily="34" charset="0"/>
              <a:buChar char="•"/>
            </a:pPr>
            <a:r>
              <a:rPr lang="en-US" altLang="ko-KR" dirty="0" smtClean="0">
                <a:latin typeface="+mj-ea"/>
              </a:rPr>
              <a:t>1</a:t>
            </a:r>
            <a:r>
              <a:rPr lang="ko-KR" altLang="en-US" dirty="0" smtClean="0">
                <a:latin typeface="+mj-ea"/>
              </a:rPr>
              <a:t>개의 모델만 실행</a:t>
            </a:r>
            <a:endParaRPr lang="en-US" altLang="ko-KR" dirty="0" smtClean="0">
              <a:latin typeface="+mj-ea"/>
            </a:endParaRPr>
          </a:p>
          <a:p>
            <a:pPr marL="742950" lvl="1" indent="-285750">
              <a:lnSpc>
                <a:spcPct val="150000"/>
              </a:lnSpc>
              <a:buFont typeface="Arial" panose="020B0604020202020204" pitchFamily="34" charset="0"/>
              <a:buChar char="•"/>
            </a:pPr>
            <a:r>
              <a:rPr lang="ko-KR" altLang="en-US" dirty="0" smtClean="0">
                <a:latin typeface="+mj-ea"/>
              </a:rPr>
              <a:t>결과 섞임 방지</a:t>
            </a:r>
            <a:endParaRPr lang="en-US" altLang="ko-KR" dirty="0" smtClean="0">
              <a:latin typeface="+mj-ea"/>
            </a:endParaRPr>
          </a:p>
          <a:p>
            <a:pPr marL="742950" lvl="1" indent="-285750">
              <a:lnSpc>
                <a:spcPct val="150000"/>
              </a:lnSpc>
              <a:buFont typeface="Arial" panose="020B0604020202020204" pitchFamily="34" charset="0"/>
              <a:buChar char="•"/>
            </a:pPr>
            <a:endParaRPr lang="en-US" altLang="ko-KR" dirty="0">
              <a:latin typeface="+mj-ea"/>
            </a:endParaRPr>
          </a:p>
          <a:p>
            <a:pPr marL="285750" indent="-285750">
              <a:lnSpc>
                <a:spcPct val="150000"/>
              </a:lnSpc>
              <a:buFont typeface="Arial" panose="020B0604020202020204" pitchFamily="34" charset="0"/>
              <a:buChar char="•"/>
            </a:pPr>
            <a:r>
              <a:rPr lang="en-US" altLang="ko-KR" dirty="0" smtClean="0">
                <a:latin typeface="+mj-ea"/>
              </a:rPr>
              <a:t>Balance test data </a:t>
            </a:r>
            <a:r>
              <a:rPr lang="ko-KR" altLang="en-US" dirty="0" smtClean="0">
                <a:latin typeface="+mj-ea"/>
              </a:rPr>
              <a:t>생성 및 테스트</a:t>
            </a:r>
            <a:endParaRPr lang="en-US" altLang="ko-KR" dirty="0" smtClean="0">
              <a:latin typeface="+mj-ea"/>
            </a:endParaRPr>
          </a:p>
          <a:p>
            <a:pPr marL="742950" lvl="1" indent="-285750">
              <a:lnSpc>
                <a:spcPct val="150000"/>
              </a:lnSpc>
              <a:buFont typeface="Arial" panose="020B0604020202020204" pitchFamily="34" charset="0"/>
              <a:buChar char="•"/>
            </a:pPr>
            <a:endParaRPr lang="en-US" altLang="ko-KR" dirty="0" smtClean="0">
              <a:latin typeface="+mj-ea"/>
            </a:endParaRPr>
          </a:p>
        </p:txBody>
      </p:sp>
      <p:sp>
        <p:nvSpPr>
          <p:cNvPr id="6" name="AutoShape 2" descr="CaseViewer_济南丹吉尔电子有限公司"/>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6" name="그림 15"/>
          <p:cNvPicPr>
            <a:picLocks noChangeAspect="1"/>
          </p:cNvPicPr>
          <p:nvPr/>
        </p:nvPicPr>
        <p:blipFill>
          <a:blip r:embed="rId2"/>
          <a:stretch>
            <a:fillRect/>
          </a:stretch>
        </p:blipFill>
        <p:spPr>
          <a:xfrm>
            <a:off x="6396470" y="1353303"/>
            <a:ext cx="2190561" cy="2335171"/>
          </a:xfrm>
          <a:prstGeom prst="rect">
            <a:avLst/>
          </a:prstGeom>
        </p:spPr>
      </p:pic>
    </p:spTree>
    <p:extLst>
      <p:ext uri="{BB962C8B-B14F-4D97-AF65-F5344CB8AC3E}">
        <p14:creationId xmlns:p14="http://schemas.microsoft.com/office/powerpoint/2010/main" val="47519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8030095" y="-141316"/>
            <a:ext cx="955964" cy="13134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p:nvPr/>
        </p:nvCxnSpPr>
        <p:spPr>
          <a:xfrm>
            <a:off x="1305098" y="2967645"/>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9173" y="2294312"/>
            <a:ext cx="7360922" cy="523220"/>
          </a:xfrm>
          <a:prstGeom prst="rect">
            <a:avLst/>
          </a:prstGeom>
          <a:noFill/>
        </p:spPr>
        <p:txBody>
          <a:bodyPr wrap="square" rtlCol="0">
            <a:spAutoFit/>
          </a:bodyPr>
          <a:lstStyle/>
          <a:p>
            <a:pPr algn="ctr"/>
            <a:r>
              <a:rPr lang="ko-KR" altLang="en-US" sz="2800" b="1" dirty="0" smtClean="0">
                <a:latin typeface="+mj-ea"/>
                <a:ea typeface="+mj-ea"/>
              </a:rPr>
              <a:t>스캐너 기반 시스템</a:t>
            </a:r>
            <a:endParaRPr lang="ko-KR" altLang="en-US" sz="2800" b="1" dirty="0">
              <a:latin typeface="+mj-ea"/>
              <a:ea typeface="+mj-ea"/>
            </a:endParaRPr>
          </a:p>
        </p:txBody>
      </p:sp>
      <p:sp>
        <p:nvSpPr>
          <p:cNvPr id="5" name="TextBox 4"/>
          <p:cNvSpPr txBox="1"/>
          <p:nvPr/>
        </p:nvSpPr>
        <p:spPr>
          <a:xfrm>
            <a:off x="2402376" y="3341717"/>
            <a:ext cx="4455623" cy="1477328"/>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ko-KR" altLang="en-US" sz="2000" dirty="0" smtClean="0"/>
              <a:t>위장 </a:t>
            </a:r>
            <a:r>
              <a:rPr lang="en-US" altLang="ko-KR" sz="2000" dirty="0" smtClean="0"/>
              <a:t>convert </a:t>
            </a:r>
            <a:r>
              <a:rPr lang="ko-KR" altLang="en-US" sz="2000" dirty="0" smtClean="0"/>
              <a:t>결과 리포트</a:t>
            </a:r>
            <a:endParaRPr lang="en-US" altLang="ko-KR" sz="2000" dirty="0" smtClean="0"/>
          </a:p>
          <a:p>
            <a:pPr marL="742950" lvl="1" indent="-285750">
              <a:lnSpc>
                <a:spcPct val="150000"/>
              </a:lnSpc>
              <a:buFont typeface="Arial" panose="020B0604020202020204" pitchFamily="34" charset="0"/>
              <a:buChar char="•"/>
            </a:pPr>
            <a:r>
              <a:rPr lang="ko-KR" altLang="en-US" sz="2000" dirty="0" smtClean="0"/>
              <a:t>대장 모델 리포트</a:t>
            </a:r>
            <a:endParaRPr lang="en-US" altLang="ko-KR" sz="2000" dirty="0" smtClean="0"/>
          </a:p>
          <a:p>
            <a:pPr marL="742950" lvl="1" indent="-285750">
              <a:lnSpc>
                <a:spcPct val="150000"/>
              </a:lnSpc>
              <a:buFont typeface="Arial" panose="020B0604020202020204" pitchFamily="34" charset="0"/>
              <a:buChar char="•"/>
            </a:pPr>
            <a:r>
              <a:rPr lang="ko-KR" altLang="en-US" sz="2000" dirty="0" smtClean="0"/>
              <a:t>솔루션 코드 완성</a:t>
            </a:r>
            <a:endParaRPr lang="en-US" altLang="ko-KR" sz="2000" dirty="0" smtClean="0"/>
          </a:p>
        </p:txBody>
      </p:sp>
    </p:spTree>
    <p:extLst>
      <p:ext uri="{BB962C8B-B14F-4D97-AF65-F5344CB8AC3E}">
        <p14:creationId xmlns:p14="http://schemas.microsoft.com/office/powerpoint/2010/main" val="939807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p:cNvSpPr txBox="1"/>
          <p:nvPr/>
        </p:nvSpPr>
        <p:spPr>
          <a:xfrm>
            <a:off x="166254" y="146057"/>
            <a:ext cx="5386648" cy="369332"/>
          </a:xfrm>
          <a:prstGeom prst="rect">
            <a:avLst/>
          </a:prstGeom>
          <a:noFill/>
        </p:spPr>
        <p:txBody>
          <a:bodyPr wrap="square" rtlCol="0">
            <a:spAutoFit/>
          </a:bodyPr>
          <a:lstStyle/>
          <a:p>
            <a:r>
              <a:rPr lang="ko-KR" altLang="en-US" b="1" dirty="0" smtClean="0"/>
              <a:t>위장  컨버트 모델 테스트 결과</a:t>
            </a:r>
            <a:endParaRPr lang="ko-KR" altLang="en-US" b="1" dirty="0"/>
          </a:p>
        </p:txBody>
      </p:sp>
      <p:cxnSp>
        <p:nvCxnSpPr>
          <p:cNvPr id="132" name="직선 연결선 131"/>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pic>
        <p:nvPicPr>
          <p:cNvPr id="12" name="그림 11"/>
          <p:cNvPicPr/>
          <p:nvPr/>
        </p:nvPicPr>
        <p:blipFill>
          <a:blip r:embed="rId2"/>
          <a:stretch>
            <a:fillRect/>
          </a:stretch>
        </p:blipFill>
        <p:spPr>
          <a:xfrm>
            <a:off x="166254" y="1096899"/>
            <a:ext cx="4908550" cy="3974754"/>
          </a:xfrm>
          <a:prstGeom prst="rect">
            <a:avLst/>
          </a:prstGeom>
        </p:spPr>
      </p:pic>
      <p:sp>
        <p:nvSpPr>
          <p:cNvPr id="3" name="TextBox 2"/>
          <p:cNvSpPr txBox="1"/>
          <p:nvPr/>
        </p:nvSpPr>
        <p:spPr>
          <a:xfrm>
            <a:off x="5499705" y="1159082"/>
            <a:ext cx="3267132"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b="1" dirty="0" smtClean="0"/>
              <a:t>1536 </a:t>
            </a:r>
            <a:r>
              <a:rPr lang="ko-KR" altLang="en-US" b="1" dirty="0" smtClean="0"/>
              <a:t>슬라이드 변환 중</a:t>
            </a:r>
            <a:endParaRPr lang="en-US" altLang="ko-KR" b="1" dirty="0" smtClean="0"/>
          </a:p>
          <a:p>
            <a:pPr marL="285750" indent="-285750">
              <a:lnSpc>
                <a:spcPct val="150000"/>
              </a:lnSpc>
              <a:buFont typeface="Arial" panose="020B0604020202020204" pitchFamily="34" charset="0"/>
              <a:buChar char="•"/>
            </a:pPr>
            <a:r>
              <a:rPr lang="ko-KR" altLang="en-US" b="1" dirty="0" smtClean="0">
                <a:solidFill>
                  <a:srgbClr val="FF0000"/>
                </a:solidFill>
              </a:rPr>
              <a:t>정답 확인 가능한 슬라이드에 </a:t>
            </a:r>
            <a:r>
              <a:rPr lang="ko-KR" altLang="en-US" b="1" dirty="0" smtClean="0"/>
              <a:t>대한 결과 </a:t>
            </a:r>
            <a:r>
              <a:rPr lang="ko-KR" altLang="en-US" b="1" dirty="0" err="1" smtClean="0"/>
              <a:t>리포팅</a:t>
            </a:r>
            <a:r>
              <a:rPr lang="ko-KR" altLang="en-US" b="1" dirty="0" smtClean="0"/>
              <a:t> 계획</a:t>
            </a:r>
            <a:endParaRPr lang="en-US" altLang="ko-KR" b="1" dirty="0" smtClean="0"/>
          </a:p>
          <a:p>
            <a:pPr marL="285750" indent="-285750">
              <a:lnSpc>
                <a:spcPct val="150000"/>
              </a:lnSpc>
              <a:buFont typeface="Arial" panose="020B0604020202020204" pitchFamily="34" charset="0"/>
              <a:buChar char="•"/>
            </a:pPr>
            <a:r>
              <a:rPr lang="en-US" altLang="ko-KR" b="1" dirty="0" smtClean="0">
                <a:solidFill>
                  <a:srgbClr val="FF0000"/>
                </a:solidFill>
              </a:rPr>
              <a:t>Negative</a:t>
            </a:r>
            <a:r>
              <a:rPr lang="ko-KR" altLang="en-US" b="1" dirty="0" smtClean="0"/>
              <a:t>에 대한 효과 확인</a:t>
            </a:r>
            <a:endParaRPr lang="ko-KR" altLang="en-US" b="1" dirty="0"/>
          </a:p>
        </p:txBody>
      </p:sp>
      <p:sp>
        <p:nvSpPr>
          <p:cNvPr id="4" name="직사각형 3"/>
          <p:cNvSpPr/>
          <p:nvPr/>
        </p:nvSpPr>
        <p:spPr>
          <a:xfrm>
            <a:off x="3160857" y="1966116"/>
            <a:ext cx="430241" cy="3365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1687253" y="1140844"/>
            <a:ext cx="1903845" cy="4053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6181349" y="765469"/>
            <a:ext cx="1903845" cy="40532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6209607" y="765469"/>
            <a:ext cx="2734887" cy="369332"/>
          </a:xfrm>
          <a:prstGeom prst="rect">
            <a:avLst/>
          </a:prstGeom>
          <a:noFill/>
        </p:spPr>
        <p:txBody>
          <a:bodyPr wrap="square" rtlCol="0">
            <a:spAutoFit/>
          </a:bodyPr>
          <a:lstStyle/>
          <a:p>
            <a:r>
              <a:rPr lang="en-US" altLang="ko-KR" b="1" dirty="0" smtClean="0"/>
              <a:t>Converted model</a:t>
            </a:r>
            <a:endParaRPr lang="ko-KR" altLang="en-US" b="1" dirty="0"/>
          </a:p>
        </p:txBody>
      </p:sp>
      <p:sp>
        <p:nvSpPr>
          <p:cNvPr id="6" name="직사각형 5"/>
          <p:cNvSpPr/>
          <p:nvPr/>
        </p:nvSpPr>
        <p:spPr>
          <a:xfrm>
            <a:off x="5279590" y="676325"/>
            <a:ext cx="3583681" cy="224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오른쪽 화살표 6"/>
          <p:cNvSpPr/>
          <p:nvPr/>
        </p:nvSpPr>
        <p:spPr>
          <a:xfrm>
            <a:off x="4818120" y="1011111"/>
            <a:ext cx="555654" cy="617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5" name="표 14"/>
          <p:cNvGraphicFramePr>
            <a:graphicFrameLocks noGrp="1"/>
          </p:cNvGraphicFramePr>
          <p:nvPr>
            <p:extLst>
              <p:ext uri="{D42A27DB-BD31-4B8C-83A1-F6EECF244321}">
                <p14:modId xmlns:p14="http://schemas.microsoft.com/office/powerpoint/2010/main" val="3352561154"/>
              </p:ext>
            </p:extLst>
          </p:nvPr>
        </p:nvGraphicFramePr>
        <p:xfrm>
          <a:off x="5983271" y="4717748"/>
          <a:ext cx="3044350" cy="1854200"/>
        </p:xfrm>
        <a:graphic>
          <a:graphicData uri="http://schemas.openxmlformats.org/drawingml/2006/table">
            <a:tbl>
              <a:tblPr firstRow="1" bandRow="1">
                <a:tableStyleId>{93296810-A885-4BE3-A3E7-6D5BEEA58F35}</a:tableStyleId>
              </a:tblPr>
              <a:tblGrid>
                <a:gridCol w="608870">
                  <a:extLst>
                    <a:ext uri="{9D8B030D-6E8A-4147-A177-3AD203B41FA5}">
                      <a16:colId xmlns:a16="http://schemas.microsoft.com/office/drawing/2014/main" val="1314915180"/>
                    </a:ext>
                  </a:extLst>
                </a:gridCol>
                <a:gridCol w="608870">
                  <a:extLst>
                    <a:ext uri="{9D8B030D-6E8A-4147-A177-3AD203B41FA5}">
                      <a16:colId xmlns:a16="http://schemas.microsoft.com/office/drawing/2014/main" val="2853046110"/>
                    </a:ext>
                  </a:extLst>
                </a:gridCol>
                <a:gridCol w="608870">
                  <a:extLst>
                    <a:ext uri="{9D8B030D-6E8A-4147-A177-3AD203B41FA5}">
                      <a16:colId xmlns:a16="http://schemas.microsoft.com/office/drawing/2014/main" val="323516296"/>
                    </a:ext>
                  </a:extLst>
                </a:gridCol>
                <a:gridCol w="608870">
                  <a:extLst>
                    <a:ext uri="{9D8B030D-6E8A-4147-A177-3AD203B41FA5}">
                      <a16:colId xmlns:a16="http://schemas.microsoft.com/office/drawing/2014/main" val="3369232889"/>
                    </a:ext>
                  </a:extLst>
                </a:gridCol>
                <a:gridCol w="608870">
                  <a:extLst>
                    <a:ext uri="{9D8B030D-6E8A-4147-A177-3AD203B41FA5}">
                      <a16:colId xmlns:a16="http://schemas.microsoft.com/office/drawing/2014/main" val="4208611925"/>
                    </a:ext>
                  </a:extLst>
                </a:gridCol>
              </a:tblGrid>
              <a:tr h="370840">
                <a:tc>
                  <a:txBody>
                    <a:bodyPr/>
                    <a:lstStyle/>
                    <a:p>
                      <a:pPr algn="ctr"/>
                      <a:endParaRPr lang="ko-KR" altLang="en-US" dirty="0"/>
                    </a:p>
                  </a:txBody>
                  <a:tcPr/>
                </a:tc>
                <a:tc>
                  <a:txBody>
                    <a:bodyPr/>
                    <a:lstStyle/>
                    <a:p>
                      <a:pPr algn="ctr"/>
                      <a:r>
                        <a:rPr lang="en-US" altLang="ko-KR" dirty="0" smtClean="0"/>
                        <a:t>N</a:t>
                      </a:r>
                      <a:endParaRPr lang="ko-KR" altLang="en-US" dirty="0"/>
                    </a:p>
                  </a:txBody>
                  <a:tcPr/>
                </a:tc>
                <a:tc>
                  <a:txBody>
                    <a:bodyPr/>
                    <a:lstStyle/>
                    <a:p>
                      <a:pPr algn="ctr" latinLnBrk="1"/>
                      <a:r>
                        <a:rPr lang="en-US" altLang="ko-KR" dirty="0" smtClean="0"/>
                        <a:t>D</a:t>
                      </a:r>
                      <a:endParaRPr lang="ko-KR" altLang="en-US" dirty="0"/>
                    </a:p>
                  </a:txBody>
                  <a:tcPr/>
                </a:tc>
                <a:tc>
                  <a:txBody>
                    <a:bodyPr/>
                    <a:lstStyle/>
                    <a:p>
                      <a:pPr algn="ctr" latinLnBrk="1"/>
                      <a:r>
                        <a:rPr lang="en-US" altLang="ko-KR" dirty="0" smtClean="0"/>
                        <a:t>M</a:t>
                      </a:r>
                      <a:endParaRPr lang="ko-KR" altLang="en-US" dirty="0"/>
                    </a:p>
                  </a:txBody>
                  <a:tcPr/>
                </a:tc>
                <a:tc>
                  <a:txBody>
                    <a:bodyPr/>
                    <a:lstStyle/>
                    <a:p>
                      <a:pPr algn="ctr" latinLnBrk="1"/>
                      <a:endParaRPr lang="ko-KR" altLang="en-US"/>
                    </a:p>
                  </a:txBody>
                  <a:tcPr/>
                </a:tc>
                <a:extLst>
                  <a:ext uri="{0D108BD9-81ED-4DB2-BD59-A6C34878D82A}">
                    <a16:rowId xmlns:a16="http://schemas.microsoft.com/office/drawing/2014/main" val="2072118504"/>
                  </a:ext>
                </a:extLst>
              </a:tr>
              <a:tr h="370840">
                <a:tc>
                  <a:txBody>
                    <a:bodyPr/>
                    <a:lstStyle/>
                    <a:p>
                      <a:pPr algn="ctr" latinLnBrk="1"/>
                      <a:r>
                        <a:rPr lang="en-US" altLang="ko-KR" dirty="0" smtClean="0"/>
                        <a:t>N</a:t>
                      </a:r>
                      <a:endParaRPr lang="ko-KR" altLang="en-US" dirty="0"/>
                    </a:p>
                  </a:txBody>
                  <a:tcPr/>
                </a:tc>
                <a:tc>
                  <a:txBody>
                    <a:bodyPr/>
                    <a:lstStyle/>
                    <a:p>
                      <a:pPr algn="ctr" latinLnBrk="1"/>
                      <a:r>
                        <a:rPr lang="en-US" altLang="ko-KR" dirty="0" smtClean="0">
                          <a:solidFill>
                            <a:srgbClr val="FF0000"/>
                          </a:solidFill>
                        </a:rPr>
                        <a:t>704</a:t>
                      </a:r>
                      <a:endParaRPr lang="ko-KR" altLang="en-US" dirty="0">
                        <a:solidFill>
                          <a:srgbClr val="FF0000"/>
                        </a:solidFill>
                      </a:endParaRPr>
                    </a:p>
                  </a:txBody>
                  <a:tcPr/>
                </a:tc>
                <a:tc>
                  <a:txBody>
                    <a:bodyPr/>
                    <a:lstStyle/>
                    <a:p>
                      <a:pPr algn="ctr" latinLnBrk="1"/>
                      <a:r>
                        <a:rPr lang="en-US" altLang="ko-KR" dirty="0" smtClean="0"/>
                        <a:t>19</a:t>
                      </a:r>
                      <a:endParaRPr lang="ko-KR" altLang="en-US" dirty="0"/>
                    </a:p>
                  </a:txBody>
                  <a:tcPr/>
                </a:tc>
                <a:tc>
                  <a:txBody>
                    <a:bodyPr/>
                    <a:lstStyle/>
                    <a:p>
                      <a:pPr algn="ctr" latinLnBrk="1"/>
                      <a:r>
                        <a:rPr lang="en-US" altLang="ko-KR" dirty="0" smtClean="0"/>
                        <a:t>5</a:t>
                      </a:r>
                      <a:endParaRPr lang="ko-KR" altLang="en-US" dirty="0"/>
                    </a:p>
                  </a:txBody>
                  <a:tcPr/>
                </a:tc>
                <a:tc>
                  <a:txBody>
                    <a:bodyPr/>
                    <a:lstStyle/>
                    <a:p>
                      <a:pPr algn="ctr" latinLnBrk="1"/>
                      <a:endParaRPr lang="ko-KR" altLang="en-US" dirty="0"/>
                    </a:p>
                  </a:txBody>
                  <a:tcPr/>
                </a:tc>
                <a:extLst>
                  <a:ext uri="{0D108BD9-81ED-4DB2-BD59-A6C34878D82A}">
                    <a16:rowId xmlns:a16="http://schemas.microsoft.com/office/drawing/2014/main" val="2482378727"/>
                  </a:ext>
                </a:extLst>
              </a:tr>
              <a:tr h="370840">
                <a:tc>
                  <a:txBody>
                    <a:bodyPr/>
                    <a:lstStyle/>
                    <a:p>
                      <a:pPr algn="ctr" latinLnBrk="1"/>
                      <a:r>
                        <a:rPr lang="en-US" altLang="ko-KR" dirty="0" smtClean="0"/>
                        <a:t>D</a:t>
                      </a:r>
                      <a:endParaRPr lang="ko-KR" altLang="en-US" dirty="0"/>
                    </a:p>
                  </a:txBody>
                  <a:tcPr/>
                </a:tc>
                <a:tc>
                  <a:txBody>
                    <a:bodyPr/>
                    <a:lstStyle/>
                    <a:p>
                      <a:pPr algn="ctr" latinLnBrk="1"/>
                      <a:r>
                        <a:rPr lang="en-US" altLang="ko-KR" dirty="0" smtClean="0"/>
                        <a:t>164</a:t>
                      </a:r>
                      <a:endParaRPr lang="ko-KR" altLang="en-US" dirty="0"/>
                    </a:p>
                  </a:txBody>
                  <a:tcPr/>
                </a:tc>
                <a:tc>
                  <a:txBody>
                    <a:bodyPr/>
                    <a:lstStyle/>
                    <a:p>
                      <a:pPr algn="ctr" latinLnBrk="1"/>
                      <a:r>
                        <a:rPr lang="en-US" altLang="ko-KR" dirty="0" smtClean="0">
                          <a:solidFill>
                            <a:srgbClr val="FF0000"/>
                          </a:solidFill>
                        </a:rPr>
                        <a:t>260</a:t>
                      </a:r>
                      <a:endParaRPr lang="ko-KR" altLang="en-US" dirty="0">
                        <a:solidFill>
                          <a:srgbClr val="FF0000"/>
                        </a:solidFill>
                      </a:endParaRPr>
                    </a:p>
                  </a:txBody>
                  <a:tcPr/>
                </a:tc>
                <a:tc>
                  <a:txBody>
                    <a:bodyPr/>
                    <a:lstStyle/>
                    <a:p>
                      <a:pPr algn="ctr" latinLnBrk="1"/>
                      <a:r>
                        <a:rPr lang="en-US" altLang="ko-KR" dirty="0" smtClean="0"/>
                        <a:t>6</a:t>
                      </a:r>
                      <a:endParaRPr lang="ko-KR" altLang="en-US" dirty="0"/>
                    </a:p>
                  </a:txBody>
                  <a:tcPr/>
                </a:tc>
                <a:tc>
                  <a:txBody>
                    <a:bodyPr/>
                    <a:lstStyle/>
                    <a:p>
                      <a:pPr algn="ctr" latinLnBrk="1"/>
                      <a:endParaRPr lang="ko-KR" altLang="en-US" dirty="0"/>
                    </a:p>
                  </a:txBody>
                  <a:tcPr/>
                </a:tc>
                <a:extLst>
                  <a:ext uri="{0D108BD9-81ED-4DB2-BD59-A6C34878D82A}">
                    <a16:rowId xmlns:a16="http://schemas.microsoft.com/office/drawing/2014/main" val="2093882648"/>
                  </a:ext>
                </a:extLst>
              </a:tr>
              <a:tr h="370840">
                <a:tc>
                  <a:txBody>
                    <a:bodyPr/>
                    <a:lstStyle/>
                    <a:p>
                      <a:pPr algn="ctr" latinLnBrk="1"/>
                      <a:r>
                        <a:rPr lang="en-US" altLang="ko-KR" dirty="0" smtClean="0"/>
                        <a:t>M</a:t>
                      </a:r>
                      <a:endParaRPr lang="ko-KR" altLang="en-US" dirty="0"/>
                    </a:p>
                  </a:txBody>
                  <a:tcPr/>
                </a:tc>
                <a:tc>
                  <a:txBody>
                    <a:bodyPr/>
                    <a:lstStyle/>
                    <a:p>
                      <a:pPr algn="ctr" latinLnBrk="1"/>
                      <a:r>
                        <a:rPr lang="en-US" altLang="ko-KR" dirty="0" smtClean="0"/>
                        <a:t>129</a:t>
                      </a:r>
                      <a:endParaRPr lang="ko-KR" altLang="en-US" dirty="0"/>
                    </a:p>
                  </a:txBody>
                  <a:tcPr/>
                </a:tc>
                <a:tc>
                  <a:txBody>
                    <a:bodyPr/>
                    <a:lstStyle/>
                    <a:p>
                      <a:pPr algn="ctr" latinLnBrk="1"/>
                      <a:r>
                        <a:rPr lang="en-US" altLang="ko-KR" dirty="0" smtClean="0"/>
                        <a:t>41</a:t>
                      </a:r>
                      <a:endParaRPr lang="ko-KR" altLang="en-US" dirty="0"/>
                    </a:p>
                  </a:txBody>
                  <a:tcPr/>
                </a:tc>
                <a:tc>
                  <a:txBody>
                    <a:bodyPr/>
                    <a:lstStyle/>
                    <a:p>
                      <a:pPr algn="ctr" latinLnBrk="1"/>
                      <a:r>
                        <a:rPr lang="en-US" altLang="ko-KR" dirty="0" smtClean="0"/>
                        <a:t>119</a:t>
                      </a:r>
                      <a:endParaRPr lang="ko-KR" altLang="en-US" dirty="0"/>
                    </a:p>
                  </a:txBody>
                  <a:tcPr/>
                </a:tc>
                <a:tc>
                  <a:txBody>
                    <a:bodyPr/>
                    <a:lstStyle/>
                    <a:p>
                      <a:pPr algn="ctr" latinLnBrk="1"/>
                      <a:endParaRPr lang="ko-KR" altLang="en-US" dirty="0"/>
                    </a:p>
                  </a:txBody>
                  <a:tcPr/>
                </a:tc>
                <a:extLst>
                  <a:ext uri="{0D108BD9-81ED-4DB2-BD59-A6C34878D82A}">
                    <a16:rowId xmlns:a16="http://schemas.microsoft.com/office/drawing/2014/main" val="2371495609"/>
                  </a:ext>
                </a:extLst>
              </a:tr>
              <a:tr h="370840">
                <a:tc>
                  <a:txBody>
                    <a:bodyPr/>
                    <a:lstStyle/>
                    <a:p>
                      <a:pPr algn="ctr" latinLnBrk="1"/>
                      <a:endParaRPr lang="ko-KR" altLang="en-US"/>
                    </a:p>
                  </a:txBody>
                  <a:tcPr/>
                </a:tc>
                <a:tc>
                  <a:txBody>
                    <a:bodyPr/>
                    <a:lstStyle/>
                    <a:p>
                      <a:pPr algn="ctr" latinLnBrk="1"/>
                      <a:endParaRPr lang="ko-KR" altLang="en-US" dirty="0"/>
                    </a:p>
                  </a:txBody>
                  <a:tcPr/>
                </a:tc>
                <a:tc>
                  <a:txBody>
                    <a:bodyPr/>
                    <a:lstStyle/>
                    <a:p>
                      <a:pPr algn="ctr" latinLnBrk="1"/>
                      <a:endParaRPr lang="ko-KR" altLang="en-US" dirty="0"/>
                    </a:p>
                  </a:txBody>
                  <a:tcPr/>
                </a:tc>
                <a:tc>
                  <a:txBody>
                    <a:bodyPr/>
                    <a:lstStyle/>
                    <a:p>
                      <a:pPr algn="ctr" latinLnBrk="1"/>
                      <a:endParaRPr lang="ko-KR" altLang="en-US" dirty="0"/>
                    </a:p>
                  </a:txBody>
                  <a:tcPr/>
                </a:tc>
                <a:tc>
                  <a:txBody>
                    <a:bodyPr/>
                    <a:lstStyle/>
                    <a:p>
                      <a:pPr algn="ctr" latinLnBrk="1"/>
                      <a:r>
                        <a:rPr lang="en-US" altLang="ko-KR" sz="1400" dirty="0" smtClean="0"/>
                        <a:t>76.84</a:t>
                      </a:r>
                      <a:endParaRPr lang="ko-KR" altLang="en-US" sz="1400" dirty="0"/>
                    </a:p>
                  </a:txBody>
                  <a:tcPr/>
                </a:tc>
                <a:extLst>
                  <a:ext uri="{0D108BD9-81ED-4DB2-BD59-A6C34878D82A}">
                    <a16:rowId xmlns:a16="http://schemas.microsoft.com/office/drawing/2014/main" val="4234609349"/>
                  </a:ext>
                </a:extLst>
              </a:tr>
            </a:tbl>
          </a:graphicData>
        </a:graphic>
      </p:graphicFrame>
      <p:sp>
        <p:nvSpPr>
          <p:cNvPr id="8" name="직사각형 7"/>
          <p:cNvSpPr/>
          <p:nvPr/>
        </p:nvSpPr>
        <p:spPr>
          <a:xfrm>
            <a:off x="7243101" y="5085087"/>
            <a:ext cx="1196631" cy="3627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6611824" y="5084198"/>
            <a:ext cx="521447" cy="1121299"/>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9" name="표 18"/>
          <p:cNvGraphicFramePr>
            <a:graphicFrameLocks noGrp="1"/>
          </p:cNvGraphicFramePr>
          <p:nvPr>
            <p:extLst>
              <p:ext uri="{D42A27DB-BD31-4B8C-83A1-F6EECF244321}">
                <p14:modId xmlns:p14="http://schemas.microsoft.com/office/powerpoint/2010/main" val="313759634"/>
              </p:ext>
            </p:extLst>
          </p:nvPr>
        </p:nvGraphicFramePr>
        <p:xfrm>
          <a:off x="2746606" y="4717748"/>
          <a:ext cx="2880000" cy="1854200"/>
        </p:xfrm>
        <a:graphic>
          <a:graphicData uri="http://schemas.openxmlformats.org/drawingml/2006/table">
            <a:tbl>
              <a:tblPr firstRow="1" bandRow="1">
                <a:tableStyleId>{93296810-A885-4BE3-A3E7-6D5BEEA58F35}</a:tableStyleId>
              </a:tblPr>
              <a:tblGrid>
                <a:gridCol w="576000">
                  <a:extLst>
                    <a:ext uri="{9D8B030D-6E8A-4147-A177-3AD203B41FA5}">
                      <a16:colId xmlns:a16="http://schemas.microsoft.com/office/drawing/2014/main" val="1314915180"/>
                    </a:ext>
                  </a:extLst>
                </a:gridCol>
                <a:gridCol w="576000">
                  <a:extLst>
                    <a:ext uri="{9D8B030D-6E8A-4147-A177-3AD203B41FA5}">
                      <a16:colId xmlns:a16="http://schemas.microsoft.com/office/drawing/2014/main" val="2853046110"/>
                    </a:ext>
                  </a:extLst>
                </a:gridCol>
                <a:gridCol w="576000">
                  <a:extLst>
                    <a:ext uri="{9D8B030D-6E8A-4147-A177-3AD203B41FA5}">
                      <a16:colId xmlns:a16="http://schemas.microsoft.com/office/drawing/2014/main" val="323516296"/>
                    </a:ext>
                  </a:extLst>
                </a:gridCol>
                <a:gridCol w="576000">
                  <a:extLst>
                    <a:ext uri="{9D8B030D-6E8A-4147-A177-3AD203B41FA5}">
                      <a16:colId xmlns:a16="http://schemas.microsoft.com/office/drawing/2014/main" val="3369232889"/>
                    </a:ext>
                  </a:extLst>
                </a:gridCol>
                <a:gridCol w="576000">
                  <a:extLst>
                    <a:ext uri="{9D8B030D-6E8A-4147-A177-3AD203B41FA5}">
                      <a16:colId xmlns:a16="http://schemas.microsoft.com/office/drawing/2014/main" val="4208611925"/>
                    </a:ext>
                  </a:extLst>
                </a:gridCol>
              </a:tblGrid>
              <a:tr h="370840">
                <a:tc>
                  <a:txBody>
                    <a:bodyPr/>
                    <a:lstStyle/>
                    <a:p>
                      <a:pPr algn="ctr"/>
                      <a:endParaRPr lang="ko-KR" altLang="en-US" dirty="0"/>
                    </a:p>
                  </a:txBody>
                  <a:tcPr/>
                </a:tc>
                <a:tc>
                  <a:txBody>
                    <a:bodyPr/>
                    <a:lstStyle/>
                    <a:p>
                      <a:pPr algn="ctr"/>
                      <a:r>
                        <a:rPr lang="en-US" altLang="ko-KR" dirty="0" smtClean="0"/>
                        <a:t>N</a:t>
                      </a:r>
                      <a:endParaRPr lang="ko-KR" altLang="en-US" dirty="0"/>
                    </a:p>
                  </a:txBody>
                  <a:tcPr/>
                </a:tc>
                <a:tc>
                  <a:txBody>
                    <a:bodyPr/>
                    <a:lstStyle/>
                    <a:p>
                      <a:pPr algn="ctr" latinLnBrk="1"/>
                      <a:r>
                        <a:rPr lang="en-US" altLang="ko-KR" dirty="0" smtClean="0"/>
                        <a:t>D</a:t>
                      </a:r>
                      <a:endParaRPr lang="ko-KR" altLang="en-US" dirty="0"/>
                    </a:p>
                  </a:txBody>
                  <a:tcPr/>
                </a:tc>
                <a:tc>
                  <a:txBody>
                    <a:bodyPr/>
                    <a:lstStyle/>
                    <a:p>
                      <a:pPr algn="ctr" latinLnBrk="1"/>
                      <a:r>
                        <a:rPr lang="en-US" altLang="ko-KR" dirty="0" smtClean="0"/>
                        <a:t>M</a:t>
                      </a:r>
                      <a:endParaRPr lang="ko-KR" altLang="en-US" dirty="0"/>
                    </a:p>
                  </a:txBody>
                  <a:tcPr/>
                </a:tc>
                <a:tc>
                  <a:txBody>
                    <a:bodyPr/>
                    <a:lstStyle/>
                    <a:p>
                      <a:pPr algn="ctr" latinLnBrk="1"/>
                      <a:endParaRPr lang="ko-KR" altLang="en-US"/>
                    </a:p>
                  </a:txBody>
                  <a:tcPr/>
                </a:tc>
                <a:extLst>
                  <a:ext uri="{0D108BD9-81ED-4DB2-BD59-A6C34878D82A}">
                    <a16:rowId xmlns:a16="http://schemas.microsoft.com/office/drawing/2014/main" val="2072118504"/>
                  </a:ext>
                </a:extLst>
              </a:tr>
              <a:tr h="370840">
                <a:tc>
                  <a:txBody>
                    <a:bodyPr/>
                    <a:lstStyle/>
                    <a:p>
                      <a:pPr algn="ctr" latinLnBrk="1"/>
                      <a:r>
                        <a:rPr lang="en-US" altLang="ko-KR" dirty="0" smtClean="0"/>
                        <a:t>N</a:t>
                      </a:r>
                      <a:endParaRPr lang="ko-KR" altLang="en-US" dirty="0"/>
                    </a:p>
                  </a:txBody>
                  <a:tcPr/>
                </a:tc>
                <a:tc>
                  <a:txBody>
                    <a:bodyPr/>
                    <a:lstStyle/>
                    <a:p>
                      <a:pPr algn="ctr" latinLnBrk="1"/>
                      <a:r>
                        <a:rPr lang="en-US" altLang="ko-KR" dirty="0" smtClean="0"/>
                        <a:t>322</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r>
                        <a:rPr lang="en-US" altLang="ko-KR" dirty="0" smtClean="0"/>
                        <a:t>1</a:t>
                      </a:r>
                      <a:endParaRPr lang="ko-KR" altLang="en-US" dirty="0"/>
                    </a:p>
                  </a:txBody>
                  <a:tcPr/>
                </a:tc>
                <a:tc>
                  <a:txBody>
                    <a:bodyPr/>
                    <a:lstStyle/>
                    <a:p>
                      <a:pPr algn="ctr" latinLnBrk="1"/>
                      <a:endParaRPr lang="ko-KR" altLang="en-US" dirty="0"/>
                    </a:p>
                  </a:txBody>
                  <a:tcPr/>
                </a:tc>
                <a:extLst>
                  <a:ext uri="{0D108BD9-81ED-4DB2-BD59-A6C34878D82A}">
                    <a16:rowId xmlns:a16="http://schemas.microsoft.com/office/drawing/2014/main" val="2482378727"/>
                  </a:ext>
                </a:extLst>
              </a:tr>
              <a:tr h="370840">
                <a:tc>
                  <a:txBody>
                    <a:bodyPr/>
                    <a:lstStyle/>
                    <a:p>
                      <a:pPr algn="ctr" latinLnBrk="1"/>
                      <a:r>
                        <a:rPr lang="en-US" altLang="ko-KR" dirty="0" smtClean="0"/>
                        <a:t>D</a:t>
                      </a:r>
                      <a:endParaRPr lang="ko-KR" altLang="en-US" dirty="0"/>
                    </a:p>
                  </a:txBody>
                  <a:tcPr/>
                </a:tc>
                <a:tc>
                  <a:txBody>
                    <a:bodyPr/>
                    <a:lstStyle/>
                    <a:p>
                      <a:pPr algn="ctr" latinLnBrk="1"/>
                      <a:r>
                        <a:rPr lang="en-US" altLang="ko-KR" dirty="0" smtClean="0"/>
                        <a:t>231</a:t>
                      </a:r>
                      <a:endParaRPr lang="ko-KR" altLang="en-US" dirty="0"/>
                    </a:p>
                  </a:txBody>
                  <a:tcPr/>
                </a:tc>
                <a:tc>
                  <a:txBody>
                    <a:bodyPr/>
                    <a:lstStyle/>
                    <a:p>
                      <a:pPr algn="ctr" latinLnBrk="1"/>
                      <a:r>
                        <a:rPr lang="en-US" altLang="ko-KR" dirty="0" smtClean="0"/>
                        <a:t>237</a:t>
                      </a:r>
                      <a:endParaRPr lang="ko-KR" altLang="en-US" dirty="0"/>
                    </a:p>
                  </a:txBody>
                  <a:tcPr/>
                </a:tc>
                <a:tc>
                  <a:txBody>
                    <a:bodyPr/>
                    <a:lstStyle/>
                    <a:p>
                      <a:pPr algn="ctr" latinLnBrk="1"/>
                      <a:r>
                        <a:rPr lang="en-US" altLang="ko-KR" dirty="0" smtClean="0"/>
                        <a:t>3</a:t>
                      </a:r>
                      <a:endParaRPr lang="ko-KR" altLang="en-US" dirty="0"/>
                    </a:p>
                  </a:txBody>
                  <a:tcPr/>
                </a:tc>
                <a:tc>
                  <a:txBody>
                    <a:bodyPr/>
                    <a:lstStyle/>
                    <a:p>
                      <a:pPr algn="ctr" latinLnBrk="1"/>
                      <a:endParaRPr lang="ko-KR" altLang="en-US" dirty="0"/>
                    </a:p>
                  </a:txBody>
                  <a:tcPr/>
                </a:tc>
                <a:extLst>
                  <a:ext uri="{0D108BD9-81ED-4DB2-BD59-A6C34878D82A}">
                    <a16:rowId xmlns:a16="http://schemas.microsoft.com/office/drawing/2014/main" val="2093882648"/>
                  </a:ext>
                </a:extLst>
              </a:tr>
              <a:tr h="370840">
                <a:tc>
                  <a:txBody>
                    <a:bodyPr/>
                    <a:lstStyle/>
                    <a:p>
                      <a:pPr algn="ctr" latinLnBrk="1"/>
                      <a:r>
                        <a:rPr lang="en-US" altLang="ko-KR" dirty="0" smtClean="0"/>
                        <a:t>M</a:t>
                      </a:r>
                      <a:endParaRPr lang="ko-KR" altLang="en-US" dirty="0"/>
                    </a:p>
                  </a:txBody>
                  <a:tcPr/>
                </a:tc>
                <a:tc>
                  <a:txBody>
                    <a:bodyPr/>
                    <a:lstStyle/>
                    <a:p>
                      <a:pPr algn="ctr" latinLnBrk="1"/>
                      <a:r>
                        <a:rPr lang="en-US" altLang="ko-KR" dirty="0" smtClean="0"/>
                        <a:t>474</a:t>
                      </a:r>
                      <a:endParaRPr lang="ko-KR" altLang="en-US" dirty="0"/>
                    </a:p>
                  </a:txBody>
                  <a:tcPr/>
                </a:tc>
                <a:tc>
                  <a:txBody>
                    <a:bodyPr/>
                    <a:lstStyle/>
                    <a:p>
                      <a:pPr algn="ctr" latinLnBrk="1"/>
                      <a:r>
                        <a:rPr lang="en-US" altLang="ko-KR" dirty="0" smtClean="0"/>
                        <a:t>67</a:t>
                      </a:r>
                      <a:endParaRPr lang="ko-KR" altLang="en-US" dirty="0"/>
                    </a:p>
                  </a:txBody>
                  <a:tcPr/>
                </a:tc>
                <a:tc>
                  <a:txBody>
                    <a:bodyPr/>
                    <a:lstStyle/>
                    <a:p>
                      <a:pPr algn="ctr" latinLnBrk="1"/>
                      <a:r>
                        <a:rPr lang="en-US" altLang="ko-KR" dirty="0" smtClean="0"/>
                        <a:t>124</a:t>
                      </a:r>
                      <a:endParaRPr lang="ko-KR" altLang="en-US" dirty="0"/>
                    </a:p>
                  </a:txBody>
                  <a:tcPr/>
                </a:tc>
                <a:tc>
                  <a:txBody>
                    <a:bodyPr/>
                    <a:lstStyle/>
                    <a:p>
                      <a:pPr algn="ctr" latinLnBrk="1"/>
                      <a:endParaRPr lang="ko-KR" altLang="en-US" dirty="0"/>
                    </a:p>
                  </a:txBody>
                  <a:tcPr/>
                </a:tc>
                <a:extLst>
                  <a:ext uri="{0D108BD9-81ED-4DB2-BD59-A6C34878D82A}">
                    <a16:rowId xmlns:a16="http://schemas.microsoft.com/office/drawing/2014/main" val="2371495609"/>
                  </a:ext>
                </a:extLst>
              </a:tr>
              <a:tr h="370840">
                <a:tc>
                  <a:txBody>
                    <a:bodyPr/>
                    <a:lstStyle/>
                    <a:p>
                      <a:pPr algn="ctr" latinLnBrk="1"/>
                      <a:endParaRPr lang="ko-KR" altLang="en-US"/>
                    </a:p>
                  </a:txBody>
                  <a:tcPr/>
                </a:tc>
                <a:tc>
                  <a:txBody>
                    <a:bodyPr/>
                    <a:lstStyle/>
                    <a:p>
                      <a:pPr algn="ctr" latinLnBrk="1"/>
                      <a:endParaRPr lang="ko-KR" altLang="en-US" dirty="0"/>
                    </a:p>
                  </a:txBody>
                  <a:tcPr/>
                </a:tc>
                <a:tc>
                  <a:txBody>
                    <a:bodyPr/>
                    <a:lstStyle/>
                    <a:p>
                      <a:pPr algn="ctr" latinLnBrk="1"/>
                      <a:endParaRPr lang="ko-KR" altLang="en-US" dirty="0"/>
                    </a:p>
                  </a:txBody>
                  <a:tcPr/>
                </a:tc>
                <a:tc>
                  <a:txBody>
                    <a:bodyPr/>
                    <a:lstStyle/>
                    <a:p>
                      <a:pPr algn="ctr" latinLnBrk="1"/>
                      <a:endParaRPr lang="ko-KR" altLang="en-US" dirty="0"/>
                    </a:p>
                  </a:txBody>
                  <a:tcPr/>
                </a:tc>
                <a:tc>
                  <a:txBody>
                    <a:bodyPr/>
                    <a:lstStyle/>
                    <a:p>
                      <a:pPr algn="ctr" latinLnBrk="1"/>
                      <a:r>
                        <a:rPr lang="en-US" altLang="ko-KR" sz="1200" dirty="0" smtClean="0">
                          <a:solidFill>
                            <a:srgbClr val="FF0000"/>
                          </a:solidFill>
                        </a:rPr>
                        <a:t>46.78</a:t>
                      </a:r>
                      <a:endParaRPr lang="ko-KR" altLang="en-US" sz="1200" dirty="0">
                        <a:solidFill>
                          <a:srgbClr val="FF0000"/>
                        </a:solidFill>
                      </a:endParaRPr>
                    </a:p>
                  </a:txBody>
                  <a:tcPr/>
                </a:tc>
                <a:extLst>
                  <a:ext uri="{0D108BD9-81ED-4DB2-BD59-A6C34878D82A}">
                    <a16:rowId xmlns:a16="http://schemas.microsoft.com/office/drawing/2014/main" val="4234609349"/>
                  </a:ext>
                </a:extLst>
              </a:tr>
            </a:tbl>
          </a:graphicData>
        </a:graphic>
      </p:graphicFrame>
      <p:sp>
        <p:nvSpPr>
          <p:cNvPr id="22" name="직사각형 21"/>
          <p:cNvSpPr/>
          <p:nvPr/>
        </p:nvSpPr>
        <p:spPr>
          <a:xfrm>
            <a:off x="3870558" y="5076246"/>
            <a:ext cx="1196631" cy="3627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오른쪽 화살표 8"/>
          <p:cNvSpPr/>
          <p:nvPr/>
        </p:nvSpPr>
        <p:spPr>
          <a:xfrm>
            <a:off x="5654864" y="5477035"/>
            <a:ext cx="328407" cy="382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아래쪽 화살표 10"/>
          <p:cNvSpPr/>
          <p:nvPr/>
        </p:nvSpPr>
        <p:spPr>
          <a:xfrm>
            <a:off x="8135486" y="3214414"/>
            <a:ext cx="314873" cy="1083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꺾인 연결선 19"/>
          <p:cNvCxnSpPr>
            <a:stCxn id="19" idx="0"/>
            <a:endCxn id="15" idx="0"/>
          </p:cNvCxnSpPr>
          <p:nvPr/>
        </p:nvCxnSpPr>
        <p:spPr>
          <a:xfrm rot="5400000" flipH="1" flipV="1">
            <a:off x="5846026" y="3058328"/>
            <a:ext cx="12700" cy="3318840"/>
          </a:xfrm>
          <a:prstGeom prst="bent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99705" y="4132033"/>
            <a:ext cx="3070717" cy="369332"/>
          </a:xfrm>
          <a:prstGeom prst="rect">
            <a:avLst/>
          </a:prstGeom>
          <a:noFill/>
        </p:spPr>
        <p:txBody>
          <a:bodyPr wrap="square" rtlCol="0">
            <a:spAutoFit/>
          </a:bodyPr>
          <a:lstStyle/>
          <a:p>
            <a:r>
              <a:rPr lang="ko-KR" altLang="en-US" b="1" dirty="0" smtClean="0"/>
              <a:t>동일 </a:t>
            </a:r>
            <a:r>
              <a:rPr lang="en-US" altLang="ko-KR" b="1" dirty="0" smtClean="0"/>
              <a:t>patch classifier</a:t>
            </a:r>
            <a:endParaRPr lang="ko-KR" altLang="en-US" b="1" dirty="0"/>
          </a:p>
        </p:txBody>
      </p:sp>
    </p:spTree>
    <p:extLst>
      <p:ext uri="{BB962C8B-B14F-4D97-AF65-F5344CB8AC3E}">
        <p14:creationId xmlns:p14="http://schemas.microsoft.com/office/powerpoint/2010/main" val="13982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2789009234"/>
              </p:ext>
            </p:extLst>
          </p:nvPr>
        </p:nvGraphicFramePr>
        <p:xfrm>
          <a:off x="598516" y="744970"/>
          <a:ext cx="5529155" cy="2392372"/>
        </p:xfrm>
        <a:graphic>
          <a:graphicData uri="http://schemas.openxmlformats.org/drawingml/2006/table">
            <a:tbl>
              <a:tblPr firstRow="1" bandRow="1">
                <a:tableStyleId>{5C22544A-7EE6-4342-B048-85BDC9FD1C3A}</a:tableStyleId>
              </a:tblPr>
              <a:tblGrid>
                <a:gridCol w="1105831">
                  <a:extLst>
                    <a:ext uri="{9D8B030D-6E8A-4147-A177-3AD203B41FA5}">
                      <a16:colId xmlns:a16="http://schemas.microsoft.com/office/drawing/2014/main" val="2865971789"/>
                    </a:ext>
                  </a:extLst>
                </a:gridCol>
                <a:gridCol w="1105831">
                  <a:extLst>
                    <a:ext uri="{9D8B030D-6E8A-4147-A177-3AD203B41FA5}">
                      <a16:colId xmlns:a16="http://schemas.microsoft.com/office/drawing/2014/main" val="1508576572"/>
                    </a:ext>
                  </a:extLst>
                </a:gridCol>
                <a:gridCol w="1105831">
                  <a:extLst>
                    <a:ext uri="{9D8B030D-6E8A-4147-A177-3AD203B41FA5}">
                      <a16:colId xmlns:a16="http://schemas.microsoft.com/office/drawing/2014/main" val="2545300942"/>
                    </a:ext>
                  </a:extLst>
                </a:gridCol>
                <a:gridCol w="1105831">
                  <a:extLst>
                    <a:ext uri="{9D8B030D-6E8A-4147-A177-3AD203B41FA5}">
                      <a16:colId xmlns:a16="http://schemas.microsoft.com/office/drawing/2014/main" val="3877240489"/>
                    </a:ext>
                  </a:extLst>
                </a:gridCol>
                <a:gridCol w="1105831">
                  <a:extLst>
                    <a:ext uri="{9D8B030D-6E8A-4147-A177-3AD203B41FA5}">
                      <a16:colId xmlns:a16="http://schemas.microsoft.com/office/drawing/2014/main" val="1275990047"/>
                    </a:ext>
                  </a:extLst>
                </a:gridCol>
              </a:tblGrid>
              <a:tr h="1173172">
                <a:tc>
                  <a:txBody>
                    <a:bodyPr/>
                    <a:lstStyle/>
                    <a:p>
                      <a:pPr algn="ctr" latinLnBrk="1"/>
                      <a:r>
                        <a:rPr lang="en-US" altLang="ko-KR" sz="1400" dirty="0" smtClean="0">
                          <a:solidFill>
                            <a:schemeClr val="tx1"/>
                          </a:solidFill>
                        </a:rPr>
                        <a:t>Slide </a:t>
                      </a:r>
                      <a:r>
                        <a:rPr lang="en-US" altLang="ko-KR" sz="1400" dirty="0" err="1" smtClean="0">
                          <a:solidFill>
                            <a:schemeClr val="tx1"/>
                          </a:solidFill>
                        </a:rPr>
                        <a:t>dimenstion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Quality factor</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label</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2629993"/>
                  </a:ext>
                </a:extLst>
              </a:tr>
              <a:tr h="146647">
                <a:tc rowSpan="4">
                  <a:txBody>
                    <a:bodyPr/>
                    <a:lstStyle/>
                    <a:p>
                      <a:pPr algn="ctr" latinLnBrk="1"/>
                      <a:r>
                        <a:rPr lang="en-US" altLang="ko-KR" sz="1400" dirty="0" smtClean="0">
                          <a:solidFill>
                            <a:schemeClr val="tx1"/>
                          </a:solidFill>
                        </a:rPr>
                        <a:t>90036,</a:t>
                      </a:r>
                    </a:p>
                    <a:p>
                      <a:pPr algn="ctr" latinLnBrk="1"/>
                      <a:r>
                        <a:rPr lang="en-US" altLang="ko-KR" sz="1400" dirty="0" smtClean="0">
                          <a:solidFill>
                            <a:schemeClr val="tx1"/>
                          </a:solidFill>
                        </a:rPr>
                        <a:t>202456</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80</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r>
                        <a:rPr lang="en-US" altLang="ko-KR" sz="1400" dirty="0" smtClean="0">
                          <a:solidFill>
                            <a:schemeClr val="tx1"/>
                          </a:solidFill>
                        </a:rPr>
                        <a:t>1461</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smtClean="0">
                          <a:solidFill>
                            <a:schemeClr val="tx1"/>
                          </a:solidFill>
                        </a:rPr>
                        <a:t>668</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9490382"/>
                  </a:ext>
                </a:extLst>
              </a:tr>
              <a:tr h="158154">
                <a:tc vMerge="1">
                  <a:txBody>
                    <a:bodyPr/>
                    <a:lstStyle/>
                    <a:p>
                      <a:pPr latinLnBrk="1"/>
                      <a:endParaRPr lang="ko-KR" altLang="en-US"/>
                    </a:p>
                  </a:txBody>
                  <a:tcPr/>
                </a:tc>
                <a:tc vMerge="1">
                  <a:txBody>
                    <a:bodyPr/>
                    <a:lstStyle/>
                    <a:p>
                      <a:pPr latinLnBrk="1"/>
                      <a:endParaRPr lang="ko-KR" altLang="en-US" dirty="0"/>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dirty="0" smtClean="0">
                          <a:solidFill>
                            <a:schemeClr val="tx1"/>
                          </a:solidFill>
                        </a:rPr>
                        <a:t>532</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351165"/>
                  </a:ext>
                </a:extLst>
              </a:tr>
              <a:tr h="146647">
                <a:tc vMerge="1">
                  <a:txBody>
                    <a:bodyPr/>
                    <a:lstStyle/>
                    <a:p>
                      <a:pPr latinLnBrk="1"/>
                      <a:endParaRPr lang="ko-KR" altLang="en-US"/>
                    </a:p>
                  </a:txBody>
                  <a:tcPr/>
                </a:tc>
                <a:tc vMerge="1">
                  <a:txBody>
                    <a:bodyPr/>
                    <a:lstStyle/>
                    <a:p>
                      <a:pPr latinLnBrk="1"/>
                      <a:endParaRPr lang="ko-KR" altLang="en-US" dirty="0"/>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M</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dirty="0" smtClean="0">
                          <a:solidFill>
                            <a:schemeClr val="tx1"/>
                          </a:solidFill>
                        </a:rPr>
                        <a:t>261</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1968927"/>
                  </a:ext>
                </a:extLst>
              </a:tr>
              <a:tr h="146647">
                <a:tc vMerge="1">
                  <a:txBody>
                    <a:bodyPr/>
                    <a:lstStyle/>
                    <a:p>
                      <a:pPr latinLnBrk="1"/>
                      <a:endParaRPr lang="ko-KR" altLang="en-US"/>
                    </a:p>
                  </a:txBody>
                  <a:tcPr/>
                </a:tc>
                <a:tc vMerge="1">
                  <a:txBody>
                    <a:bodyPr/>
                    <a:lstStyle/>
                    <a:p>
                      <a:pPr latinLnBrk="1"/>
                      <a:endParaRPr lang="ko-KR" altLang="en-US" dirty="0"/>
                    </a:p>
                  </a:txBody>
                  <a:tcPr/>
                </a:tc>
                <a:tc vMerge="1">
                  <a:txBody>
                    <a:bodyPr/>
                    <a:lstStyle/>
                    <a:p>
                      <a:pPr latinLnBrk="1"/>
                      <a:endParaRPr lang="ko-KR" altLang="en-US"/>
                    </a:p>
                  </a:txBody>
                  <a:tcPr/>
                </a:tc>
                <a:tc>
                  <a:txBody>
                    <a:bodyPr/>
                    <a:lstStyle/>
                    <a:p>
                      <a:pPr algn="ctr" latinLnBrk="1"/>
                      <a:r>
                        <a:rPr lang="en-US" altLang="ko-KR" sz="1400" dirty="0" smtClean="0">
                          <a:solidFill>
                            <a:schemeClr val="tx1"/>
                          </a:solidFill>
                        </a:rPr>
                        <a:t>U</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latinLnBrk="1"/>
                      <a:r>
                        <a:rPr lang="en-US" altLang="ko-KR" sz="1400" dirty="0" smtClean="0">
                          <a:solidFill>
                            <a:schemeClr val="tx1"/>
                          </a:solidFill>
                        </a:rPr>
                        <a:t>-</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3400288"/>
                  </a:ext>
                </a:extLst>
              </a:tr>
            </a:tbl>
          </a:graphicData>
        </a:graphic>
      </p:graphicFrame>
      <p:graphicFrame>
        <p:nvGraphicFramePr>
          <p:cNvPr id="3" name="표 2"/>
          <p:cNvGraphicFramePr>
            <a:graphicFrameLocks noGrp="1"/>
          </p:cNvGraphicFramePr>
          <p:nvPr>
            <p:extLst>
              <p:ext uri="{D42A27DB-BD31-4B8C-83A1-F6EECF244321}">
                <p14:modId xmlns:p14="http://schemas.microsoft.com/office/powerpoint/2010/main" val="1545857346"/>
              </p:ext>
            </p:extLst>
          </p:nvPr>
        </p:nvGraphicFramePr>
        <p:xfrm>
          <a:off x="598516" y="3566622"/>
          <a:ext cx="5529155" cy="518160"/>
        </p:xfrm>
        <a:graphic>
          <a:graphicData uri="http://schemas.openxmlformats.org/drawingml/2006/table">
            <a:tbl>
              <a:tblPr firstRow="1" bandRow="1">
                <a:tableStyleId>{5C22544A-7EE6-4342-B048-85BDC9FD1C3A}</a:tableStyleId>
              </a:tblPr>
              <a:tblGrid>
                <a:gridCol w="1105831">
                  <a:extLst>
                    <a:ext uri="{9D8B030D-6E8A-4147-A177-3AD203B41FA5}">
                      <a16:colId xmlns:a16="http://schemas.microsoft.com/office/drawing/2014/main" val="549672275"/>
                    </a:ext>
                  </a:extLst>
                </a:gridCol>
                <a:gridCol w="1105831">
                  <a:extLst>
                    <a:ext uri="{9D8B030D-6E8A-4147-A177-3AD203B41FA5}">
                      <a16:colId xmlns:a16="http://schemas.microsoft.com/office/drawing/2014/main" val="3397594038"/>
                    </a:ext>
                  </a:extLst>
                </a:gridCol>
                <a:gridCol w="1105831">
                  <a:extLst>
                    <a:ext uri="{9D8B030D-6E8A-4147-A177-3AD203B41FA5}">
                      <a16:colId xmlns:a16="http://schemas.microsoft.com/office/drawing/2014/main" val="611114640"/>
                    </a:ext>
                  </a:extLst>
                </a:gridCol>
                <a:gridCol w="1105831">
                  <a:extLst>
                    <a:ext uri="{9D8B030D-6E8A-4147-A177-3AD203B41FA5}">
                      <a16:colId xmlns:a16="http://schemas.microsoft.com/office/drawing/2014/main" val="3946043484"/>
                    </a:ext>
                  </a:extLst>
                </a:gridCol>
                <a:gridCol w="1105831">
                  <a:extLst>
                    <a:ext uri="{9D8B030D-6E8A-4147-A177-3AD203B41FA5}">
                      <a16:colId xmlns:a16="http://schemas.microsoft.com/office/drawing/2014/main" val="1609521118"/>
                    </a:ext>
                  </a:extLst>
                </a:gridCol>
              </a:tblGrid>
              <a:tr h="370840">
                <a:tc>
                  <a:txBody>
                    <a:bodyPr/>
                    <a:lstStyle/>
                    <a:p>
                      <a:pPr algn="ctr" latinLnBrk="1"/>
                      <a:r>
                        <a:rPr lang="en-US" altLang="ko-KR" sz="1400" b="0" kern="1200" dirty="0" smtClean="0">
                          <a:solidFill>
                            <a:schemeClr val="tx1"/>
                          </a:solidFill>
                          <a:latin typeface="+mn-lt"/>
                          <a:ea typeface="+mn-ea"/>
                          <a:cs typeface="+mn-cs"/>
                        </a:rPr>
                        <a:t>90036,</a:t>
                      </a:r>
                    </a:p>
                    <a:p>
                      <a:pPr algn="ctr" latinLnBrk="1"/>
                      <a:r>
                        <a:rPr lang="en-US" altLang="ko-KR" sz="1400" b="0" kern="1200" dirty="0" smtClean="0">
                          <a:solidFill>
                            <a:schemeClr val="tx1"/>
                          </a:solidFill>
                          <a:latin typeface="+mn-lt"/>
                          <a:ea typeface="+mn-ea"/>
                          <a:cs typeface="+mn-cs"/>
                        </a:rPr>
                        <a:t>202456</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kern="1200" dirty="0" smtClean="0">
                          <a:solidFill>
                            <a:srgbClr val="FF0000"/>
                          </a:solidFill>
                          <a:latin typeface="+mn-lt"/>
                          <a:ea typeface="+mn-ea"/>
                          <a:cs typeface="+mn-cs"/>
                        </a:rPr>
                        <a:t>90</a:t>
                      </a:r>
                      <a:endParaRPr lang="ko-KR" altLang="en-US" sz="1400" b="0"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kern="1200" dirty="0" smtClean="0">
                          <a:solidFill>
                            <a:schemeClr val="tx1"/>
                          </a:solidFill>
                          <a:latin typeface="+mn-lt"/>
                          <a:ea typeface="+mn-ea"/>
                          <a:cs typeface="+mn-cs"/>
                        </a:rPr>
                        <a:t>48</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kern="1200" dirty="0" smtClean="0">
                          <a:solidFill>
                            <a:schemeClr val="tx1"/>
                          </a:solidFill>
                          <a:latin typeface="+mn-lt"/>
                          <a:ea typeface="+mn-ea"/>
                          <a:cs typeface="+mn-cs"/>
                        </a:rPr>
                        <a:t>M</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b="0" kern="1200" dirty="0" smtClean="0">
                          <a:solidFill>
                            <a:schemeClr val="tx1"/>
                          </a:solidFill>
                          <a:latin typeface="+mn-lt"/>
                          <a:ea typeface="+mn-ea"/>
                          <a:cs typeface="+mn-cs"/>
                        </a:rPr>
                        <a:t>48</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3862302"/>
                  </a:ext>
                </a:extLst>
              </a:tr>
            </a:tbl>
          </a:graphicData>
        </a:graphic>
      </p:graphicFrame>
      <p:sp>
        <p:nvSpPr>
          <p:cNvPr id="6" name="TextBox 5"/>
          <p:cNvSpPr txBox="1"/>
          <p:nvPr/>
        </p:nvSpPr>
        <p:spPr>
          <a:xfrm>
            <a:off x="6127671" y="3566622"/>
            <a:ext cx="1711231" cy="523220"/>
          </a:xfrm>
          <a:prstGeom prst="rect">
            <a:avLst/>
          </a:prstGeom>
          <a:noFill/>
          <a:ln w="19050">
            <a:solidFill>
              <a:schemeClr val="tx1"/>
            </a:solidFill>
          </a:ln>
        </p:spPr>
        <p:txBody>
          <a:bodyPr wrap="square" rtlCol="0">
            <a:spAutoFit/>
          </a:bodyPr>
          <a:lstStyle/>
          <a:p>
            <a:pPr algn="ctr"/>
            <a:r>
              <a:rPr lang="ko-KR" altLang="en-US" sz="1400" dirty="0" smtClean="0"/>
              <a:t>기존 </a:t>
            </a:r>
            <a:r>
              <a:rPr lang="en-US" altLang="ko-KR" sz="1400" dirty="0" smtClean="0"/>
              <a:t>training</a:t>
            </a:r>
            <a:br>
              <a:rPr lang="en-US" altLang="ko-KR" sz="1400" dirty="0" smtClean="0"/>
            </a:br>
            <a:r>
              <a:rPr lang="en-US" altLang="ko-KR" sz="1400" dirty="0" smtClean="0"/>
              <a:t> -&gt; test</a:t>
            </a:r>
            <a:r>
              <a:rPr lang="ko-KR" altLang="en-US" sz="1400" dirty="0" smtClean="0"/>
              <a:t>로 이동</a:t>
            </a:r>
            <a:endParaRPr lang="ko-KR" altLang="en-US" sz="1400" dirty="0"/>
          </a:p>
        </p:txBody>
      </p:sp>
      <p:sp>
        <p:nvSpPr>
          <p:cNvPr id="7" name="TextBox 6"/>
          <p:cNvSpPr txBox="1"/>
          <p:nvPr/>
        </p:nvSpPr>
        <p:spPr>
          <a:xfrm>
            <a:off x="3233652" y="3137342"/>
            <a:ext cx="997527" cy="400110"/>
          </a:xfrm>
          <a:prstGeom prst="rect">
            <a:avLst/>
          </a:prstGeom>
          <a:noFill/>
        </p:spPr>
        <p:txBody>
          <a:bodyPr wrap="square" rtlCol="0">
            <a:spAutoFit/>
          </a:bodyPr>
          <a:lstStyle/>
          <a:p>
            <a:r>
              <a:rPr lang="en-US" altLang="ko-KR" sz="2000" b="1" dirty="0" smtClean="0"/>
              <a:t>+</a:t>
            </a:r>
            <a:endParaRPr lang="ko-KR" altLang="en-US" sz="2000" b="1" dirty="0"/>
          </a:p>
        </p:txBody>
      </p:sp>
      <p:graphicFrame>
        <p:nvGraphicFramePr>
          <p:cNvPr id="8" name="표 7"/>
          <p:cNvGraphicFramePr>
            <a:graphicFrameLocks noGrp="1"/>
          </p:cNvGraphicFramePr>
          <p:nvPr>
            <p:extLst>
              <p:ext uri="{D42A27DB-BD31-4B8C-83A1-F6EECF244321}">
                <p14:modId xmlns:p14="http://schemas.microsoft.com/office/powerpoint/2010/main" val="3716446330"/>
              </p:ext>
            </p:extLst>
          </p:nvPr>
        </p:nvGraphicFramePr>
        <p:xfrm>
          <a:off x="598516" y="4979784"/>
          <a:ext cx="5529156" cy="1483360"/>
        </p:xfrm>
        <a:graphic>
          <a:graphicData uri="http://schemas.openxmlformats.org/drawingml/2006/table">
            <a:tbl>
              <a:tblPr firstRow="1" bandRow="1">
                <a:tableStyleId>{5C22544A-7EE6-4342-B048-85BDC9FD1C3A}</a:tableStyleId>
              </a:tblPr>
              <a:tblGrid>
                <a:gridCol w="1382289">
                  <a:extLst>
                    <a:ext uri="{9D8B030D-6E8A-4147-A177-3AD203B41FA5}">
                      <a16:colId xmlns:a16="http://schemas.microsoft.com/office/drawing/2014/main" val="1987831579"/>
                    </a:ext>
                  </a:extLst>
                </a:gridCol>
                <a:gridCol w="1382289">
                  <a:extLst>
                    <a:ext uri="{9D8B030D-6E8A-4147-A177-3AD203B41FA5}">
                      <a16:colId xmlns:a16="http://schemas.microsoft.com/office/drawing/2014/main" val="1724252364"/>
                    </a:ext>
                  </a:extLst>
                </a:gridCol>
                <a:gridCol w="1382289">
                  <a:extLst>
                    <a:ext uri="{9D8B030D-6E8A-4147-A177-3AD203B41FA5}">
                      <a16:colId xmlns:a16="http://schemas.microsoft.com/office/drawing/2014/main" val="3023346863"/>
                    </a:ext>
                  </a:extLst>
                </a:gridCol>
                <a:gridCol w="1382289">
                  <a:extLst>
                    <a:ext uri="{9D8B030D-6E8A-4147-A177-3AD203B41FA5}">
                      <a16:colId xmlns:a16="http://schemas.microsoft.com/office/drawing/2014/main" val="1245839813"/>
                    </a:ext>
                  </a:extLst>
                </a:gridCol>
              </a:tblGrid>
              <a:tr h="370840">
                <a:tc>
                  <a:txBody>
                    <a:bodyPr/>
                    <a:lstStyle/>
                    <a:p>
                      <a:pPr algn="ctr" latinLnBrk="1"/>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kern="1200" dirty="0" smtClean="0">
                          <a:solidFill>
                            <a:schemeClr val="tx1"/>
                          </a:solidFill>
                          <a:latin typeface="+mn-lt"/>
                          <a:ea typeface="+mn-ea"/>
                          <a:cs typeface="+mn-cs"/>
                        </a:rPr>
                        <a:t>Train</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kern="1200" dirty="0" smtClean="0">
                          <a:solidFill>
                            <a:schemeClr val="tx1"/>
                          </a:solidFill>
                          <a:latin typeface="+mn-lt"/>
                          <a:ea typeface="+mn-ea"/>
                          <a:cs typeface="+mn-cs"/>
                        </a:rPr>
                        <a:t>Val</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kern="1200" dirty="0" smtClean="0">
                          <a:solidFill>
                            <a:schemeClr val="tx1"/>
                          </a:solidFill>
                          <a:latin typeface="+mn-lt"/>
                          <a:ea typeface="+mn-ea"/>
                          <a:cs typeface="+mn-cs"/>
                        </a:rPr>
                        <a:t>Test</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366765"/>
                  </a:ext>
                </a:extLst>
              </a:tr>
              <a:tr h="370840">
                <a:tc>
                  <a:txBody>
                    <a:bodyPr/>
                    <a:lstStyle/>
                    <a:p>
                      <a:pPr algn="ctr" latinLnBrk="1"/>
                      <a:r>
                        <a:rPr lang="en-US" altLang="ko-KR" sz="1400" b="0" kern="1200" dirty="0" smtClean="0">
                          <a:solidFill>
                            <a:schemeClr val="tx1"/>
                          </a:solidFill>
                          <a:latin typeface="+mn-lt"/>
                          <a:ea typeface="+mn-ea"/>
                          <a:cs typeface="+mn-cs"/>
                        </a:rPr>
                        <a:t>N</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kern="1200" dirty="0" smtClean="0">
                          <a:solidFill>
                            <a:schemeClr val="tx1"/>
                          </a:solidFill>
                          <a:latin typeface="+mn-lt"/>
                          <a:ea typeface="+mn-ea"/>
                          <a:cs typeface="+mn-cs"/>
                        </a:rPr>
                        <a:t>568</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kern="1200" dirty="0" smtClean="0">
                          <a:solidFill>
                            <a:schemeClr val="tx1"/>
                          </a:solidFill>
                          <a:latin typeface="+mn-lt"/>
                          <a:ea typeface="+mn-ea"/>
                          <a:cs typeface="+mn-cs"/>
                        </a:rPr>
                        <a:t>50</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kern="1200" dirty="0" smtClean="0">
                          <a:solidFill>
                            <a:schemeClr val="tx1"/>
                          </a:solidFill>
                          <a:latin typeface="+mn-lt"/>
                          <a:ea typeface="+mn-ea"/>
                          <a:cs typeface="+mn-cs"/>
                        </a:rPr>
                        <a:t>50</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9863236"/>
                  </a:ext>
                </a:extLst>
              </a:tr>
              <a:tr h="370840">
                <a:tc>
                  <a:txBody>
                    <a:bodyPr/>
                    <a:lstStyle/>
                    <a:p>
                      <a:pPr algn="ctr" latinLnBrk="1"/>
                      <a:r>
                        <a:rPr lang="en-US" altLang="ko-KR" sz="1400" b="0" kern="1200" dirty="0" smtClean="0">
                          <a:solidFill>
                            <a:schemeClr val="tx1"/>
                          </a:solidFill>
                          <a:latin typeface="+mn-lt"/>
                          <a:ea typeface="+mn-ea"/>
                          <a:cs typeface="+mn-cs"/>
                        </a:rPr>
                        <a:t>D</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latinLnBrk="1"/>
                      <a:r>
                        <a:rPr lang="en-US" altLang="ko-KR" sz="1400" b="0" kern="1200" dirty="0" smtClean="0">
                          <a:solidFill>
                            <a:schemeClr val="tx1"/>
                          </a:solidFill>
                          <a:latin typeface="+mn-lt"/>
                          <a:ea typeface="+mn-ea"/>
                          <a:cs typeface="+mn-cs"/>
                        </a:rPr>
                        <a:t>432</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kern="1200" dirty="0" smtClean="0">
                          <a:solidFill>
                            <a:schemeClr val="tx1"/>
                          </a:solidFill>
                          <a:latin typeface="+mn-lt"/>
                          <a:ea typeface="+mn-ea"/>
                          <a:cs typeface="+mn-cs"/>
                        </a:rPr>
                        <a:t>50</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kern="1200" dirty="0" smtClean="0">
                          <a:solidFill>
                            <a:schemeClr val="tx1"/>
                          </a:solidFill>
                          <a:latin typeface="+mn-lt"/>
                          <a:ea typeface="+mn-ea"/>
                          <a:cs typeface="+mn-cs"/>
                        </a:rPr>
                        <a:t>50</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8494641"/>
                  </a:ext>
                </a:extLst>
              </a:tr>
              <a:tr h="370840">
                <a:tc>
                  <a:txBody>
                    <a:bodyPr/>
                    <a:lstStyle/>
                    <a:p>
                      <a:pPr algn="ctr" latinLnBrk="1"/>
                      <a:r>
                        <a:rPr lang="en-US" altLang="ko-KR" sz="1400" b="0" kern="1200" dirty="0" smtClean="0">
                          <a:solidFill>
                            <a:schemeClr val="tx1"/>
                          </a:solidFill>
                          <a:latin typeface="+mn-lt"/>
                          <a:ea typeface="+mn-ea"/>
                          <a:cs typeface="+mn-cs"/>
                        </a:rPr>
                        <a:t>M</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latinLnBrk="1"/>
                      <a:r>
                        <a:rPr lang="en-US" altLang="ko-KR" sz="1400" b="0" kern="1200" dirty="0" smtClean="0">
                          <a:solidFill>
                            <a:schemeClr val="tx1"/>
                          </a:solidFill>
                          <a:latin typeface="+mn-lt"/>
                          <a:ea typeface="+mn-ea"/>
                          <a:cs typeface="+mn-cs"/>
                        </a:rPr>
                        <a:t>209</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kern="1200" dirty="0" smtClean="0">
                          <a:solidFill>
                            <a:schemeClr val="tx1"/>
                          </a:solidFill>
                          <a:latin typeface="+mn-lt"/>
                          <a:ea typeface="+mn-ea"/>
                          <a:cs typeface="+mn-cs"/>
                        </a:rPr>
                        <a:t>50</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kern="1200" dirty="0" smtClean="0">
                          <a:solidFill>
                            <a:schemeClr val="tx1"/>
                          </a:solidFill>
                          <a:latin typeface="+mn-lt"/>
                          <a:ea typeface="+mn-ea"/>
                          <a:cs typeface="+mn-cs"/>
                        </a:rPr>
                        <a:t>2+48</a:t>
                      </a:r>
                      <a:endParaRPr lang="ko-KR"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1396983"/>
                  </a:ext>
                </a:extLst>
              </a:tr>
            </a:tbl>
          </a:graphicData>
        </a:graphic>
      </p:graphicFrame>
      <p:cxnSp>
        <p:nvCxnSpPr>
          <p:cNvPr id="10" name="직선 화살표 연결선 9"/>
          <p:cNvCxnSpPr>
            <a:stCxn id="6" idx="2"/>
          </p:cNvCxnSpPr>
          <p:nvPr/>
        </p:nvCxnSpPr>
        <p:spPr>
          <a:xfrm flipH="1">
            <a:off x="5636029" y="4089842"/>
            <a:ext cx="1347258" cy="2169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86229" y="6463144"/>
            <a:ext cx="2754489" cy="307777"/>
          </a:xfrm>
          <a:prstGeom prst="rect">
            <a:avLst/>
          </a:prstGeom>
          <a:noFill/>
          <a:ln w="19050">
            <a:solidFill>
              <a:schemeClr val="tx1"/>
            </a:solidFill>
          </a:ln>
        </p:spPr>
        <p:txBody>
          <a:bodyPr wrap="square" rtlCol="0">
            <a:spAutoFit/>
          </a:bodyPr>
          <a:lstStyle/>
          <a:p>
            <a:pPr algn="ctr"/>
            <a:r>
              <a:rPr lang="en-US" altLang="ko-KR" sz="1400" dirty="0" smtClean="0"/>
              <a:t>Random sampling</a:t>
            </a:r>
            <a:endParaRPr lang="ko-KR" altLang="en-US" sz="1400" dirty="0"/>
          </a:p>
        </p:txBody>
      </p:sp>
      <p:sp>
        <p:nvSpPr>
          <p:cNvPr id="9" name="TextBox 8"/>
          <p:cNvSpPr txBox="1"/>
          <p:nvPr/>
        </p:nvSpPr>
        <p:spPr>
          <a:xfrm>
            <a:off x="166254" y="146057"/>
            <a:ext cx="5386648" cy="369332"/>
          </a:xfrm>
          <a:prstGeom prst="rect">
            <a:avLst/>
          </a:prstGeom>
          <a:noFill/>
        </p:spPr>
        <p:txBody>
          <a:bodyPr wrap="square" rtlCol="0">
            <a:spAutoFit/>
          </a:bodyPr>
          <a:lstStyle/>
          <a:p>
            <a:r>
              <a:rPr lang="ko-KR" altLang="en-US" b="1" dirty="0" smtClean="0"/>
              <a:t>대장 학습 데이터</a:t>
            </a:r>
            <a:r>
              <a:rPr lang="en-US" altLang="ko-KR" b="1" dirty="0" smtClean="0"/>
              <a:t>- </a:t>
            </a:r>
            <a:r>
              <a:rPr lang="ko-KR" altLang="en-US" b="1" dirty="0" smtClean="0"/>
              <a:t>참고자료 </a:t>
            </a:r>
            <a:endParaRPr lang="ko-KR" altLang="en-US" b="1" dirty="0"/>
          </a:p>
        </p:txBody>
      </p:sp>
      <p:cxnSp>
        <p:nvCxnSpPr>
          <p:cNvPr id="11" name="직선 연결선 10"/>
          <p:cNvCxnSpPr/>
          <p:nvPr/>
        </p:nvCxnSpPr>
        <p:spPr>
          <a:xfrm>
            <a:off x="274320" y="523703"/>
            <a:ext cx="5935287" cy="0"/>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874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4554</TotalTime>
  <Words>2153</Words>
  <Application>Microsoft Office PowerPoint</Application>
  <PresentationFormat>화면 슬라이드 쇼(4:3)</PresentationFormat>
  <Paragraphs>875</Paragraphs>
  <Slides>29</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29</vt:i4>
      </vt:variant>
    </vt:vector>
  </HeadingPairs>
  <TitlesOfParts>
    <vt:vector size="38" baseType="lpstr">
      <vt:lpstr>맑은 고딕</vt:lpstr>
      <vt:lpstr>현대하모니 L</vt:lpstr>
      <vt:lpstr>현대하모니 M</vt:lpstr>
      <vt:lpstr>Arial</vt:lpstr>
      <vt:lpstr>Calibri</vt:lpstr>
      <vt:lpstr>Calibri Light</vt:lpstr>
      <vt:lpstr>Times New Roman</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2. 연구 내용  | 데이터 수집 방법 및 결과</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mujinkim</dc:creator>
  <cp:lastModifiedBy>mujinkim</cp:lastModifiedBy>
  <cp:revision>162</cp:revision>
  <dcterms:created xsi:type="dcterms:W3CDTF">2021-03-24T07:36:17Z</dcterms:created>
  <dcterms:modified xsi:type="dcterms:W3CDTF">2021-05-21T05:51:39Z</dcterms:modified>
</cp:coreProperties>
</file>