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9" r:id="rId2"/>
  </p:sldMasterIdLst>
  <p:notesMasterIdLst>
    <p:notesMasterId r:id="rId10"/>
  </p:notesMasterIdLst>
  <p:sldIdLst>
    <p:sldId id="257" r:id="rId3"/>
    <p:sldId id="528" r:id="rId4"/>
    <p:sldId id="529" r:id="rId5"/>
    <p:sldId id="530" r:id="rId6"/>
    <p:sldId id="531" r:id="rId7"/>
    <p:sldId id="532" r:id="rId8"/>
    <p:sldId id="267" r:id="rId9"/>
  </p:sldIdLst>
  <p:sldSz cx="12192000" cy="6858000"/>
  <p:notesSz cx="6858000" cy="9144000"/>
  <p:embeddedFontLst>
    <p:embeddedFont>
      <p:font typeface="나눔스퀘어" panose="020B0600000101010101" pitchFamily="50" charset="-127"/>
      <p:regular r:id="rId11"/>
    </p:embeddedFon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0915FF"/>
    <a:srgbClr val="CD4837"/>
    <a:srgbClr val="70AD47"/>
    <a:srgbClr val="FFFFFF"/>
    <a:srgbClr val="7082A6"/>
    <a:srgbClr val="DA796C"/>
    <a:srgbClr val="41719C"/>
    <a:srgbClr val="0070C0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81" autoAdjust="0"/>
    <p:restoredTop sz="89798" autoAdjust="0"/>
  </p:normalViewPr>
  <p:slideViewPr>
    <p:cSldViewPr snapToGrid="0">
      <p:cViewPr varScale="1">
        <p:scale>
          <a:sx n="112" d="100"/>
          <a:sy n="112" d="100"/>
        </p:scale>
        <p:origin x="2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10A58-7990-4732-B7F0-F84881384B25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221C3-0A71-49A1-AB13-C812D6CB0D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663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ca16a5ad-b106-4e84-8a43-178710e854ba.png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221C3-0A71-49A1-AB13-C812D6CB0D6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380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ca16a5ad-b106-4e84-8a43-178710e854ba.png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221C3-0A71-49A1-AB13-C812D6CB0D6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138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ca16a5ad-b106-4e84-8a43-178710e854ba.png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221C3-0A71-49A1-AB13-C812D6CB0D6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958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ca16a5ad-b106-4e84-8a43-178710e854ba.png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221C3-0A71-49A1-AB13-C812D6CB0D6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162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ca16a5ad-b106-4e84-8a43-178710e854ba.png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221C3-0A71-49A1-AB13-C812D6CB0D6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853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139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9799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738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443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C1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783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C1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 userDrawn="1"/>
        </p:nvSpPr>
        <p:spPr>
          <a:xfrm>
            <a:off x="319314" y="355601"/>
            <a:ext cx="11553372" cy="616856"/>
          </a:xfrm>
          <a:prstGeom prst="roundRect">
            <a:avLst>
              <a:gd name="adj" fmla="val 1469"/>
            </a:avLst>
          </a:prstGeom>
          <a:solidFill>
            <a:srgbClr val="EE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319314" y="537029"/>
            <a:ext cx="11553372" cy="57839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45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5898515" y="2241423"/>
            <a:ext cx="394968" cy="72000"/>
            <a:chOff x="561638" y="1064986"/>
            <a:chExt cx="394968" cy="72000"/>
          </a:xfrm>
        </p:grpSpPr>
        <p:sp>
          <p:nvSpPr>
            <p:cNvPr id="14" name="타원 13"/>
            <p:cNvSpPr/>
            <p:nvPr/>
          </p:nvSpPr>
          <p:spPr>
            <a:xfrm>
              <a:off x="561638" y="1064986"/>
              <a:ext cx="72000" cy="72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5" name="타원 14"/>
            <p:cNvSpPr/>
            <p:nvPr/>
          </p:nvSpPr>
          <p:spPr>
            <a:xfrm>
              <a:off x="723122" y="1064986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6" name="타원 15"/>
            <p:cNvSpPr/>
            <p:nvPr/>
          </p:nvSpPr>
          <p:spPr>
            <a:xfrm>
              <a:off x="884606" y="106498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758523" y="2749827"/>
            <a:ext cx="6675032" cy="6118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2800" b="1" dirty="0">
                <a:solidFill>
                  <a:srgbClr val="0070C0"/>
                </a:solidFill>
              </a:rPr>
              <a:t>Semantic Segmentation in WSI Analysis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574069" y="3870131"/>
            <a:ext cx="1043877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20210525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649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3CA5E84E-BBDE-4B31-AB3C-B1FA1062897E}"/>
              </a:ext>
            </a:extLst>
          </p:cNvPr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70A4B96-8F6D-460C-9BA3-375F2E0C9B5E}"/>
              </a:ext>
            </a:extLst>
          </p:cNvPr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D6765B3-612F-49B7-8EB9-4AC5E3C7C206}"/>
              </a:ext>
            </a:extLst>
          </p:cNvPr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3D8821-AFD3-44B4-977E-8503DC9C2A88}"/>
              </a:ext>
            </a:extLst>
          </p:cNvPr>
          <p:cNvSpPr txBox="1"/>
          <p:nvPr/>
        </p:nvSpPr>
        <p:spPr>
          <a:xfrm>
            <a:off x="449943" y="629558"/>
            <a:ext cx="2050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WSI Slide Image</a:t>
            </a:r>
            <a:endParaRPr lang="ko-KR" altLang="en-US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6CD822-D09A-4D97-8AD5-247F405213B9}"/>
              </a:ext>
            </a:extLst>
          </p:cNvPr>
          <p:cNvSpPr txBox="1"/>
          <p:nvPr/>
        </p:nvSpPr>
        <p:spPr>
          <a:xfrm>
            <a:off x="449943" y="1409076"/>
            <a:ext cx="4930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Predicting histopathological tissue type (HTT)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F3E1EB3-9C6D-41C9-AB4E-A94CDC610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16" y="1917974"/>
            <a:ext cx="7011803" cy="398359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5E4E8CA-E8F8-456C-8482-463BF7BECDF3}"/>
              </a:ext>
            </a:extLst>
          </p:cNvPr>
          <p:cNvSpPr txBox="1"/>
          <p:nvPr/>
        </p:nvSpPr>
        <p:spPr>
          <a:xfrm>
            <a:off x="7704063" y="1593742"/>
            <a:ext cx="3621954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Overlapping slide patches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Functional (</a:t>
            </a:r>
            <a:r>
              <a:rPr lang="en-US" altLang="ko-KR" dirty="0" err="1"/>
              <a:t>mIoU</a:t>
            </a:r>
            <a:r>
              <a:rPr lang="en-US" altLang="ko-KR" dirty="0"/>
              <a:t> : 0.5505)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Morphological (</a:t>
            </a:r>
            <a:r>
              <a:rPr lang="en-US" altLang="ko-KR" dirty="0" err="1"/>
              <a:t>mIoU</a:t>
            </a:r>
            <a:r>
              <a:rPr lang="en-US" altLang="ko-KR" dirty="0"/>
              <a:t> : 0.2206)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E182A96-8628-4EB8-9AD4-0093E4226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7163" y="4634128"/>
            <a:ext cx="1476900" cy="16686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05ACE53-7F7A-4BD8-BFC6-675AF185B251}"/>
              </a:ext>
            </a:extLst>
          </p:cNvPr>
          <p:cNvSpPr txBox="1"/>
          <p:nvPr/>
        </p:nvSpPr>
        <p:spPr>
          <a:xfrm>
            <a:off x="449943" y="6041131"/>
            <a:ext cx="5779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>
                <a:solidFill>
                  <a:schemeClr val="bg1">
                    <a:lumMod val="50000"/>
                  </a:schemeClr>
                </a:solidFill>
              </a:rPr>
              <a:t>HistoSegNet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: Semantic Segmentation of Histological Tissue Type in Whole Slide Images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77D5C6CD-2B91-4123-BB1D-866AE87894F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49"/>
          <a:stretch/>
        </p:blipFill>
        <p:spPr>
          <a:xfrm>
            <a:off x="7332292" y="3032190"/>
            <a:ext cx="4492482" cy="142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772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3CA5E84E-BBDE-4B31-AB3C-B1FA1062897E}"/>
              </a:ext>
            </a:extLst>
          </p:cNvPr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70A4B96-8F6D-460C-9BA3-375F2E0C9B5E}"/>
              </a:ext>
            </a:extLst>
          </p:cNvPr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D6765B3-612F-49B7-8EB9-4AC5E3C7C206}"/>
              </a:ext>
            </a:extLst>
          </p:cNvPr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3D8821-AFD3-44B4-977E-8503DC9C2A88}"/>
              </a:ext>
            </a:extLst>
          </p:cNvPr>
          <p:cNvSpPr txBox="1"/>
          <p:nvPr/>
        </p:nvSpPr>
        <p:spPr>
          <a:xfrm>
            <a:off x="449943" y="629558"/>
            <a:ext cx="2050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WSI Slide Image</a:t>
            </a:r>
            <a:endParaRPr lang="ko-KR" altLang="en-US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6CD822-D09A-4D97-8AD5-247F405213B9}"/>
              </a:ext>
            </a:extLst>
          </p:cNvPr>
          <p:cNvSpPr txBox="1"/>
          <p:nvPr/>
        </p:nvSpPr>
        <p:spPr>
          <a:xfrm>
            <a:off x="449943" y="1409076"/>
            <a:ext cx="6962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CAMELYON17 challenge dataset – For breast cancer classification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5ACE53-7F7A-4BD8-BFC6-675AF185B251}"/>
              </a:ext>
            </a:extLst>
          </p:cNvPr>
          <p:cNvSpPr txBox="1"/>
          <p:nvPr/>
        </p:nvSpPr>
        <p:spPr>
          <a:xfrm>
            <a:off x="449942" y="6041131"/>
            <a:ext cx="10181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From Detection of Individual Metastases to Classification of Lymph Node Status at the Patient Level: The CAMELYON17 Challenge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A350AD-A3AF-44BC-8095-897C02BFE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80" y="1840736"/>
            <a:ext cx="5468323" cy="405586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9F0A693-467B-40D7-912F-BA1F4EA9E3C7}"/>
              </a:ext>
            </a:extLst>
          </p:cNvPr>
          <p:cNvSpPr/>
          <p:nvPr/>
        </p:nvSpPr>
        <p:spPr>
          <a:xfrm>
            <a:off x="6325145" y="2154287"/>
            <a:ext cx="5285871" cy="1714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Outlining each lesion in the WSI with polygons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Mostly used dataset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16 &gt; 270 : 129 = train : test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17 &gt; 500 : 500 = train : test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9105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3CA5E84E-BBDE-4B31-AB3C-B1FA1062897E}"/>
              </a:ext>
            </a:extLst>
          </p:cNvPr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70A4B96-8F6D-460C-9BA3-375F2E0C9B5E}"/>
              </a:ext>
            </a:extLst>
          </p:cNvPr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D6765B3-612F-49B7-8EB9-4AC5E3C7C206}"/>
              </a:ext>
            </a:extLst>
          </p:cNvPr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3D8821-AFD3-44B4-977E-8503DC9C2A88}"/>
              </a:ext>
            </a:extLst>
          </p:cNvPr>
          <p:cNvSpPr txBox="1"/>
          <p:nvPr/>
        </p:nvSpPr>
        <p:spPr>
          <a:xfrm>
            <a:off x="449943" y="629558"/>
            <a:ext cx="2050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WSI Slide Image</a:t>
            </a:r>
            <a:endParaRPr lang="ko-KR" altLang="en-US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6CD822-D09A-4D97-8AD5-247F405213B9}"/>
              </a:ext>
            </a:extLst>
          </p:cNvPr>
          <p:cNvSpPr txBox="1"/>
          <p:nvPr/>
        </p:nvSpPr>
        <p:spPr>
          <a:xfrm>
            <a:off x="449943" y="1409076"/>
            <a:ext cx="6138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PAIP 2019 : Liver cancer segmentation challenge dataset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5ACE53-7F7A-4BD8-BFC6-675AF185B251}"/>
              </a:ext>
            </a:extLst>
          </p:cNvPr>
          <p:cNvSpPr txBox="1"/>
          <p:nvPr/>
        </p:nvSpPr>
        <p:spPr>
          <a:xfrm>
            <a:off x="449942" y="6041131"/>
            <a:ext cx="10181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PAIP 2019: Liver cancer segmentation challenge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4E17CD-935E-4E61-85D4-B9A819B77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218" y="2938162"/>
            <a:ext cx="4375268" cy="11944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55377CA-4907-44CC-A17D-F40146B98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638" y="1756338"/>
            <a:ext cx="4617113" cy="4036676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F9312A60-8EC1-4BFD-A6AF-ACFDF2F5EF9E}"/>
              </a:ext>
            </a:extLst>
          </p:cNvPr>
          <p:cNvSpPr/>
          <p:nvPr/>
        </p:nvSpPr>
        <p:spPr>
          <a:xfrm>
            <a:off x="5604001" y="3317570"/>
            <a:ext cx="435967" cy="36933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3FF168-55C8-433A-B827-06E58C724CE4}"/>
              </a:ext>
            </a:extLst>
          </p:cNvPr>
          <p:cNvSpPr/>
          <p:nvPr/>
        </p:nvSpPr>
        <p:spPr>
          <a:xfrm>
            <a:off x="6360852" y="2026525"/>
            <a:ext cx="4851231" cy="467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Small sized Dataset (50:49=</a:t>
            </a:r>
            <a:r>
              <a:rPr lang="en-US" altLang="ko-KR" dirty="0" err="1"/>
              <a:t>train:test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213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3CA5E84E-BBDE-4B31-AB3C-B1FA1062897E}"/>
              </a:ext>
            </a:extLst>
          </p:cNvPr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70A4B96-8F6D-460C-9BA3-375F2E0C9B5E}"/>
              </a:ext>
            </a:extLst>
          </p:cNvPr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D6765B3-612F-49B7-8EB9-4AC5E3C7C206}"/>
              </a:ext>
            </a:extLst>
          </p:cNvPr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3D8821-AFD3-44B4-977E-8503DC9C2A88}"/>
              </a:ext>
            </a:extLst>
          </p:cNvPr>
          <p:cNvSpPr txBox="1"/>
          <p:nvPr/>
        </p:nvSpPr>
        <p:spPr>
          <a:xfrm>
            <a:off x="449943" y="629558"/>
            <a:ext cx="2050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WSI Slide Image</a:t>
            </a:r>
            <a:endParaRPr lang="ko-KR" altLang="en-US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6CD822-D09A-4D97-8AD5-247F405213B9}"/>
              </a:ext>
            </a:extLst>
          </p:cNvPr>
          <p:cNvSpPr txBox="1"/>
          <p:nvPr/>
        </p:nvSpPr>
        <p:spPr>
          <a:xfrm>
            <a:off x="449943" y="1409076"/>
            <a:ext cx="304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Tumor lesion segmentation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5ACE53-7F7A-4BD8-BFC6-675AF185B251}"/>
              </a:ext>
            </a:extLst>
          </p:cNvPr>
          <p:cNvSpPr txBox="1"/>
          <p:nvPr/>
        </p:nvSpPr>
        <p:spPr>
          <a:xfrm>
            <a:off x="449942" y="6041131"/>
            <a:ext cx="10181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Automatic segmentation of whole-slide H&amp;E stained breast histopathology images using a deep convolutional neural network architecture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8D2A626C-B7E2-412A-864F-F208453ADD7A}"/>
              </a:ext>
            </a:extLst>
          </p:cNvPr>
          <p:cNvSpPr/>
          <p:nvPr/>
        </p:nvSpPr>
        <p:spPr>
          <a:xfrm>
            <a:off x="5604001" y="3317570"/>
            <a:ext cx="435967" cy="36933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2CF6E47-F276-4355-B267-D7919D1DB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698" y="2522064"/>
            <a:ext cx="5125837" cy="228197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2BA0D48E-E592-4BFA-9106-A9993E203689}"/>
              </a:ext>
            </a:extLst>
          </p:cNvPr>
          <p:cNvSpPr/>
          <p:nvPr/>
        </p:nvSpPr>
        <p:spPr>
          <a:xfrm>
            <a:off x="5334834" y="5399709"/>
            <a:ext cx="6471836" cy="467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/>
              <a:t>Xception</a:t>
            </a:r>
            <a:r>
              <a:rPr lang="en-US" altLang="ko-KR" dirty="0"/>
              <a:t> (64.52%), </a:t>
            </a:r>
            <a:r>
              <a:rPr lang="en-US" altLang="ko-KR" dirty="0" err="1"/>
              <a:t>MobileNet</a:t>
            </a:r>
            <a:r>
              <a:rPr lang="en-US" altLang="ko-KR" dirty="0"/>
              <a:t> (59.72%), </a:t>
            </a:r>
            <a:r>
              <a:rPr lang="en-US" altLang="ko-KR" dirty="0" err="1"/>
              <a:t>ResNet</a:t>
            </a:r>
            <a:r>
              <a:rPr lang="en-US" altLang="ko-KR" dirty="0"/>
              <a:t> (57.25%)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0ABDEE4-0DEB-46D2-A939-D8D7453D0E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166" y="1892511"/>
            <a:ext cx="4430691" cy="350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267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3CA5E84E-BBDE-4B31-AB3C-B1FA1062897E}"/>
              </a:ext>
            </a:extLst>
          </p:cNvPr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70A4B96-8F6D-460C-9BA3-375F2E0C9B5E}"/>
              </a:ext>
            </a:extLst>
          </p:cNvPr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D6765B3-612F-49B7-8EB9-4AC5E3C7C206}"/>
              </a:ext>
            </a:extLst>
          </p:cNvPr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3D8821-AFD3-44B4-977E-8503DC9C2A88}"/>
              </a:ext>
            </a:extLst>
          </p:cNvPr>
          <p:cNvSpPr txBox="1"/>
          <p:nvPr/>
        </p:nvSpPr>
        <p:spPr>
          <a:xfrm>
            <a:off x="449943" y="629558"/>
            <a:ext cx="2050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WSI Slide Image</a:t>
            </a:r>
            <a:endParaRPr lang="ko-KR" altLang="en-US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6CD822-D09A-4D97-8AD5-247F405213B9}"/>
              </a:ext>
            </a:extLst>
          </p:cNvPr>
          <p:cNvSpPr txBox="1"/>
          <p:nvPr/>
        </p:nvSpPr>
        <p:spPr>
          <a:xfrm>
            <a:off x="449943" y="1409076"/>
            <a:ext cx="304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Tumor lesion segmentation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5ACE53-7F7A-4BD8-BFC6-675AF185B251}"/>
              </a:ext>
            </a:extLst>
          </p:cNvPr>
          <p:cNvSpPr txBox="1"/>
          <p:nvPr/>
        </p:nvSpPr>
        <p:spPr>
          <a:xfrm>
            <a:off x="309375" y="5831884"/>
            <a:ext cx="101810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Medical Image Analysis 68 (2021) 101890 Contents lists available at ScienceDirect Medical Image Analysis journal homepage: www.elsevier.com/locate/media </a:t>
            </a:r>
            <a:r>
              <a:rPr lang="en-US" altLang="ko-KR" sz="1100" dirty="0" err="1">
                <a:solidFill>
                  <a:schemeClr val="bg1">
                    <a:lumMod val="50000"/>
                  </a:schemeClr>
                </a:solidFill>
              </a:rPr>
              <a:t>HookNet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: Multi-resolution convolutional neural networks for semantic segmentation in histopathology whole-slide images 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8D2A626C-B7E2-412A-864F-F208453ADD7A}"/>
              </a:ext>
            </a:extLst>
          </p:cNvPr>
          <p:cNvSpPr/>
          <p:nvPr/>
        </p:nvSpPr>
        <p:spPr>
          <a:xfrm>
            <a:off x="5399888" y="3059668"/>
            <a:ext cx="435967" cy="36933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FC850F-1352-4113-AE48-48CEC0B00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42" y="2167520"/>
            <a:ext cx="4330877" cy="208910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22CA8B3-F947-46C2-8CC6-7DB045FBC0C4}"/>
              </a:ext>
            </a:extLst>
          </p:cNvPr>
          <p:cNvSpPr txBox="1"/>
          <p:nvPr/>
        </p:nvSpPr>
        <p:spPr>
          <a:xfrm>
            <a:off x="4640000" y="4616777"/>
            <a:ext cx="7161512" cy="1164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Non-exhaustive : not all instances of that tissue  type were annotated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Non-dense : not all pixels belonging to the same instance were included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F1 Score : 0.70-0.73 (Lung), 0.83-0.91 (Breast)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D9797F-C0E1-4EAF-93A7-317939E71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530" y="1460562"/>
            <a:ext cx="1777226" cy="310591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43E93BF-795C-499D-A882-013AA7F67E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6411" y="1896344"/>
            <a:ext cx="1777226" cy="267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94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4157745" y="2874020"/>
            <a:ext cx="3876510" cy="98296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4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:-)</a:t>
            </a:r>
            <a:endParaRPr lang="ko-KR" altLang="en-US" sz="4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898516" y="2399339"/>
            <a:ext cx="394968" cy="72000"/>
            <a:chOff x="561638" y="1064986"/>
            <a:chExt cx="394968" cy="72000"/>
          </a:xfrm>
        </p:grpSpPr>
        <p:sp>
          <p:nvSpPr>
            <p:cNvPr id="15" name="타원 14"/>
            <p:cNvSpPr/>
            <p:nvPr/>
          </p:nvSpPr>
          <p:spPr>
            <a:xfrm>
              <a:off x="561638" y="1064986"/>
              <a:ext cx="72000" cy="72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6" name="타원 15"/>
            <p:cNvSpPr/>
            <p:nvPr/>
          </p:nvSpPr>
          <p:spPr>
            <a:xfrm>
              <a:off x="723122" y="1064986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7" name="타원 16"/>
            <p:cNvSpPr/>
            <p:nvPr/>
          </p:nvSpPr>
          <p:spPr>
            <a:xfrm>
              <a:off x="884606" y="106498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829077549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기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10361</TotalTime>
  <Words>270</Words>
  <Application>Microsoft Office PowerPoint</Application>
  <PresentationFormat>와이드스크린</PresentationFormat>
  <Paragraphs>40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Arial</vt:lpstr>
      <vt:lpstr>나눔스퀘어</vt:lpstr>
      <vt:lpstr>맑은 고딕</vt:lpstr>
      <vt:lpstr>기본</vt:lpstr>
      <vt:lpstr>1_기본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user</cp:lastModifiedBy>
  <cp:revision>414</cp:revision>
  <dcterms:created xsi:type="dcterms:W3CDTF">2017-11-24T11:22:27Z</dcterms:created>
  <dcterms:modified xsi:type="dcterms:W3CDTF">2021-05-24T14:03:24Z</dcterms:modified>
</cp:coreProperties>
</file>