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291" r:id="rId5"/>
    <p:sldId id="348" r:id="rId6"/>
    <p:sldId id="317" r:id="rId7"/>
    <p:sldId id="334" r:id="rId8"/>
    <p:sldId id="312" r:id="rId9"/>
    <p:sldId id="295" r:id="rId10"/>
    <p:sldId id="338" r:id="rId11"/>
    <p:sldId id="349" r:id="rId12"/>
    <p:sldId id="353" r:id="rId13"/>
    <p:sldId id="350" r:id="rId14"/>
    <p:sldId id="351" r:id="rId15"/>
    <p:sldId id="354" r:id="rId16"/>
    <p:sldId id="356" r:id="rId17"/>
    <p:sldId id="357" r:id="rId18"/>
    <p:sldId id="352" r:id="rId19"/>
    <p:sldId id="360" r:id="rId20"/>
    <p:sldId id="304" r:id="rId21"/>
    <p:sldId id="309" r:id="rId22"/>
    <p:sldId id="3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20210528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대장 테스트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750088"/>
            <a:ext cx="76128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</a:rPr>
              <a:t>seeDP</a:t>
            </a:r>
            <a:r>
              <a:rPr lang="ko-KR" altLang="en-US" sz="1400" dirty="0" smtClean="0">
                <a:latin typeface="+mj-ea"/>
              </a:rPr>
              <a:t>에서 </a:t>
            </a:r>
            <a:r>
              <a:rPr lang="en-US" altLang="ko-KR" sz="1400" dirty="0" smtClean="0">
                <a:latin typeface="+mj-ea"/>
              </a:rPr>
              <a:t>D,50</a:t>
            </a:r>
            <a:r>
              <a:rPr lang="ko-KR" altLang="en-US" sz="1400" dirty="0" smtClean="0">
                <a:latin typeface="+mj-ea"/>
              </a:rPr>
              <a:t>건</a:t>
            </a:r>
            <a:r>
              <a:rPr lang="en-US" altLang="ko-KR" sz="1400" dirty="0" smtClean="0">
                <a:latin typeface="+mj-ea"/>
              </a:rPr>
              <a:t>, N, 50</a:t>
            </a:r>
            <a:r>
              <a:rPr lang="ko-KR" altLang="en-US" sz="1400" dirty="0" smtClean="0">
                <a:latin typeface="+mj-ea"/>
              </a:rPr>
              <a:t>건</a:t>
            </a:r>
            <a:r>
              <a:rPr lang="en-US" altLang="ko-KR" sz="1400" dirty="0" smtClean="0">
                <a:latin typeface="+mj-ea"/>
              </a:rPr>
              <a:t>, M 3</a:t>
            </a:r>
            <a:r>
              <a:rPr lang="ko-KR" altLang="en-US" sz="1400" dirty="0" smtClean="0">
                <a:latin typeface="+mj-ea"/>
              </a:rPr>
              <a:t>건 무작위 추출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단</a:t>
            </a:r>
            <a:r>
              <a:rPr lang="en-US" altLang="ko-KR" sz="1400" dirty="0" smtClean="0">
                <a:latin typeface="+mj-ea"/>
              </a:rPr>
              <a:t>, severe case</a:t>
            </a:r>
            <a:r>
              <a:rPr lang="ko-KR" altLang="en-US" sz="1400" dirty="0" smtClean="0">
                <a:latin typeface="+mj-ea"/>
              </a:rPr>
              <a:t>와 </a:t>
            </a:r>
            <a:r>
              <a:rPr lang="en-US" altLang="ko-KR" sz="1400" dirty="0" smtClean="0">
                <a:latin typeface="+mj-ea"/>
              </a:rPr>
              <a:t>1:1 </a:t>
            </a:r>
            <a:r>
              <a:rPr lang="ko-KR" altLang="en-US" sz="1400" dirty="0" smtClean="0">
                <a:latin typeface="+mj-ea"/>
              </a:rPr>
              <a:t>비율로 추출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F:\99. </a:t>
            </a:r>
            <a:r>
              <a:rPr lang="ko-KR" altLang="en-US" sz="1400" dirty="0" smtClean="0">
                <a:latin typeface="+mj-ea"/>
              </a:rPr>
              <a:t>대장 테스트 슬라이드</a:t>
            </a:r>
            <a:r>
              <a:rPr lang="en-US" altLang="ko-KR" sz="1400" dirty="0" smtClean="0">
                <a:latin typeface="+mj-ea"/>
              </a:rPr>
              <a:t>_</a:t>
            </a:r>
            <a:r>
              <a:rPr lang="en-US" altLang="ko-KR" sz="1400" dirty="0" err="1" smtClean="0">
                <a:latin typeface="+mj-ea"/>
              </a:rPr>
              <a:t>same_config</a:t>
            </a:r>
            <a:r>
              <a:rPr lang="en-US" altLang="ko-KR" sz="1400" dirty="0" smtClean="0">
                <a:latin typeface="+mj-ea"/>
              </a:rPr>
              <a:t>\</a:t>
            </a:r>
            <a:r>
              <a:rPr lang="en-US" altLang="ko-KR" sz="1400" dirty="0" err="1" smtClean="0">
                <a:latin typeface="+mj-ea"/>
              </a:rPr>
              <a:t>random_sample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슬라이드 리스트</a:t>
            </a:r>
            <a:r>
              <a:rPr lang="en-US" altLang="ko-KR" sz="1400" dirty="0" smtClean="0">
                <a:latin typeface="+mj-ea"/>
              </a:rPr>
              <a:t>: forder_info_0518.xlsx </a:t>
            </a:r>
            <a:r>
              <a:rPr lang="ko-KR" altLang="en-US" sz="1400" dirty="0" smtClean="0">
                <a:latin typeface="+mj-ea"/>
              </a:rPr>
              <a:t>의 </a:t>
            </a:r>
            <a:r>
              <a:rPr lang="en-US" altLang="ko-KR" sz="1400" dirty="0" smtClean="0">
                <a:latin typeface="+mj-ea"/>
              </a:rPr>
              <a:t>[random sample] </a:t>
            </a:r>
            <a:r>
              <a:rPr lang="ko-KR" altLang="en-US" sz="1400" dirty="0" smtClean="0">
                <a:latin typeface="+mj-ea"/>
              </a:rPr>
              <a:t>탭 참조</a:t>
            </a:r>
            <a:endParaRPr lang="en-US" altLang="ko-KR" sz="1400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3" y="1936671"/>
            <a:ext cx="5092527" cy="18761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20475"/>
              </p:ext>
            </p:extLst>
          </p:nvPr>
        </p:nvGraphicFramePr>
        <p:xfrm>
          <a:off x="74817" y="4599357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U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47%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2340" y="6400800"/>
            <a:ext cx="263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09525"/>
              </p:ext>
            </p:extLst>
          </p:nvPr>
        </p:nvGraphicFramePr>
        <p:xfrm>
          <a:off x="3128355" y="4599357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76.6%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98017" y="6400800"/>
            <a:ext cx="15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Graph_CNN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06558"/>
              </p:ext>
            </p:extLst>
          </p:nvPr>
        </p:nvGraphicFramePr>
        <p:xfrm>
          <a:off x="6165267" y="4599357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38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81.5%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34929" y="6400800"/>
            <a:ext cx="156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Feature cube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82341"/>
              </p:ext>
            </p:extLst>
          </p:nvPr>
        </p:nvGraphicFramePr>
        <p:xfrm>
          <a:off x="5861909" y="2166945"/>
          <a:ext cx="2943845" cy="1645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8769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88769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88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85.6%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73449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861909" y="2166945"/>
            <a:ext cx="2943845" cy="164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53252"/>
              </p:ext>
            </p:extLst>
          </p:nvPr>
        </p:nvGraphicFramePr>
        <p:xfrm>
          <a:off x="542420" y="208499"/>
          <a:ext cx="8069564" cy="5485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863">
                  <a:extLst>
                    <a:ext uri="{9D8B030D-6E8A-4147-A177-3AD203B41FA5}">
                      <a16:colId xmlns:a16="http://schemas.microsoft.com/office/drawing/2014/main" val="3054147628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2731712416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507827869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2440333693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3551702261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4269352828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1003431007"/>
                    </a:ext>
                  </a:extLst>
                </a:gridCol>
                <a:gridCol w="454227">
                  <a:extLst>
                    <a:ext uri="{9D8B030D-6E8A-4147-A177-3AD203B41FA5}">
                      <a16:colId xmlns:a16="http://schemas.microsoft.com/office/drawing/2014/main" val="3781753511"/>
                    </a:ext>
                  </a:extLst>
                </a:gridCol>
                <a:gridCol w="1707561">
                  <a:extLst>
                    <a:ext uri="{9D8B030D-6E8A-4147-A177-3AD203B41FA5}">
                      <a16:colId xmlns:a16="http://schemas.microsoft.com/office/drawing/2014/main" val="43333179"/>
                    </a:ext>
                  </a:extLst>
                </a:gridCol>
                <a:gridCol w="1979551">
                  <a:extLst>
                    <a:ext uri="{9D8B030D-6E8A-4147-A177-3AD203B41FA5}">
                      <a16:colId xmlns:a16="http://schemas.microsoft.com/office/drawing/2014/main" val="2698730856"/>
                    </a:ext>
                  </a:extLst>
                </a:gridCol>
              </a:tblGrid>
              <a:tr h="4149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병리번호</a:t>
                      </a:r>
                      <a:endParaRPr lang="ko-KR" alt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전문의 진단</a:t>
                      </a:r>
                      <a:endParaRPr lang="ko-KR" altLang="en-US" sz="8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기존 </a:t>
                      </a:r>
                      <a:r>
                        <a:rPr lang="en-US" sz="800" u="none" strike="noStrike">
                          <a:effectLst/>
                        </a:rPr>
                        <a:t>AI </a:t>
                      </a:r>
                      <a:r>
                        <a:rPr lang="ko-KR" altLang="en-US" sz="800" u="none" strike="noStrike">
                          <a:effectLst/>
                        </a:rPr>
                        <a:t>진단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graph_cnn)</a:t>
                      </a:r>
                      <a:endParaRPr 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graphcnn</a:t>
                      </a:r>
                      <a:endParaRPr 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feature_cube</a:t>
                      </a:r>
                      <a:endParaRPr 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기존 일치여부</a:t>
                      </a:r>
                      <a:endParaRPr lang="ko-KR" alt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장기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AI</a:t>
                      </a:r>
                      <a:r>
                        <a:rPr lang="ko-KR" altLang="en-US" sz="800" u="none" strike="noStrike">
                          <a:effectLst/>
                        </a:rPr>
                        <a:t>모델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전문의</a:t>
                      </a:r>
                      <a:endParaRPr lang="ko-KR" altLang="en-US" sz="800" b="0" i="0" u="none" strike="noStrike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최유미 부장님</a:t>
                      </a:r>
                      <a:endParaRPr lang="en-US" altLang="ko-KR" sz="800" b="0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고영신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부장님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95994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005954901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고영신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틀림</a:t>
                      </a:r>
                      <a:r>
                        <a:rPr lang="en-US" altLang="ko-KR" sz="800" u="none" strike="noStrike">
                          <a:effectLst/>
                        </a:rPr>
                        <a:t>.. </a:t>
                      </a:r>
                      <a:r>
                        <a:rPr lang="ko-KR" altLang="en-US" sz="800" u="none" strike="noStrike">
                          <a:effectLst/>
                        </a:rPr>
                        <a:t>염증 심한 조직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96926"/>
                  </a:ext>
                </a:extLst>
              </a:tr>
              <a:tr h="278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008594403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전문의 판단 오류 가능성 있음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판단 어려운 케이스 </a:t>
                      </a:r>
                      <a:r>
                        <a:rPr lang="en-US" altLang="ko-KR" sz="800" u="none" strike="noStrike">
                          <a:effectLst/>
                        </a:rPr>
                        <a:t>Hp vs TSA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ssl (</a:t>
                      </a:r>
                      <a:r>
                        <a:rPr lang="ko-KR" altLang="en-US" sz="800" u="none" strike="noStrike">
                          <a:effectLst/>
                        </a:rPr>
                        <a:t>분류상 </a:t>
                      </a:r>
                      <a:r>
                        <a:rPr lang="en-US" sz="800" u="none" strike="noStrike">
                          <a:effectLst/>
                        </a:rPr>
                        <a:t>D </a:t>
                      </a:r>
                      <a:r>
                        <a:rPr lang="ko-KR" altLang="en-US" sz="800" u="none" strike="noStrike">
                          <a:effectLst/>
                        </a:rPr>
                        <a:t>아님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89522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007602601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basal </a:t>
                      </a:r>
                      <a:r>
                        <a:rPr lang="ko-KR" altLang="en-US" sz="800" u="none" strike="noStrike">
                          <a:effectLst/>
                        </a:rPr>
                        <a:t>쪽 </a:t>
                      </a:r>
                      <a:r>
                        <a:rPr lang="en-US" sz="800" u="none" strike="noStrike">
                          <a:effectLst/>
                        </a:rPr>
                        <a:t>cross section </a:t>
                      </a:r>
                      <a:r>
                        <a:rPr lang="ko-KR" altLang="en-US" sz="800" u="none" strike="noStrike">
                          <a:effectLst/>
                        </a:rPr>
                        <a:t>부위에 </a:t>
                      </a:r>
                      <a:r>
                        <a:rPr lang="en-US" sz="800" u="none" strike="noStrike">
                          <a:effectLst/>
                        </a:rPr>
                        <a:t>blue heat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57947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008592801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조직 탈수 염색 커팅 불량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72965"/>
                  </a:ext>
                </a:extLst>
              </a:tr>
              <a:tr h="302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011545601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틀림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basal </a:t>
                      </a:r>
                      <a:r>
                        <a:rPr lang="ko-KR" altLang="en-US" sz="800" u="none" strike="noStrike">
                          <a:effectLst/>
                        </a:rPr>
                        <a:t>쪽 </a:t>
                      </a:r>
                      <a:r>
                        <a:rPr lang="en-US" sz="800" u="none" strike="noStrike">
                          <a:effectLst/>
                        </a:rPr>
                        <a:t>cross section </a:t>
                      </a:r>
                      <a:r>
                        <a:rPr lang="ko-KR" altLang="en-US" sz="800" u="none" strike="noStrike">
                          <a:effectLst/>
                        </a:rPr>
                        <a:t>부위에 </a:t>
                      </a:r>
                      <a:r>
                        <a:rPr lang="en-US" sz="800" u="none" strike="noStrike">
                          <a:effectLst/>
                        </a:rPr>
                        <a:t>blue heat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450272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006154701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고영신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병변이 넓긴 하나 애매함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09408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006156401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고영신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ssl (</a:t>
                      </a:r>
                      <a:r>
                        <a:rPr lang="ko-KR" altLang="en-US" sz="800" u="none" strike="noStrike">
                          <a:effectLst/>
                        </a:rPr>
                        <a:t>분류상 </a:t>
                      </a:r>
                      <a:r>
                        <a:rPr lang="en-US" sz="800" u="none" strike="noStrike">
                          <a:effectLst/>
                        </a:rPr>
                        <a:t>D </a:t>
                      </a:r>
                      <a:r>
                        <a:rPr lang="ko-KR" altLang="en-US" sz="800" u="none" strike="noStrike">
                          <a:effectLst/>
                        </a:rPr>
                        <a:t>아님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98939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006156601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고영신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ssl (</a:t>
                      </a:r>
                      <a:r>
                        <a:rPr lang="ko-KR" altLang="en-US" sz="800" u="none" strike="noStrike">
                          <a:effectLst/>
                        </a:rPr>
                        <a:t>분류상 </a:t>
                      </a:r>
                      <a:r>
                        <a:rPr lang="en-US" sz="800" u="none" strike="noStrike">
                          <a:effectLst/>
                        </a:rPr>
                        <a:t>D </a:t>
                      </a:r>
                      <a:r>
                        <a:rPr lang="ko-KR" altLang="en-US" sz="800" u="none" strike="noStrike">
                          <a:effectLst/>
                        </a:rPr>
                        <a:t>아님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30226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007476302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163303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008594601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11444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007476502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병변 놓침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918842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010146402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heat </a:t>
                      </a:r>
                      <a:r>
                        <a:rPr lang="ko-KR" altLang="en-US" sz="800" u="none" strike="noStrike">
                          <a:effectLst/>
                        </a:rPr>
                        <a:t>잘 잡아놓고 틀림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435648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010477003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heat </a:t>
                      </a:r>
                      <a:r>
                        <a:rPr lang="ko-KR" altLang="en-US" sz="800" u="none" strike="noStrike" dirty="0">
                          <a:effectLst/>
                        </a:rPr>
                        <a:t>잘 잡아놓고 틀림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621563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011463502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blue heat  under</a:t>
                      </a:r>
                      <a:r>
                        <a:rPr lang="ko-KR" altLang="en-US" sz="800" u="none" strike="noStrike">
                          <a:effectLst/>
                        </a:rPr>
                        <a:t>로 병변에 표현되나 최종 </a:t>
                      </a:r>
                      <a:r>
                        <a:rPr lang="en-US" altLang="ko-KR" sz="800" u="none" strike="noStrike">
                          <a:effectLst/>
                        </a:rPr>
                        <a:t>N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58045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012950701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blue heat  under</a:t>
                      </a:r>
                      <a:r>
                        <a:rPr lang="ko-KR" altLang="en-US" sz="800" u="none" strike="noStrike" dirty="0">
                          <a:effectLst/>
                        </a:rPr>
                        <a:t>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병변에</a:t>
                      </a:r>
                      <a:r>
                        <a:rPr lang="ko-KR" altLang="en-US" sz="800" u="none" strike="noStrike" dirty="0">
                          <a:effectLst/>
                        </a:rPr>
                        <a:t> 표현되나 최종 </a:t>
                      </a:r>
                      <a:r>
                        <a:rPr lang="en-US" altLang="ko-KR" sz="800" u="none" strike="noStrike" dirty="0">
                          <a:effectLst/>
                        </a:rPr>
                        <a:t>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960881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010318602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855076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012952701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판단어려운 케이스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병변작고</a:t>
                      </a:r>
                      <a:r>
                        <a:rPr lang="ko-KR" altLang="en-US" sz="800" u="none" strike="noStrike" dirty="0">
                          <a:effectLst/>
                        </a:rPr>
                        <a:t> 애매함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82787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010606004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43120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010784903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병변작고 애매함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blue heat  under</a:t>
                      </a:r>
                      <a:r>
                        <a:rPr lang="ko-KR" altLang="en-US" sz="800" u="none" strike="noStrike">
                          <a:effectLst/>
                        </a:rPr>
                        <a:t>로 병변에 표현되나 최종 </a:t>
                      </a:r>
                      <a:r>
                        <a:rPr lang="en-US" altLang="ko-KR" sz="800" u="none" strike="noStrike">
                          <a:effectLst/>
                        </a:rPr>
                        <a:t>N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90401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010786702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병변작고 애매함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89819"/>
                  </a:ext>
                </a:extLst>
              </a:tr>
              <a:tr h="141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010950502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9C65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판단어려운 케이스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091800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012952904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판단어려운 케이스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병변 놓침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24896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013249601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Colon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병변작음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그냥 병변 놓침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610197"/>
                  </a:ext>
                </a:extLst>
              </a:tr>
              <a:tr h="153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2021S 013767205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불일치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Colon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최유미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병변작음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그냥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병변</a:t>
                      </a:r>
                      <a:r>
                        <a:rPr lang="ko-KR" altLang="en-US" sz="800" u="none" strike="noStrike" dirty="0">
                          <a:effectLst/>
                        </a:rPr>
                        <a:t> 놓침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70" marR="3770" marT="3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11368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77440" y="5843846"/>
            <a:ext cx="1504604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작은병변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염증</a:t>
            </a:r>
            <a:endParaRPr lang="ko-KR" altLang="en-US" sz="1600" dirty="0"/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1624699" y="5889131"/>
            <a:ext cx="807213" cy="5652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056612" y="6093229"/>
            <a:ext cx="523701" cy="34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54880" y="5843846"/>
            <a:ext cx="3857103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Serrated =&gt; </a:t>
            </a:r>
            <a:r>
              <a:rPr lang="ko-KR" altLang="en-US" sz="1600" dirty="0" smtClean="0"/>
              <a:t>무시 </a:t>
            </a:r>
            <a:r>
              <a:rPr lang="en-US" altLang="ko-KR" sz="1600" dirty="0" smtClean="0"/>
              <a:t>[U</a:t>
            </a:r>
            <a:r>
              <a:rPr lang="ko-KR" altLang="en-US" sz="1600" dirty="0" smtClean="0"/>
              <a:t>그룹에서 처리</a:t>
            </a:r>
            <a:r>
              <a:rPr lang="en-US" altLang="ko-KR" sz="16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작은병변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새로운 접근 방식 필요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염증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접근방법 필요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난이도 높음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59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198" y="246491"/>
            <a:ext cx="4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2021S 010146402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0" y="684181"/>
            <a:ext cx="3142255" cy="3051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84" y="850077"/>
            <a:ext cx="3051175" cy="27193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87" y="896188"/>
            <a:ext cx="2790946" cy="27519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0949" y="824998"/>
            <a:ext cx="8738484" cy="2744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2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198" y="246491"/>
            <a:ext cx="4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2021S 0104770030101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8878" t="11735" r="15051" b="6916"/>
          <a:stretch/>
        </p:blipFill>
        <p:spPr>
          <a:xfrm>
            <a:off x="352386" y="630044"/>
            <a:ext cx="2618510" cy="3807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896" y="630044"/>
            <a:ext cx="3291886" cy="3821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8393"/>
          <a:stretch/>
        </p:blipFill>
        <p:spPr>
          <a:xfrm>
            <a:off x="5993476" y="779674"/>
            <a:ext cx="2655060" cy="38500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9381" y="615823"/>
            <a:ext cx="8683547" cy="4013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4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3589384" y="6071456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66199" y="1427818"/>
            <a:ext cx="25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2021S 0104770030101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8393"/>
          <a:stretch/>
        </p:blipFill>
        <p:spPr>
          <a:xfrm>
            <a:off x="404965" y="1797150"/>
            <a:ext cx="2194265" cy="318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3879"/>
          <a:stretch/>
        </p:blipFill>
        <p:spPr>
          <a:xfrm>
            <a:off x="2607144" y="1790168"/>
            <a:ext cx="2289226" cy="29984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821219" y="3289407"/>
            <a:ext cx="1785925" cy="543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기존 연구</a:t>
            </a:r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319" y="564800"/>
            <a:ext cx="620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RQ</a:t>
            </a:r>
            <a:r>
              <a:rPr lang="ko-KR" altLang="en-US" dirty="0" smtClean="0"/>
              <a:t>가 주변 조직부의 정보를 판독에 포함하는 접근법 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feature-cube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Graph -CNN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5461462" y="2164111"/>
            <a:ext cx="540327" cy="374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78617" y="1938466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8617" y="2387200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1446" y="2835749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8617" y="3302032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78617" y="3750581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8617" y="4216864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80152" y="3302032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80152" y="3750580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80152" y="4216864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80152" y="4618646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21" idx="2"/>
            <a:endCxn id="22" idx="0"/>
          </p:cNvCxnSpPr>
          <p:nvPr/>
        </p:nvCxnSpPr>
        <p:spPr>
          <a:xfrm>
            <a:off x="6633730" y="2229411"/>
            <a:ext cx="0" cy="157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2"/>
            <a:endCxn id="23" idx="0"/>
          </p:cNvCxnSpPr>
          <p:nvPr/>
        </p:nvCxnSpPr>
        <p:spPr>
          <a:xfrm>
            <a:off x="6633730" y="2678145"/>
            <a:ext cx="2829" cy="157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2"/>
            <a:endCxn id="24" idx="0"/>
          </p:cNvCxnSpPr>
          <p:nvPr/>
        </p:nvCxnSpPr>
        <p:spPr>
          <a:xfrm flipH="1">
            <a:off x="6633730" y="3126694"/>
            <a:ext cx="2829" cy="175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4" idx="2"/>
            <a:endCxn id="25" idx="0"/>
          </p:cNvCxnSpPr>
          <p:nvPr/>
        </p:nvCxnSpPr>
        <p:spPr>
          <a:xfrm>
            <a:off x="6633730" y="3592977"/>
            <a:ext cx="0" cy="157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5" idx="2"/>
            <a:endCxn id="26" idx="0"/>
          </p:cNvCxnSpPr>
          <p:nvPr/>
        </p:nvCxnSpPr>
        <p:spPr>
          <a:xfrm>
            <a:off x="6633730" y="4041526"/>
            <a:ext cx="0" cy="175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4" idx="3"/>
            <a:endCxn id="27" idx="1"/>
          </p:cNvCxnSpPr>
          <p:nvPr/>
        </p:nvCxnSpPr>
        <p:spPr>
          <a:xfrm>
            <a:off x="6788843" y="3447505"/>
            <a:ext cx="191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8" idx="0"/>
          </p:cNvCxnSpPr>
          <p:nvPr/>
        </p:nvCxnSpPr>
        <p:spPr>
          <a:xfrm flipH="1" flipV="1">
            <a:off x="7132552" y="3599905"/>
            <a:ext cx="2713" cy="15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5" idx="3"/>
            <a:endCxn id="28" idx="1"/>
          </p:cNvCxnSpPr>
          <p:nvPr/>
        </p:nvCxnSpPr>
        <p:spPr>
          <a:xfrm flipV="1">
            <a:off x="6788843" y="3896053"/>
            <a:ext cx="19130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9" idx="0"/>
            <a:endCxn id="28" idx="2"/>
          </p:cNvCxnSpPr>
          <p:nvPr/>
        </p:nvCxnSpPr>
        <p:spPr>
          <a:xfrm flipV="1">
            <a:off x="7135265" y="4041525"/>
            <a:ext cx="0" cy="17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9" idx="1"/>
            <a:endCxn id="26" idx="3"/>
          </p:cNvCxnSpPr>
          <p:nvPr/>
        </p:nvCxnSpPr>
        <p:spPr>
          <a:xfrm flipH="1">
            <a:off x="6788843" y="4362337"/>
            <a:ext cx="191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09607" y="1414301"/>
            <a:ext cx="25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graph-CNN </a:t>
            </a:r>
            <a:r>
              <a:rPr lang="ko-KR" altLang="en-US" dirty="0" smtClean="0"/>
              <a:t>관점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80152" y="1939513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80152" y="2386338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976596" y="2840676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21" idx="3"/>
            <a:endCxn id="62" idx="1"/>
          </p:cNvCxnSpPr>
          <p:nvPr/>
        </p:nvCxnSpPr>
        <p:spPr>
          <a:xfrm>
            <a:off x="6788843" y="2083939"/>
            <a:ext cx="191309" cy="1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2" idx="3"/>
            <a:endCxn id="63" idx="1"/>
          </p:cNvCxnSpPr>
          <p:nvPr/>
        </p:nvCxnSpPr>
        <p:spPr>
          <a:xfrm flipV="1">
            <a:off x="6788843" y="2531811"/>
            <a:ext cx="191309" cy="8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3" idx="3"/>
            <a:endCxn id="64" idx="1"/>
          </p:cNvCxnSpPr>
          <p:nvPr/>
        </p:nvCxnSpPr>
        <p:spPr>
          <a:xfrm>
            <a:off x="6791672" y="2981222"/>
            <a:ext cx="184924" cy="4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7" idx="0"/>
            <a:endCxn id="64" idx="2"/>
          </p:cNvCxnSpPr>
          <p:nvPr/>
        </p:nvCxnSpPr>
        <p:spPr>
          <a:xfrm flipH="1" flipV="1">
            <a:off x="7131709" y="3131621"/>
            <a:ext cx="3556" cy="17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4" idx="0"/>
            <a:endCxn id="63" idx="2"/>
          </p:cNvCxnSpPr>
          <p:nvPr/>
        </p:nvCxnSpPr>
        <p:spPr>
          <a:xfrm flipV="1">
            <a:off x="7131709" y="2677283"/>
            <a:ext cx="3556" cy="163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3" idx="0"/>
            <a:endCxn id="62" idx="2"/>
          </p:cNvCxnSpPr>
          <p:nvPr/>
        </p:nvCxnSpPr>
        <p:spPr>
          <a:xfrm flipV="1">
            <a:off x="7135265" y="2230458"/>
            <a:ext cx="0" cy="155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731625" y="5020428"/>
            <a:ext cx="24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새로운 네트워크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(Node: patch) 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3271535" y="2438597"/>
            <a:ext cx="691588" cy="184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509264" y="6159732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442407" y="6235807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994911" y="6071456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14791" y="6159732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847934" y="6235807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400438" y="6071456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320318" y="6159732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253461" y="6235807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782648" y="6071456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702528" y="6159732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635671" y="6235807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589564" y="5723595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3509444" y="5811871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442587" y="5887946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3995091" y="5723595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3914971" y="5811871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848114" y="5887946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400618" y="5723595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4320498" y="5811871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4253641" y="5887946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4782828" y="5723595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4702708" y="5811871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4635851" y="5887946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3589384" y="5375734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509264" y="5464010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442407" y="5540085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994911" y="5375734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3914791" y="5464010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3847934" y="5540085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4400438" y="5375734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320318" y="5464010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253461" y="5540085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782648" y="5375734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4702528" y="5464010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635671" y="5540085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589564" y="5027873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3509444" y="5116149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3442587" y="5192224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3995091" y="5027873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3914971" y="5116149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848114" y="5192224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00618" y="5027873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320498" y="5116149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253641" y="5192224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782828" y="5027873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4702708" y="5116149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4635851" y="5192224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2931665" y="6549063"/>
            <a:ext cx="2586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새로운 이미지</a:t>
            </a:r>
            <a:r>
              <a:rPr lang="en-US" altLang="ko-KR" sz="1200" dirty="0" smtClean="0"/>
              <a:t>(?)</a:t>
            </a:r>
            <a:endParaRPr lang="ko-KR" altLang="en-US" sz="1200" dirty="0"/>
          </a:p>
        </p:txBody>
      </p:sp>
      <p:sp>
        <p:nvSpPr>
          <p:cNvPr id="150" name="위로 굽은 화살표 149"/>
          <p:cNvSpPr/>
          <p:nvPr/>
        </p:nvSpPr>
        <p:spPr>
          <a:xfrm rot="5400000">
            <a:off x="2703378" y="5010601"/>
            <a:ext cx="634274" cy="502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246919" y="5665518"/>
            <a:ext cx="25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) Feature cube </a:t>
            </a:r>
            <a:r>
              <a:rPr lang="ko-KR" altLang="en-US" dirty="0" smtClean="0"/>
              <a:t>관점</a:t>
            </a:r>
            <a:endParaRPr lang="ko-KR" altLang="en-US" dirty="0"/>
          </a:p>
        </p:txBody>
      </p:sp>
      <p:sp>
        <p:nvSpPr>
          <p:cNvPr id="152" name="직사각형 151"/>
          <p:cNvSpPr/>
          <p:nvPr/>
        </p:nvSpPr>
        <p:spPr>
          <a:xfrm>
            <a:off x="3800388" y="5108749"/>
            <a:ext cx="845364" cy="84536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3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6199" y="1427818"/>
            <a:ext cx="25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2021S 0104770030101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8393"/>
          <a:stretch/>
        </p:blipFill>
        <p:spPr>
          <a:xfrm>
            <a:off x="404965" y="1797150"/>
            <a:ext cx="2194265" cy="318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3879"/>
          <a:stretch/>
        </p:blipFill>
        <p:spPr>
          <a:xfrm>
            <a:off x="2607144" y="1790168"/>
            <a:ext cx="2289226" cy="299847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821219" y="3289407"/>
            <a:ext cx="1785925" cy="543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다음 연구</a:t>
            </a:r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319" y="564800"/>
            <a:ext cx="620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RQ</a:t>
            </a:r>
            <a:r>
              <a:rPr lang="ko-KR" altLang="en-US" dirty="0" smtClean="0"/>
              <a:t>가 주변 조직부의 정보를 판독에 포함하는 접근법  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feature-cube</a:t>
            </a:r>
          </a:p>
          <a:p>
            <a:pPr marL="342900" indent="-342900">
              <a:buAutoNum type="arabicParenR"/>
            </a:pPr>
            <a:r>
              <a:rPr lang="en-US" altLang="ko-KR" dirty="0" smtClean="0"/>
              <a:t>Graph -CNN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5461462" y="2164111"/>
            <a:ext cx="540327" cy="374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78617" y="1938466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8617" y="2387200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81446" y="2835749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8617" y="3302032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78617" y="3750581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8617" y="4216864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80152" y="3302032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80152" y="3750580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80152" y="4216864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80152" y="4618646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21" idx="2"/>
            <a:endCxn id="22" idx="0"/>
          </p:cNvCxnSpPr>
          <p:nvPr/>
        </p:nvCxnSpPr>
        <p:spPr>
          <a:xfrm>
            <a:off x="6633730" y="2229411"/>
            <a:ext cx="0" cy="157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2"/>
            <a:endCxn id="23" idx="0"/>
          </p:cNvCxnSpPr>
          <p:nvPr/>
        </p:nvCxnSpPr>
        <p:spPr>
          <a:xfrm>
            <a:off x="6633730" y="2678145"/>
            <a:ext cx="2829" cy="157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2"/>
            <a:endCxn id="24" idx="0"/>
          </p:cNvCxnSpPr>
          <p:nvPr/>
        </p:nvCxnSpPr>
        <p:spPr>
          <a:xfrm flipH="1">
            <a:off x="6633730" y="3126694"/>
            <a:ext cx="2829" cy="175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4" idx="2"/>
            <a:endCxn id="25" idx="0"/>
          </p:cNvCxnSpPr>
          <p:nvPr/>
        </p:nvCxnSpPr>
        <p:spPr>
          <a:xfrm>
            <a:off x="6633730" y="3592977"/>
            <a:ext cx="0" cy="157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5" idx="2"/>
            <a:endCxn id="26" idx="0"/>
          </p:cNvCxnSpPr>
          <p:nvPr/>
        </p:nvCxnSpPr>
        <p:spPr>
          <a:xfrm>
            <a:off x="6633730" y="4041526"/>
            <a:ext cx="0" cy="175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4" idx="3"/>
            <a:endCxn id="27" idx="1"/>
          </p:cNvCxnSpPr>
          <p:nvPr/>
        </p:nvCxnSpPr>
        <p:spPr>
          <a:xfrm>
            <a:off x="6788843" y="3447505"/>
            <a:ext cx="191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8" idx="0"/>
          </p:cNvCxnSpPr>
          <p:nvPr/>
        </p:nvCxnSpPr>
        <p:spPr>
          <a:xfrm flipH="1" flipV="1">
            <a:off x="7132552" y="3599905"/>
            <a:ext cx="2713" cy="15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5" idx="3"/>
            <a:endCxn id="28" idx="1"/>
          </p:cNvCxnSpPr>
          <p:nvPr/>
        </p:nvCxnSpPr>
        <p:spPr>
          <a:xfrm flipV="1">
            <a:off x="6788843" y="3896053"/>
            <a:ext cx="19130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9" idx="0"/>
            <a:endCxn id="28" idx="2"/>
          </p:cNvCxnSpPr>
          <p:nvPr/>
        </p:nvCxnSpPr>
        <p:spPr>
          <a:xfrm flipV="1">
            <a:off x="7135265" y="4041525"/>
            <a:ext cx="0" cy="17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9" idx="1"/>
            <a:endCxn id="26" idx="3"/>
          </p:cNvCxnSpPr>
          <p:nvPr/>
        </p:nvCxnSpPr>
        <p:spPr>
          <a:xfrm flipH="1">
            <a:off x="6788843" y="4362337"/>
            <a:ext cx="191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09607" y="1414301"/>
            <a:ext cx="25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graph-CNN </a:t>
            </a:r>
            <a:r>
              <a:rPr lang="ko-KR" altLang="en-US" dirty="0" smtClean="0"/>
              <a:t>관점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80152" y="1939513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980152" y="2386338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976596" y="2840676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21" idx="3"/>
            <a:endCxn id="62" idx="1"/>
          </p:cNvCxnSpPr>
          <p:nvPr/>
        </p:nvCxnSpPr>
        <p:spPr>
          <a:xfrm>
            <a:off x="6788843" y="2083939"/>
            <a:ext cx="191309" cy="1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2" idx="3"/>
            <a:endCxn id="63" idx="1"/>
          </p:cNvCxnSpPr>
          <p:nvPr/>
        </p:nvCxnSpPr>
        <p:spPr>
          <a:xfrm flipV="1">
            <a:off x="6788843" y="2531811"/>
            <a:ext cx="191309" cy="8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3" idx="3"/>
            <a:endCxn id="64" idx="1"/>
          </p:cNvCxnSpPr>
          <p:nvPr/>
        </p:nvCxnSpPr>
        <p:spPr>
          <a:xfrm>
            <a:off x="6791672" y="2981222"/>
            <a:ext cx="184924" cy="4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7" idx="0"/>
            <a:endCxn id="64" idx="2"/>
          </p:cNvCxnSpPr>
          <p:nvPr/>
        </p:nvCxnSpPr>
        <p:spPr>
          <a:xfrm flipH="1" flipV="1">
            <a:off x="7131709" y="3131621"/>
            <a:ext cx="3556" cy="17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4" idx="0"/>
            <a:endCxn id="63" idx="2"/>
          </p:cNvCxnSpPr>
          <p:nvPr/>
        </p:nvCxnSpPr>
        <p:spPr>
          <a:xfrm flipV="1">
            <a:off x="7131709" y="2677283"/>
            <a:ext cx="3556" cy="163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3" idx="0"/>
            <a:endCxn id="62" idx="2"/>
          </p:cNvCxnSpPr>
          <p:nvPr/>
        </p:nvCxnSpPr>
        <p:spPr>
          <a:xfrm flipV="1">
            <a:off x="7135265" y="2230458"/>
            <a:ext cx="0" cy="155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731625" y="5020428"/>
            <a:ext cx="24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새로운 네트워크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(Node: patch) 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3271535" y="2438597"/>
            <a:ext cx="691588" cy="1848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4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197" y="113365"/>
            <a:ext cx="4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2021S 010146402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8" y="482697"/>
            <a:ext cx="2146203" cy="20839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46" y="553476"/>
            <a:ext cx="2083994" cy="1857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896" y="548656"/>
            <a:ext cx="1906254" cy="18795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0949" y="550676"/>
            <a:ext cx="8738484" cy="187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87305">
            <a:off x="2197527" y="2740659"/>
            <a:ext cx="1951095" cy="189454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453" y="2656977"/>
            <a:ext cx="2083994" cy="1857376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230949" y="2634670"/>
            <a:ext cx="8738484" cy="2037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302625" y="36421"/>
            <a:ext cx="610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위치가 일정하지 않고 회전된 경우가 많아 </a:t>
            </a:r>
            <a:r>
              <a:rPr lang="en-US" altLang="ko-KR" sz="1400" dirty="0" smtClean="0"/>
              <a:t>2-4</a:t>
            </a:r>
            <a:r>
              <a:rPr lang="ko-KR" altLang="en-US" sz="1400" dirty="0" smtClean="0"/>
              <a:t>개의 조직 위치를 확인하기 어렵다 </a:t>
            </a:r>
            <a:r>
              <a:rPr lang="en-US" altLang="ko-KR" sz="1400" dirty="0" smtClean="0"/>
              <a:t>=&gt; 2-4</a:t>
            </a:r>
            <a:r>
              <a:rPr lang="ko-KR" altLang="en-US" sz="1400" dirty="0" smtClean="0"/>
              <a:t>개 조직 정보를 통합적으로 처리하기 어렵다</a:t>
            </a:r>
            <a:endParaRPr lang="ko-KR" altLang="en-US" sz="14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87305">
            <a:off x="423215" y="4892633"/>
            <a:ext cx="1951095" cy="189454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57" y="4765194"/>
            <a:ext cx="2083994" cy="1857376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707" y="4765194"/>
            <a:ext cx="1906254" cy="1879594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230949" y="4765194"/>
            <a:ext cx="8738484" cy="2037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63" y="4855047"/>
            <a:ext cx="2083994" cy="185737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84772" y="2769013"/>
            <a:ext cx="238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서로 정확하게 맞지 않는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669523" y="4848527"/>
            <a:ext cx="338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조직 개수가 다른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9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98" y="2228017"/>
            <a:ext cx="4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2021S 010146402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3" y="2513827"/>
            <a:ext cx="2856595" cy="27737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48" y="2664640"/>
            <a:ext cx="2773795" cy="2472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107" y="2709414"/>
            <a:ext cx="2537224" cy="25017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2049" y="2590298"/>
            <a:ext cx="8738484" cy="262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119813" y="2709414"/>
            <a:ext cx="0" cy="4118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48417" y="2590298"/>
            <a:ext cx="0" cy="414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12413" y="6360268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55517" y="6360269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18861" y="5965945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55517" y="5965946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95837" y="6360267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98739" y="5957631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98739" y="5573432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04148" y="3879402"/>
            <a:ext cx="461595" cy="437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11414" y="5858099"/>
            <a:ext cx="619436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22" idx="2"/>
            <a:endCxn id="21" idx="0"/>
          </p:cNvCxnSpPr>
          <p:nvPr/>
        </p:nvCxnSpPr>
        <p:spPr>
          <a:xfrm>
            <a:off x="1753852" y="5864377"/>
            <a:ext cx="0" cy="9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1" idx="2"/>
            <a:endCxn id="20" idx="0"/>
          </p:cNvCxnSpPr>
          <p:nvPr/>
        </p:nvCxnSpPr>
        <p:spPr>
          <a:xfrm flipH="1">
            <a:off x="1750950" y="6248576"/>
            <a:ext cx="2902" cy="11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4" idx="1"/>
            <a:endCxn id="21" idx="3"/>
          </p:cNvCxnSpPr>
          <p:nvPr/>
        </p:nvCxnSpPr>
        <p:spPr>
          <a:xfrm flipH="1" flipV="1">
            <a:off x="1908965" y="6103104"/>
            <a:ext cx="109896" cy="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9" idx="1"/>
            <a:endCxn id="14" idx="3"/>
          </p:cNvCxnSpPr>
          <p:nvPr/>
        </p:nvCxnSpPr>
        <p:spPr>
          <a:xfrm flipH="1" flipV="1">
            <a:off x="2329087" y="6111418"/>
            <a:ext cx="126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2" idx="1"/>
            <a:endCxn id="11" idx="3"/>
          </p:cNvCxnSpPr>
          <p:nvPr/>
        </p:nvCxnSpPr>
        <p:spPr>
          <a:xfrm flipH="1" flipV="1">
            <a:off x="2322639" y="6505741"/>
            <a:ext cx="132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1" idx="1"/>
            <a:endCxn id="20" idx="3"/>
          </p:cNvCxnSpPr>
          <p:nvPr/>
        </p:nvCxnSpPr>
        <p:spPr>
          <a:xfrm flipH="1" flipV="1">
            <a:off x="1906063" y="6505740"/>
            <a:ext cx="106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1" idx="0"/>
            <a:endCxn id="14" idx="2"/>
          </p:cNvCxnSpPr>
          <p:nvPr/>
        </p:nvCxnSpPr>
        <p:spPr>
          <a:xfrm flipV="1">
            <a:off x="2167526" y="6256890"/>
            <a:ext cx="6448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0"/>
            <a:endCxn id="19" idx="2"/>
          </p:cNvCxnSpPr>
          <p:nvPr/>
        </p:nvCxnSpPr>
        <p:spPr>
          <a:xfrm flipV="1">
            <a:off x="2610630" y="6256891"/>
            <a:ext cx="0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062367" y="6278051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505471" y="6278052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068815" y="5883728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505471" y="5883729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645791" y="6278050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648693" y="5875414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648693" y="5491215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229079" y="5782160"/>
            <a:ext cx="619436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 dirty="0"/>
          </a:p>
        </p:txBody>
      </p:sp>
      <p:cxnSp>
        <p:nvCxnSpPr>
          <p:cNvPr id="61" name="직선 연결선 60"/>
          <p:cNvCxnSpPr>
            <a:stCxn id="59" idx="2"/>
            <a:endCxn id="58" idx="0"/>
          </p:cNvCxnSpPr>
          <p:nvPr/>
        </p:nvCxnSpPr>
        <p:spPr>
          <a:xfrm>
            <a:off x="4803806" y="5782160"/>
            <a:ext cx="0" cy="9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8" idx="2"/>
            <a:endCxn id="57" idx="0"/>
          </p:cNvCxnSpPr>
          <p:nvPr/>
        </p:nvCxnSpPr>
        <p:spPr>
          <a:xfrm flipH="1">
            <a:off x="4800904" y="6166359"/>
            <a:ext cx="2902" cy="11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5" idx="1"/>
            <a:endCxn id="58" idx="3"/>
          </p:cNvCxnSpPr>
          <p:nvPr/>
        </p:nvCxnSpPr>
        <p:spPr>
          <a:xfrm flipH="1" flipV="1">
            <a:off x="4958919" y="6020887"/>
            <a:ext cx="109896" cy="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6" idx="1"/>
            <a:endCxn id="55" idx="3"/>
          </p:cNvCxnSpPr>
          <p:nvPr/>
        </p:nvCxnSpPr>
        <p:spPr>
          <a:xfrm flipH="1" flipV="1">
            <a:off x="5379041" y="6029201"/>
            <a:ext cx="126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1"/>
            <a:endCxn id="53" idx="3"/>
          </p:cNvCxnSpPr>
          <p:nvPr/>
        </p:nvCxnSpPr>
        <p:spPr>
          <a:xfrm flipH="1" flipV="1">
            <a:off x="5372593" y="6423524"/>
            <a:ext cx="132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53" idx="1"/>
            <a:endCxn id="57" idx="3"/>
          </p:cNvCxnSpPr>
          <p:nvPr/>
        </p:nvCxnSpPr>
        <p:spPr>
          <a:xfrm flipH="1" flipV="1">
            <a:off x="4956017" y="6423523"/>
            <a:ext cx="106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3" idx="0"/>
            <a:endCxn id="55" idx="2"/>
          </p:cNvCxnSpPr>
          <p:nvPr/>
        </p:nvCxnSpPr>
        <p:spPr>
          <a:xfrm flipV="1">
            <a:off x="5217480" y="6174673"/>
            <a:ext cx="6448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4" idx="0"/>
            <a:endCxn id="56" idx="2"/>
          </p:cNvCxnSpPr>
          <p:nvPr/>
        </p:nvCxnSpPr>
        <p:spPr>
          <a:xfrm flipV="1">
            <a:off x="5660584" y="6174674"/>
            <a:ext cx="0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911055" y="6287272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354159" y="6287273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917503" y="5892949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354159" y="5892950"/>
            <a:ext cx="310226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494479" y="6287271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497381" y="5884635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497381" y="5500436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005195" y="5782160"/>
            <a:ext cx="619436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77" name="직선 연결선 76"/>
          <p:cNvCxnSpPr>
            <a:stCxn id="75" idx="2"/>
            <a:endCxn id="74" idx="0"/>
          </p:cNvCxnSpPr>
          <p:nvPr/>
        </p:nvCxnSpPr>
        <p:spPr>
          <a:xfrm>
            <a:off x="7652494" y="5791381"/>
            <a:ext cx="0" cy="9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4" idx="2"/>
            <a:endCxn id="73" idx="0"/>
          </p:cNvCxnSpPr>
          <p:nvPr/>
        </p:nvCxnSpPr>
        <p:spPr>
          <a:xfrm flipH="1">
            <a:off x="7649592" y="6175580"/>
            <a:ext cx="2902" cy="11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1" idx="1"/>
            <a:endCxn id="74" idx="3"/>
          </p:cNvCxnSpPr>
          <p:nvPr/>
        </p:nvCxnSpPr>
        <p:spPr>
          <a:xfrm flipH="1" flipV="1">
            <a:off x="7807607" y="6030108"/>
            <a:ext cx="109896" cy="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2" idx="1"/>
            <a:endCxn id="71" idx="3"/>
          </p:cNvCxnSpPr>
          <p:nvPr/>
        </p:nvCxnSpPr>
        <p:spPr>
          <a:xfrm flipH="1" flipV="1">
            <a:off x="8227729" y="6038422"/>
            <a:ext cx="126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70" idx="1"/>
            <a:endCxn id="69" idx="3"/>
          </p:cNvCxnSpPr>
          <p:nvPr/>
        </p:nvCxnSpPr>
        <p:spPr>
          <a:xfrm flipH="1" flipV="1">
            <a:off x="8221281" y="6432745"/>
            <a:ext cx="132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9" idx="1"/>
            <a:endCxn id="73" idx="3"/>
          </p:cNvCxnSpPr>
          <p:nvPr/>
        </p:nvCxnSpPr>
        <p:spPr>
          <a:xfrm flipH="1" flipV="1">
            <a:off x="7804705" y="6432744"/>
            <a:ext cx="106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69" idx="0"/>
            <a:endCxn id="71" idx="2"/>
          </p:cNvCxnSpPr>
          <p:nvPr/>
        </p:nvCxnSpPr>
        <p:spPr>
          <a:xfrm flipV="1">
            <a:off x="8066168" y="6183894"/>
            <a:ext cx="6448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0" idx="0"/>
            <a:endCxn id="72" idx="2"/>
          </p:cNvCxnSpPr>
          <p:nvPr/>
        </p:nvCxnSpPr>
        <p:spPr>
          <a:xfrm flipV="1">
            <a:off x="8509272" y="6183895"/>
            <a:ext cx="0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23" idx="2"/>
          </p:cNvCxnSpPr>
          <p:nvPr/>
        </p:nvCxnSpPr>
        <p:spPr>
          <a:xfrm flipH="1">
            <a:off x="2232173" y="4317307"/>
            <a:ext cx="302773" cy="1457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0116" y="608506"/>
            <a:ext cx="74677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Graph </a:t>
            </a:r>
            <a:r>
              <a:rPr lang="ko-KR" altLang="en-US" sz="1400" dirty="0" smtClean="0"/>
              <a:t>기반의 경우</a:t>
            </a:r>
            <a:r>
              <a:rPr lang="en-US" altLang="ko-KR" sz="1400" dirty="0" smtClean="0"/>
              <a:t>, </a:t>
            </a:r>
            <a:r>
              <a:rPr lang="en-US" altLang="ko-KR" sz="1400" dirty="0" smtClean="0">
                <a:solidFill>
                  <a:srgbClr val="FF0000"/>
                </a:solidFill>
              </a:rPr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조직 개수</a:t>
            </a:r>
            <a:r>
              <a:rPr lang="en-US" altLang="ko-KR" sz="1400" dirty="0" smtClean="0">
                <a:solidFill>
                  <a:srgbClr val="FF0000"/>
                </a:solidFill>
              </a:rPr>
              <a:t>”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/>
              <a:t>만큼 </a:t>
            </a:r>
            <a:r>
              <a:rPr lang="en-US" altLang="ko-KR" sz="1400" dirty="0" smtClean="0">
                <a:solidFill>
                  <a:srgbClr val="FF0000"/>
                </a:solidFill>
              </a:rPr>
              <a:t>Graph</a:t>
            </a:r>
            <a:r>
              <a:rPr lang="ko-KR" altLang="en-US" sz="1400" dirty="0" smtClean="0"/>
              <a:t>가 생성된다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조직과 조직 사이에 데이터가 없는 조직이 존재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Graph</a:t>
            </a:r>
            <a:r>
              <a:rPr lang="ko-KR" altLang="en-US" sz="1400" dirty="0" smtClean="0"/>
              <a:t>에는 방향성이 없음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유사한 그래프를 찾고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노이즈 </a:t>
            </a:r>
            <a:r>
              <a:rPr lang="en-US" altLang="ko-KR" sz="1400" dirty="0" smtClean="0"/>
              <a:t>graph </a:t>
            </a:r>
            <a:r>
              <a:rPr lang="ko-KR" altLang="en-US" sz="1400" dirty="0" smtClean="0"/>
              <a:t>제거</a:t>
            </a:r>
            <a:r>
              <a:rPr lang="en-US" altLang="ko-KR" sz="1400" dirty="0" smtClean="0"/>
              <a:t>), 2-4</a:t>
            </a:r>
            <a:r>
              <a:rPr lang="ko-KR" altLang="en-US" sz="1400" dirty="0" smtClean="0"/>
              <a:t>개의 유사 그래프의 구조를 파악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작은 부분이라도 동일한 위치에서 병변이 발견될 경우 판독에 사용한다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63086" y="1841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다음 연구 </a:t>
            </a:r>
            <a:r>
              <a:rPr lang="en-US" altLang="ko-KR" b="1" dirty="0" smtClean="0"/>
              <a:t>–</a:t>
            </a:r>
            <a:r>
              <a:rPr lang="ko-KR" altLang="en-US" b="1" dirty="0" smtClean="0"/>
              <a:t>업데이트 방향성</a:t>
            </a:r>
            <a:endParaRPr lang="ko-KR" altLang="en-US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22653" y="55348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4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히트맵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업데이트 논의 필요</a:t>
            </a:r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318" y="564800"/>
            <a:ext cx="5340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주변 </a:t>
            </a:r>
            <a:r>
              <a:rPr lang="ko-KR" altLang="en-US" sz="1600" dirty="0" err="1" smtClean="0"/>
              <a:t>조직부를</a:t>
            </a:r>
            <a:r>
              <a:rPr lang="ko-KR" altLang="en-US" sz="1600" dirty="0" smtClean="0"/>
              <a:t> 기반으로 노이즈 판독하는 접근법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히트맵의</a:t>
            </a:r>
            <a:r>
              <a:rPr lang="ko-KR" altLang="en-US" sz="1600" dirty="0" smtClean="0"/>
              <a:t> 품질 향상이 목적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주변 </a:t>
            </a:r>
            <a:r>
              <a:rPr lang="ko-KR" altLang="en-US" sz="1600" dirty="0" err="1" smtClean="0"/>
              <a:t>조직부와</a:t>
            </a:r>
            <a:r>
              <a:rPr lang="ko-KR" altLang="en-US" sz="1600" dirty="0" smtClean="0"/>
              <a:t> 분류된 정보의 </a:t>
            </a:r>
            <a:r>
              <a:rPr lang="en-US" altLang="ko-KR" sz="1600" dirty="0" smtClean="0"/>
              <a:t>confidence </a:t>
            </a:r>
            <a:r>
              <a:rPr lang="ko-KR" altLang="en-US" sz="1600" dirty="0" smtClean="0"/>
              <a:t>값을 확인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낮은 </a:t>
            </a:r>
            <a:r>
              <a:rPr lang="en-US" altLang="ko-KR" sz="1600" dirty="0" smtClean="0"/>
              <a:t>confidence +</a:t>
            </a:r>
            <a:r>
              <a:rPr lang="ko-KR" altLang="en-US" sz="1600" dirty="0" smtClean="0"/>
              <a:t>주변 조직과의 </a:t>
            </a:r>
            <a:r>
              <a:rPr lang="ko-KR" altLang="en-US" sz="1600" dirty="0" err="1" smtClean="0"/>
              <a:t>차이값</a:t>
            </a:r>
            <a:r>
              <a:rPr lang="ko-KR" altLang="en-US" sz="1600" dirty="0" smtClean="0"/>
              <a:t> 고려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히트맵</a:t>
            </a:r>
            <a:r>
              <a:rPr lang="ko-KR" altLang="en-US" sz="1600" dirty="0" smtClean="0"/>
              <a:t> 정보 업데이트 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patch </a:t>
            </a:r>
            <a:r>
              <a:rPr lang="ko-KR" altLang="en-US" sz="1600" dirty="0" smtClean="0"/>
              <a:t>사이즈인 </a:t>
            </a:r>
            <a:r>
              <a:rPr lang="en-US" altLang="ko-KR" sz="1600" dirty="0" smtClean="0"/>
              <a:t>256</a:t>
            </a:r>
            <a:r>
              <a:rPr lang="ko-KR" altLang="en-US" sz="1600" dirty="0" smtClean="0"/>
              <a:t>의 한계를 극복하고자 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05" y="1374535"/>
            <a:ext cx="2612355" cy="2536634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6153715" y="3103649"/>
            <a:ext cx="145035" cy="149686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15121" y="3665252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58225" y="3665253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1569" y="3270929"/>
            <a:ext cx="310226" cy="29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58225" y="3270930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98545" y="3665251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01447" y="3262615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2" idx="2"/>
            <a:endCxn id="11" idx="0"/>
          </p:cNvCxnSpPr>
          <p:nvPr/>
        </p:nvCxnSpPr>
        <p:spPr>
          <a:xfrm flipH="1">
            <a:off x="3953658" y="3553560"/>
            <a:ext cx="2902" cy="11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1"/>
            <a:endCxn id="12" idx="3"/>
          </p:cNvCxnSpPr>
          <p:nvPr/>
        </p:nvCxnSpPr>
        <p:spPr>
          <a:xfrm flipH="1" flipV="1">
            <a:off x="4111673" y="3408088"/>
            <a:ext cx="109896" cy="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1"/>
            <a:endCxn id="9" idx="3"/>
          </p:cNvCxnSpPr>
          <p:nvPr/>
        </p:nvCxnSpPr>
        <p:spPr>
          <a:xfrm flipH="1" flipV="1">
            <a:off x="4531795" y="3416402"/>
            <a:ext cx="126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1"/>
            <a:endCxn id="7" idx="3"/>
          </p:cNvCxnSpPr>
          <p:nvPr/>
        </p:nvCxnSpPr>
        <p:spPr>
          <a:xfrm flipH="1" flipV="1">
            <a:off x="4525347" y="3810725"/>
            <a:ext cx="132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1"/>
            <a:endCxn id="11" idx="3"/>
          </p:cNvCxnSpPr>
          <p:nvPr/>
        </p:nvCxnSpPr>
        <p:spPr>
          <a:xfrm flipH="1" flipV="1">
            <a:off x="4108771" y="3810724"/>
            <a:ext cx="106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0"/>
            <a:endCxn id="9" idx="2"/>
          </p:cNvCxnSpPr>
          <p:nvPr/>
        </p:nvCxnSpPr>
        <p:spPr>
          <a:xfrm flipV="1">
            <a:off x="4370234" y="3561874"/>
            <a:ext cx="6448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" idx="0"/>
            <a:endCxn id="10" idx="2"/>
          </p:cNvCxnSpPr>
          <p:nvPr/>
        </p:nvCxnSpPr>
        <p:spPr>
          <a:xfrm flipV="1">
            <a:off x="4813338" y="3561875"/>
            <a:ext cx="0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15121" y="2843088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58225" y="2843089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98545" y="2843087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6" idx="1"/>
            <a:endCxn id="25" idx="3"/>
          </p:cNvCxnSpPr>
          <p:nvPr/>
        </p:nvCxnSpPr>
        <p:spPr>
          <a:xfrm flipH="1" flipV="1">
            <a:off x="4525347" y="2988561"/>
            <a:ext cx="132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5" idx="1"/>
            <a:endCxn id="27" idx="3"/>
          </p:cNvCxnSpPr>
          <p:nvPr/>
        </p:nvCxnSpPr>
        <p:spPr>
          <a:xfrm flipH="1" flipV="1">
            <a:off x="4108771" y="2988560"/>
            <a:ext cx="106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0" idx="0"/>
            <a:endCxn id="26" idx="2"/>
          </p:cNvCxnSpPr>
          <p:nvPr/>
        </p:nvCxnSpPr>
        <p:spPr>
          <a:xfrm flipV="1">
            <a:off x="4813338" y="3134034"/>
            <a:ext cx="0" cy="13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0"/>
            <a:endCxn id="25" idx="2"/>
          </p:cNvCxnSpPr>
          <p:nvPr/>
        </p:nvCxnSpPr>
        <p:spPr>
          <a:xfrm flipH="1" flipV="1">
            <a:off x="4370234" y="3134033"/>
            <a:ext cx="6448" cy="13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0"/>
            <a:endCxn id="27" idx="2"/>
          </p:cNvCxnSpPr>
          <p:nvPr/>
        </p:nvCxnSpPr>
        <p:spPr>
          <a:xfrm flipH="1" flipV="1">
            <a:off x="3953658" y="3134032"/>
            <a:ext cx="2902" cy="12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212861" y="5525589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55965" y="5525590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219309" y="5131266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55965" y="5131267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96285" y="5525588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799187" y="5122952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stCxn id="41" idx="2"/>
            <a:endCxn id="40" idx="0"/>
          </p:cNvCxnSpPr>
          <p:nvPr/>
        </p:nvCxnSpPr>
        <p:spPr>
          <a:xfrm flipH="1">
            <a:off x="3951398" y="5413897"/>
            <a:ext cx="2902" cy="11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1"/>
            <a:endCxn id="41" idx="3"/>
          </p:cNvCxnSpPr>
          <p:nvPr/>
        </p:nvCxnSpPr>
        <p:spPr>
          <a:xfrm flipH="1" flipV="1">
            <a:off x="4109413" y="5268425"/>
            <a:ext cx="109896" cy="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9" idx="1"/>
            <a:endCxn id="38" idx="3"/>
          </p:cNvCxnSpPr>
          <p:nvPr/>
        </p:nvCxnSpPr>
        <p:spPr>
          <a:xfrm flipH="1" flipV="1">
            <a:off x="4529535" y="5276739"/>
            <a:ext cx="126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7" idx="1"/>
            <a:endCxn id="36" idx="3"/>
          </p:cNvCxnSpPr>
          <p:nvPr/>
        </p:nvCxnSpPr>
        <p:spPr>
          <a:xfrm flipH="1" flipV="1">
            <a:off x="4523087" y="5671062"/>
            <a:ext cx="132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6" idx="1"/>
            <a:endCxn id="40" idx="3"/>
          </p:cNvCxnSpPr>
          <p:nvPr/>
        </p:nvCxnSpPr>
        <p:spPr>
          <a:xfrm flipH="1" flipV="1">
            <a:off x="4106511" y="5671061"/>
            <a:ext cx="106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0"/>
            <a:endCxn id="38" idx="2"/>
          </p:cNvCxnSpPr>
          <p:nvPr/>
        </p:nvCxnSpPr>
        <p:spPr>
          <a:xfrm flipV="1">
            <a:off x="4367974" y="5422211"/>
            <a:ext cx="6448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0"/>
            <a:endCxn id="39" idx="2"/>
          </p:cNvCxnSpPr>
          <p:nvPr/>
        </p:nvCxnSpPr>
        <p:spPr>
          <a:xfrm flipV="1">
            <a:off x="4811078" y="5422212"/>
            <a:ext cx="0" cy="10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212861" y="4703425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655965" y="4703426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796285" y="4703424"/>
            <a:ext cx="310226" cy="290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50" idx="1"/>
            <a:endCxn id="49" idx="3"/>
          </p:cNvCxnSpPr>
          <p:nvPr/>
        </p:nvCxnSpPr>
        <p:spPr>
          <a:xfrm flipH="1" flipV="1">
            <a:off x="4523087" y="4848898"/>
            <a:ext cx="1328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9" idx="1"/>
            <a:endCxn id="51" idx="3"/>
          </p:cNvCxnSpPr>
          <p:nvPr/>
        </p:nvCxnSpPr>
        <p:spPr>
          <a:xfrm flipH="1" flipV="1">
            <a:off x="4106511" y="4848897"/>
            <a:ext cx="106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39" idx="0"/>
            <a:endCxn id="50" idx="2"/>
          </p:cNvCxnSpPr>
          <p:nvPr/>
        </p:nvCxnSpPr>
        <p:spPr>
          <a:xfrm flipV="1">
            <a:off x="4811078" y="4994371"/>
            <a:ext cx="0" cy="13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8" idx="0"/>
            <a:endCxn id="49" idx="2"/>
          </p:cNvCxnSpPr>
          <p:nvPr/>
        </p:nvCxnSpPr>
        <p:spPr>
          <a:xfrm flipH="1" flipV="1">
            <a:off x="4367974" y="4994370"/>
            <a:ext cx="6448" cy="136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0"/>
            <a:endCxn id="51" idx="2"/>
          </p:cNvCxnSpPr>
          <p:nvPr/>
        </p:nvCxnSpPr>
        <p:spPr>
          <a:xfrm flipH="1" flipV="1">
            <a:off x="3951398" y="4994369"/>
            <a:ext cx="2902" cy="12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아래쪽 화살표 56"/>
          <p:cNvSpPr/>
          <p:nvPr/>
        </p:nvSpPr>
        <p:spPr>
          <a:xfrm>
            <a:off x="4198533" y="4072118"/>
            <a:ext cx="348267" cy="515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44" y="4160060"/>
            <a:ext cx="2612355" cy="2536634"/>
          </a:xfrm>
          <a:prstGeom prst="rect">
            <a:avLst/>
          </a:prstGeom>
        </p:spPr>
      </p:pic>
      <p:sp>
        <p:nvSpPr>
          <p:cNvPr id="81" name="아래쪽 화살표 80"/>
          <p:cNvSpPr/>
          <p:nvPr/>
        </p:nvSpPr>
        <p:spPr>
          <a:xfrm>
            <a:off x="6343611" y="3975119"/>
            <a:ext cx="348267" cy="515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5029660" y="3204560"/>
            <a:ext cx="1145295" cy="2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041757" y="5292376"/>
            <a:ext cx="1256993" cy="65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83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특허 관련</a:t>
            </a:r>
            <a:endParaRPr lang="ko-KR" altLang="en-US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635" y="733130"/>
            <a:ext cx="62096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 smtClean="0"/>
              <a:t>현재 출원 가능한 특허</a:t>
            </a:r>
            <a:endParaRPr lang="en-US" altLang="ko-KR" u="sng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err="1" smtClean="0"/>
              <a:t>Mixpatch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err="1" smtClean="0"/>
              <a:t>LossDiff</a:t>
            </a:r>
            <a:r>
              <a:rPr lang="en-US" altLang="ko-KR" dirty="0" smtClean="0"/>
              <a:t> (?)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635" y="2296875"/>
            <a:ext cx="6209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 smtClean="0"/>
              <a:t>추후 출원 가능한 특허</a:t>
            </a:r>
            <a:endParaRPr lang="en-US" altLang="ko-KR" u="sng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3) </a:t>
            </a:r>
            <a:r>
              <a:rPr lang="en-US" altLang="ko-KR" dirty="0"/>
              <a:t>feature-cube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4) </a:t>
            </a:r>
            <a:r>
              <a:rPr lang="en-US" altLang="ko-KR" dirty="0"/>
              <a:t>graph-CNN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5) New </a:t>
            </a:r>
            <a:r>
              <a:rPr lang="en-US" altLang="ko-KR" dirty="0"/>
              <a:t>graph-</a:t>
            </a:r>
            <a:r>
              <a:rPr lang="en-US" altLang="ko-KR" dirty="0" err="1"/>
              <a:t>cnn</a:t>
            </a:r>
            <a:r>
              <a:rPr lang="en-US" altLang="ko-KR" dirty="0"/>
              <a:t> (</a:t>
            </a:r>
            <a:r>
              <a:rPr lang="ko-KR" altLang="en-US" dirty="0"/>
              <a:t>위치 </a:t>
            </a:r>
            <a:r>
              <a:rPr lang="ko-KR" altLang="en-US" dirty="0" err="1"/>
              <a:t>잡는것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6) </a:t>
            </a:r>
            <a:r>
              <a:rPr lang="en-US" altLang="ko-KR" dirty="0" err="1"/>
              <a:t>seegene</a:t>
            </a:r>
            <a:r>
              <a:rPr lang="en-US" altLang="ko-KR" dirty="0"/>
              <a:t> slide </a:t>
            </a:r>
            <a:r>
              <a:rPr lang="en-US" altLang="ko-KR" dirty="0" err="1"/>
              <a:t>archtecture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7) </a:t>
            </a:r>
            <a:r>
              <a:rPr lang="en-US" altLang="ko-KR" dirty="0" err="1"/>
              <a:t>micoscopic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r>
              <a:rPr lang="en-US" altLang="ko-KR" dirty="0"/>
              <a:t> (</a:t>
            </a:r>
            <a:r>
              <a:rPr lang="ko-KR" altLang="en-US" dirty="0"/>
              <a:t>파생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82137" y="5769582"/>
            <a:ext cx="6517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304C9B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딥 러닝 모델을 활용한 영상 진단 장치 및 그 방법</a:t>
            </a:r>
            <a:r>
              <a:rPr lang="en-US" altLang="ko-KR" sz="1400" dirty="0">
                <a:solidFill>
                  <a:srgbClr val="304C9B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DEEP LEARNING MODEL BASED IMAGE DIAGNOSIS APPARATUS AND METHOD THEREOF</a:t>
            </a:r>
            <a:endParaRPr lang="en-US" altLang="ko-KR" sz="1400" b="1" i="0" dirty="0">
              <a:solidFill>
                <a:srgbClr val="304C9B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635" y="5400250"/>
            <a:ext cx="19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등록된 특허</a:t>
            </a:r>
            <a:endParaRPr lang="ko-KR" altLang="en-US" u="sng" dirty="0"/>
          </a:p>
        </p:txBody>
      </p:sp>
      <p:sp>
        <p:nvSpPr>
          <p:cNvPr id="4" name="아래쪽 화살표 3"/>
          <p:cNvSpPr/>
          <p:nvPr/>
        </p:nvSpPr>
        <p:spPr>
          <a:xfrm>
            <a:off x="5145578" y="1030778"/>
            <a:ext cx="407324" cy="3815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52902" y="1402544"/>
            <a:ext cx="88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단계별 출원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60466" y="515389"/>
          <a:ext cx="8725593" cy="183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추가 </a:t>
                      </a:r>
                      <a:r>
                        <a:rPr lang="en-US" altLang="ko-KR" sz="1200" dirty="0" smtClean="0"/>
                        <a:t>Annotation </a:t>
                      </a:r>
                      <a:r>
                        <a:rPr lang="ko-KR" altLang="en-US" sz="1200" dirty="0" smtClean="0"/>
                        <a:t>슬라이드 확보 </a:t>
                      </a:r>
                      <a:r>
                        <a:rPr lang="en-US" altLang="ko-KR" sz="1200" dirty="0" smtClean="0"/>
                        <a:t>D,M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테스트 데이터 확보 </a:t>
                      </a:r>
                      <a:r>
                        <a:rPr lang="en-US" altLang="ko-KR" sz="1200" dirty="0" smtClean="0"/>
                        <a:t>N,D,M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Colon </a:t>
                      </a:r>
                      <a:r>
                        <a:rPr lang="ko-KR" altLang="en-US" sz="1200" dirty="0" smtClean="0"/>
                        <a:t>테스트용 </a:t>
                      </a:r>
                      <a:r>
                        <a:rPr lang="en-US" altLang="ko-KR" sz="1200" dirty="0" smtClean="0"/>
                        <a:t>M </a:t>
                      </a:r>
                      <a:r>
                        <a:rPr lang="ko-KR" altLang="en-US" sz="1200" dirty="0" smtClean="0"/>
                        <a:t>추가 확보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추가 </a:t>
                      </a:r>
                      <a:r>
                        <a:rPr lang="en-US" altLang="ko-KR" sz="1200" dirty="0" smtClean="0"/>
                        <a:t>annotation </a:t>
                      </a:r>
                      <a:r>
                        <a:rPr lang="ko-KR" altLang="en-US" sz="1200" dirty="0" smtClean="0"/>
                        <a:t>슬라이드 분류 및 </a:t>
                      </a:r>
                      <a:r>
                        <a:rPr lang="en-US" altLang="ko-KR" sz="1200" dirty="0" smtClean="0"/>
                        <a:t>patch </a:t>
                      </a:r>
                      <a:r>
                        <a:rPr lang="ko-KR" altLang="en-US" sz="1200" dirty="0" smtClean="0"/>
                        <a:t>생성 완료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60465" y="2352040"/>
          <a:ext cx="8725593" cy="41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Convert model </a:t>
                      </a:r>
                      <a:r>
                        <a:rPr lang="ko-KR" altLang="en-US" sz="1200" dirty="0" smtClean="0"/>
                        <a:t>생성 및 기존 </a:t>
                      </a:r>
                      <a:r>
                        <a:rPr lang="en-US" altLang="ko-KR" sz="1200" dirty="0" smtClean="0"/>
                        <a:t>DAC</a:t>
                      </a:r>
                      <a:r>
                        <a:rPr lang="ko-KR" altLang="en-US" sz="1200" dirty="0" smtClean="0"/>
                        <a:t>와 성능 비교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Convert model </a:t>
                      </a:r>
                      <a:r>
                        <a:rPr lang="ko-KR" altLang="en-US" sz="1200" dirty="0" smtClean="0"/>
                        <a:t>생성 및 기존 </a:t>
                      </a:r>
                      <a:r>
                        <a:rPr lang="en-US" altLang="ko-KR" sz="1200" dirty="0" smtClean="0"/>
                        <a:t>DAC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ko-KR" altLang="en-US" sz="1200" dirty="0" err="1" smtClean="0"/>
                        <a:t>히트맵</a:t>
                      </a:r>
                      <a:r>
                        <a:rPr lang="ko-KR" altLang="en-US" sz="1200" dirty="0" smtClean="0"/>
                        <a:t>  비교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대부분 유사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Convert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ko-KR" altLang="en-US" sz="1200" dirty="0" err="1" smtClean="0"/>
                        <a:t>히트맵에는</a:t>
                      </a:r>
                      <a:r>
                        <a:rPr lang="ko-KR" altLang="en-US" sz="1200" dirty="0" smtClean="0"/>
                        <a:t> 크게 변화를 생성하지는 못함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Convert+</a:t>
                      </a:r>
                      <a:r>
                        <a:rPr lang="ko-KR" altLang="en-US" sz="1200" dirty="0" smtClean="0"/>
                        <a:t>동일 </a:t>
                      </a:r>
                      <a:r>
                        <a:rPr lang="en-US" altLang="ko-KR" sz="1200" dirty="0" smtClean="0"/>
                        <a:t>configuration </a:t>
                      </a:r>
                      <a:r>
                        <a:rPr lang="ko-KR" altLang="en-US" sz="1200" dirty="0" smtClean="0"/>
                        <a:t>모델 개발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성능 비교 요청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슬라이드별</a:t>
                      </a:r>
                      <a:r>
                        <a:rPr lang="ko-KR" altLang="en-US" sz="1200" dirty="0" smtClean="0"/>
                        <a:t> 특징 확인 및 개발 방향성 논의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실무자 회의 </a:t>
                      </a:r>
                      <a:r>
                        <a:rPr lang="en-US" altLang="ko-KR" sz="1200" dirty="0" smtClean="0"/>
                        <a:t>(5/25)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현미경 </a:t>
                      </a:r>
                      <a:r>
                        <a:rPr lang="en-US" altLang="ko-KR" sz="1200" dirty="0" smtClean="0"/>
                        <a:t>Annotation </a:t>
                      </a:r>
                      <a:r>
                        <a:rPr lang="ko-KR" altLang="en-US" sz="1200" dirty="0" smtClean="0"/>
                        <a:t>방법 논의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평가 슬라이드 특징 논의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일정 논의 </a:t>
            </a:r>
            <a:r>
              <a:rPr lang="en-US" altLang="ko-KR" b="1" dirty="0" smtClean="0"/>
              <a:t>(5/6)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84318"/>
              </p:ext>
            </p:extLst>
          </p:nvPr>
        </p:nvGraphicFramePr>
        <p:xfrm>
          <a:off x="108064" y="1212523"/>
          <a:ext cx="5187140" cy="382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20">
                  <a:extLst>
                    <a:ext uri="{9D8B030D-6E8A-4147-A177-3AD203B41FA5}">
                      <a16:colId xmlns:a16="http://schemas.microsoft.com/office/drawing/2014/main" val="3431445535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2281790385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162134473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1615766021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109590723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3842713012"/>
                    </a:ext>
                  </a:extLst>
                </a:gridCol>
                <a:gridCol w="741020">
                  <a:extLst>
                    <a:ext uri="{9D8B030D-6E8A-4147-A177-3AD203B41FA5}">
                      <a16:colId xmlns:a16="http://schemas.microsoft.com/office/drawing/2014/main" val="4049767727"/>
                    </a:ext>
                  </a:extLst>
                </a:gridCol>
              </a:tblGrid>
              <a:tr h="310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150303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45536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59394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94502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48909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u="sng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600" b="1" u="sng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434391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08986"/>
                  </a:ext>
                </a:extLst>
              </a:tr>
              <a:tr h="498567"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4852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95204" y="1212523"/>
            <a:ext cx="41729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주요 일정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Colon model (</a:t>
            </a:r>
            <a:r>
              <a:rPr lang="ko-KR" altLang="en-US" sz="1600" dirty="0" smtClean="0"/>
              <a:t>동일 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Graph </a:t>
            </a:r>
            <a:r>
              <a:rPr lang="en-US" altLang="ko-KR" sz="1600" dirty="0" err="1" smtClean="0"/>
              <a:t>cnn</a:t>
            </a:r>
            <a:r>
              <a:rPr lang="en-US" altLang="ko-KR" sz="1600" dirty="0" smtClean="0"/>
              <a:t> : ~14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Feature cube : ~12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Colon </a:t>
            </a:r>
            <a:r>
              <a:rPr lang="ko-KR" altLang="en-US" sz="1600" dirty="0" smtClean="0"/>
              <a:t>피드백 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solidFill>
                  <a:srgbClr val="FF0000"/>
                </a:solidFill>
              </a:rPr>
              <a:t>??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모델 통합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위장</a:t>
            </a:r>
            <a:r>
              <a:rPr lang="en-US" altLang="ko-KR" sz="1600" dirty="0" smtClean="0"/>
              <a:t>): ~21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Mixpatch</a:t>
            </a:r>
            <a:r>
              <a:rPr lang="en-US" altLang="ko-KR" sz="1600" dirty="0" smtClean="0"/>
              <a:t> + </a:t>
            </a:r>
            <a:r>
              <a:rPr lang="en-US" altLang="ko-KR" sz="1600" dirty="0" err="1" smtClean="0"/>
              <a:t>Lossdiff</a:t>
            </a:r>
            <a:r>
              <a:rPr lang="en-US" altLang="ko-KR" sz="1600" dirty="0" smtClean="0"/>
              <a:t>+ feature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통합 모델 설치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서버 설치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: ~26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New Annotation (</a:t>
            </a:r>
            <a:r>
              <a:rPr lang="ko-KR" altLang="en-US" sz="1600" dirty="0" smtClean="0"/>
              <a:t>위장</a:t>
            </a:r>
            <a:r>
              <a:rPr lang="en-US" altLang="ko-KR" sz="1600" dirty="0" smtClean="0"/>
              <a:t>) : </a:t>
            </a:r>
            <a:r>
              <a:rPr lang="en-US" altLang="ko-KR" sz="1600" dirty="0" smtClean="0">
                <a:solidFill>
                  <a:srgbClr val="FF0000"/>
                </a:solidFill>
              </a:rPr>
              <a:t>?? (</a:t>
            </a:r>
            <a:r>
              <a:rPr lang="ko-KR" altLang="en-US" sz="1600" dirty="0" smtClean="0">
                <a:solidFill>
                  <a:srgbClr val="FF0000"/>
                </a:solidFill>
              </a:rPr>
              <a:t>빠르면 </a:t>
            </a:r>
            <a:r>
              <a:rPr lang="en-US" altLang="ko-KR" sz="1600" dirty="0" smtClean="0">
                <a:solidFill>
                  <a:srgbClr val="FF0000"/>
                </a:solidFill>
              </a:rPr>
              <a:t>21</a:t>
            </a:r>
            <a:r>
              <a:rPr lang="ko-KR" altLang="en-US" sz="1600" dirty="0" smtClean="0">
                <a:solidFill>
                  <a:srgbClr val="FF0000"/>
                </a:solidFill>
              </a:rPr>
              <a:t>일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통합 모델 업데이트</a:t>
            </a:r>
            <a:r>
              <a:rPr lang="en-US" altLang="ko-KR" sz="1600" dirty="0" smtClean="0"/>
              <a:t>: </a:t>
            </a:r>
            <a:r>
              <a:rPr lang="en-US" altLang="ko-KR" sz="1600" dirty="0" smtClean="0">
                <a:solidFill>
                  <a:srgbClr val="FF0000"/>
                </a:solidFill>
              </a:rPr>
              <a:t>?? + 20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Mixpatch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재학습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Lossdiff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재학습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Feature cube </a:t>
            </a:r>
            <a:r>
              <a:rPr lang="ko-KR" altLang="en-US" sz="1600" dirty="0" err="1" smtClean="0"/>
              <a:t>재학습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12386" y="722609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870" y="6067797"/>
            <a:ext cx="4991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슬라이스 문서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(~5/11</a:t>
            </a:r>
            <a:r>
              <a:rPr lang="ko-KR" altLang="en-US" sz="1200" dirty="0" smtClean="0"/>
              <a:t>까지 업로드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*현미경 </a:t>
            </a:r>
            <a:r>
              <a:rPr lang="en-US" altLang="ko-KR" sz="1200" dirty="0" smtClean="0"/>
              <a:t>annotation : Pilot 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871" y="5644506"/>
            <a:ext cx="499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확인 요청 사항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Graph core: </a:t>
            </a:r>
            <a:r>
              <a:rPr lang="ko-KR" altLang="en-US" sz="1200" dirty="0" err="1" smtClean="0"/>
              <a:t>성능비교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한게</a:t>
            </a:r>
            <a:r>
              <a:rPr lang="ko-KR" altLang="en-US" sz="1200" dirty="0" smtClean="0"/>
              <a:t> 있는지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cpu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gpu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36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20210503 </a:t>
            </a:r>
            <a:r>
              <a:rPr lang="ko-KR" altLang="en-US" b="1" dirty="0" smtClean="0"/>
              <a:t>회의록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74" y="1063170"/>
            <a:ext cx="6996073" cy="52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4320" y="167003"/>
            <a:ext cx="5469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참고 사항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74320" y="536335"/>
            <a:ext cx="78215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변수 확인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내시경 병원에서 </a:t>
            </a:r>
            <a:r>
              <a:rPr lang="ko-KR" altLang="en-US" sz="1600" dirty="0" err="1" smtClean="0"/>
              <a:t>병변을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잘못 때는 경우도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선생님마다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뜯는 조직의 형태가 </a:t>
            </a:r>
            <a:r>
              <a:rPr lang="ko-KR" altLang="en-US" sz="1600" dirty="0" err="1"/>
              <a:t>다를수</a:t>
            </a:r>
            <a:r>
              <a:rPr lang="ko-KR" altLang="en-US" sz="1600" dirty="0"/>
              <a:t>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현재 </a:t>
            </a:r>
            <a:r>
              <a:rPr lang="ko-KR" altLang="en-US" sz="1600" dirty="0" err="1"/>
              <a:t>DM관련</a:t>
            </a:r>
            <a:r>
              <a:rPr lang="ko-KR" altLang="en-US" sz="1600" dirty="0"/>
              <a:t> 레이블 변동이 기존 </a:t>
            </a:r>
            <a:r>
              <a:rPr lang="ko-KR" altLang="en-US" sz="1600" dirty="0" err="1"/>
              <a:t>DM과</a:t>
            </a:r>
            <a:r>
              <a:rPr lang="ko-KR" altLang="en-US" sz="1600" dirty="0"/>
              <a:t> 혼선을 주는 파트가 </a:t>
            </a:r>
            <a:r>
              <a:rPr lang="ko-KR" altLang="en-US" sz="1600" dirty="0" smtClean="0"/>
              <a:t>있을까요</a:t>
            </a:r>
            <a:r>
              <a:rPr lang="en-US" altLang="ko-KR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기존 </a:t>
            </a:r>
            <a:r>
              <a:rPr lang="ko-KR" altLang="en-US" sz="1600" dirty="0" err="1"/>
              <a:t>M</a:t>
            </a:r>
            <a:r>
              <a:rPr lang="ko-KR" altLang="en-US" sz="1600" dirty="0"/>
              <a:t> 사용 </a:t>
            </a:r>
            <a:r>
              <a:rPr lang="ko-KR" altLang="en-US" sz="1600" dirty="0" smtClean="0"/>
              <a:t>가능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혼선 파트는 그냥 제외함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colon D </a:t>
            </a:r>
            <a:r>
              <a:rPr lang="ko-KR" altLang="en-US" sz="1600" dirty="0" smtClean="0"/>
              <a:t>진단은 상대적으로 부담없이 진단</a:t>
            </a:r>
            <a:r>
              <a:rPr lang="en-US" altLang="ko-KR" sz="1600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위장보다 </a:t>
            </a:r>
            <a:r>
              <a:rPr lang="ko-KR" altLang="en-US" sz="1600" dirty="0"/>
              <a:t>크리티컬 하지 </a:t>
            </a:r>
            <a:r>
              <a:rPr lang="ko-KR" altLang="en-US" sz="1600" dirty="0" smtClean="0"/>
              <a:t>않음</a:t>
            </a:r>
            <a:endParaRPr lang="ko-KR" altLang="en-U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진단 스타일 </a:t>
            </a:r>
            <a:r>
              <a:rPr lang="ko-KR" altLang="en-US" sz="1600" dirty="0"/>
              <a:t>차이가 </a:t>
            </a:r>
            <a:r>
              <a:rPr lang="ko-KR" altLang="en-US" sz="1600" dirty="0" smtClean="0"/>
              <a:t>있을 수 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대표슬라이드로 </a:t>
            </a:r>
            <a:r>
              <a:rPr lang="ko-KR" altLang="en-US" sz="1600" dirty="0"/>
              <a:t>최종 테스트를 </a:t>
            </a:r>
            <a:r>
              <a:rPr lang="ko-KR" altLang="en-US" sz="1600" dirty="0" smtClean="0"/>
              <a:t>진행 요청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0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60466" y="515389"/>
          <a:ext cx="8725593" cy="1833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5/28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 </a:t>
                      </a:r>
                      <a:r>
                        <a:rPr lang="ko-KR" altLang="en-US" sz="1200" dirty="0" smtClean="0"/>
                        <a:t>방법 논의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배율 정보 필요성 논의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Annotation </a:t>
                      </a:r>
                      <a:r>
                        <a:rPr lang="ko-KR" altLang="en-US" sz="1200" dirty="0" smtClean="0"/>
                        <a:t>자료 수령 예정 </a:t>
                      </a:r>
                      <a:r>
                        <a:rPr lang="en-US" altLang="ko-KR" sz="1200" dirty="0" smtClean="0"/>
                        <a:t>(~5/28)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60465" y="2352040"/>
          <a:ext cx="8725593" cy="41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latin typeface="+mj-ea"/>
                        </a:rPr>
                        <a:t>속도 개선을 위해 </a:t>
                      </a:r>
                      <a:r>
                        <a:rPr lang="en-US" altLang="ko-KR" sz="1200" dirty="0" smtClean="0">
                          <a:latin typeface="+mj-ea"/>
                        </a:rPr>
                        <a:t>VGG </a:t>
                      </a:r>
                      <a:r>
                        <a:rPr lang="ko-KR" altLang="en-US" sz="1200" dirty="0" smtClean="0">
                          <a:latin typeface="+mj-ea"/>
                        </a:rPr>
                        <a:t>학습 테스트 </a:t>
                      </a:r>
                      <a:r>
                        <a:rPr lang="en-US" altLang="ko-KR" sz="1200" dirty="0" smtClean="0">
                          <a:latin typeface="+mj-ea"/>
                        </a:rPr>
                        <a:t>: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j-ea"/>
                        </a:rPr>
                        <a:t>데이터셋</a:t>
                      </a:r>
                      <a:r>
                        <a:rPr lang="ko-KR" altLang="en-US" sz="1200" dirty="0" smtClean="0">
                          <a:latin typeface="+mj-ea"/>
                        </a:rPr>
                        <a:t> 업데이트 완료</a:t>
                      </a:r>
                      <a:endParaRPr lang="en-US" altLang="ko-KR" sz="1200" dirty="0" smtClean="0">
                        <a:latin typeface="+mj-ea"/>
                      </a:endParaRPr>
                    </a:p>
                    <a:p>
                      <a:pPr marL="628650" marR="0" lvl="2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latin typeface="+mj-ea"/>
                        </a:rPr>
                        <a:t>2021+2020 </a:t>
                      </a:r>
                      <a:r>
                        <a:rPr lang="ko-KR" altLang="en-US" sz="1200" dirty="0" err="1" smtClean="0">
                          <a:latin typeface="+mj-ea"/>
                        </a:rPr>
                        <a:t>레이블링</a:t>
                      </a:r>
                      <a:r>
                        <a:rPr lang="ko-KR" altLang="en-US" sz="1200" dirty="0" smtClean="0">
                          <a:latin typeface="+mj-ea"/>
                        </a:rPr>
                        <a:t> 데이터 생성 완료</a:t>
                      </a:r>
                      <a:endParaRPr lang="en-US" altLang="ko-KR" sz="1100" dirty="0" smtClean="0">
                        <a:latin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+mj-ea"/>
                        </a:rPr>
                        <a:t>Seegene</a:t>
                      </a:r>
                      <a:r>
                        <a:rPr lang="en-US" altLang="ko-KR" sz="1200" dirty="0" smtClean="0">
                          <a:latin typeface="+mj-ea"/>
                        </a:rPr>
                        <a:t> PC</a:t>
                      </a:r>
                      <a:r>
                        <a:rPr lang="ko-KR" altLang="en-US" sz="1200" dirty="0" smtClean="0">
                          <a:latin typeface="+mj-ea"/>
                        </a:rPr>
                        <a:t>에서 체크 필요</a:t>
                      </a:r>
                      <a:endParaRPr lang="en-US" altLang="ko-KR" sz="1200" dirty="0" smtClean="0">
                        <a:latin typeface="+mj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추가 테스트 준비 중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데이터 정리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슬라이드 업무 파견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슬라이드 업무 파견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배율 관련 자료 생성 및 의견 전달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 </a:t>
                      </a:r>
                      <a:r>
                        <a:rPr lang="ko-KR" altLang="en-US" sz="1200" dirty="0" smtClean="0"/>
                        <a:t>모델 개발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 </a:t>
                      </a:r>
                      <a:r>
                        <a:rPr lang="ko-KR" altLang="en-US" sz="1200" dirty="0" smtClean="0"/>
                        <a:t>관련 문헌 연구 및 자료 전달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모델 개발 및 </a:t>
                      </a:r>
                      <a:r>
                        <a:rPr lang="ko-KR" altLang="en-US" sz="1200" dirty="0" err="1" smtClean="0"/>
                        <a:t>셋업완료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건 우선 테스트 준비 완료</a:t>
                      </a:r>
                      <a:endParaRPr lang="en-US" altLang="ko-KR" sz="1200" dirty="0" smtClean="0"/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Weakly supervised </a:t>
                      </a:r>
                      <a:r>
                        <a:rPr lang="ko-KR" altLang="en-US" sz="1200" dirty="0" smtClean="0"/>
                        <a:t>관련 문헌 </a:t>
                      </a:r>
                      <a:r>
                        <a:rPr lang="ko-KR" altLang="en-US" sz="1200" dirty="0" err="1" smtClean="0"/>
                        <a:t>연구중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305098" y="29676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9173" y="22943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98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5/25 </a:t>
            </a:r>
            <a:r>
              <a:rPr lang="ko-KR" altLang="en-US" b="1" dirty="0" smtClean="0"/>
              <a:t>실무자 회의</a:t>
            </a:r>
            <a:endParaRPr lang="ko-KR" altLang="en-US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7975" y="532018"/>
            <a:ext cx="76128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1) </a:t>
            </a:r>
            <a:r>
              <a:rPr lang="ko-KR" altLang="en-US" sz="1400" b="1" dirty="0" smtClean="0">
                <a:latin typeface="+mj-ea"/>
              </a:rPr>
              <a:t>현미경</a:t>
            </a:r>
            <a:endParaRPr lang="en-US" altLang="ko-KR" sz="14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Segmentation </a:t>
            </a:r>
            <a:r>
              <a:rPr lang="ko-KR" altLang="en-US" sz="1400" dirty="0" smtClean="0">
                <a:latin typeface="+mj-ea"/>
              </a:rPr>
              <a:t>방법 및 경계 협의 </a:t>
            </a:r>
            <a:r>
              <a:rPr lang="en-US" altLang="ko-KR" sz="1400" dirty="0" smtClean="0">
                <a:latin typeface="+mj-ea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>
                <a:latin typeface="+mj-ea"/>
              </a:rPr>
              <a:t>1) Segmentation </a:t>
            </a:r>
            <a:r>
              <a:rPr lang="ko-KR" altLang="en-US" sz="1400" u="sng" dirty="0" smtClean="0">
                <a:latin typeface="+mj-ea"/>
              </a:rPr>
              <a:t>경계 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ko-KR" altLang="en-US" sz="1400" dirty="0" smtClean="0">
                <a:latin typeface="+mj-ea"/>
              </a:rPr>
              <a:t>정확한 표시는 어려움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Weakly supervised </a:t>
            </a:r>
            <a:r>
              <a:rPr lang="ko-KR" altLang="en-US" sz="1400" dirty="0">
                <a:latin typeface="+mj-ea"/>
              </a:rPr>
              <a:t>방식 적용 필요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 smtClean="0">
                <a:latin typeface="+mj-ea"/>
              </a:rPr>
              <a:t>2) </a:t>
            </a:r>
            <a:r>
              <a:rPr lang="ko-KR" altLang="en-US" sz="1400" u="sng" dirty="0" err="1" smtClean="0">
                <a:latin typeface="+mj-ea"/>
              </a:rPr>
              <a:t>저배율에서</a:t>
            </a:r>
            <a:r>
              <a:rPr lang="ko-KR" altLang="en-US" sz="1400" u="sng" dirty="0" smtClean="0">
                <a:latin typeface="+mj-ea"/>
              </a:rPr>
              <a:t> </a:t>
            </a:r>
            <a:r>
              <a:rPr lang="en-US" altLang="ko-KR" sz="1400" u="sng" dirty="0" smtClean="0">
                <a:latin typeface="+mj-ea"/>
              </a:rPr>
              <a:t>segmentation </a:t>
            </a:r>
            <a:r>
              <a:rPr lang="en-US" altLang="ko-KR" sz="1400" dirty="0" smtClean="0">
                <a:latin typeface="+mj-ea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우선 동일 배율에 대해서 파일럿 테스트 </a:t>
            </a:r>
            <a:r>
              <a:rPr lang="en-US" altLang="ko-KR" sz="1400" dirty="0" smtClean="0">
                <a:latin typeface="+mj-ea"/>
              </a:rPr>
              <a:t>(200</a:t>
            </a:r>
            <a:r>
              <a:rPr lang="ko-KR" altLang="en-US" sz="1400" dirty="0" smtClean="0">
                <a:latin typeface="+mj-ea"/>
              </a:rPr>
              <a:t>배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3) </a:t>
            </a:r>
            <a:r>
              <a:rPr lang="ko-KR" altLang="en-US" sz="1400" dirty="0">
                <a:latin typeface="+mj-ea"/>
              </a:rPr>
              <a:t>이미지 일부에서 </a:t>
            </a:r>
            <a:r>
              <a:rPr lang="en-US" altLang="ko-KR" sz="1400" dirty="0">
                <a:latin typeface="+mj-ea"/>
              </a:rPr>
              <a:t>focus out </a:t>
            </a:r>
            <a:r>
              <a:rPr lang="ko-KR" altLang="en-US" sz="1400" dirty="0">
                <a:latin typeface="+mj-ea"/>
              </a:rPr>
              <a:t>된 </a:t>
            </a:r>
            <a:r>
              <a:rPr lang="ko-KR" altLang="en-US" sz="1400" dirty="0" smtClean="0">
                <a:latin typeface="+mj-ea"/>
              </a:rPr>
              <a:t>경우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조직 외곽 </a:t>
            </a:r>
            <a:r>
              <a:rPr lang="ko-KR" altLang="en-US" sz="1400" dirty="0">
                <a:latin typeface="+mj-ea"/>
              </a:rPr>
              <a:t>처리방법 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실제 전문의 현미경 사용시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시야를 </a:t>
            </a:r>
            <a:r>
              <a:rPr lang="ko-KR" altLang="en-US" sz="1400" dirty="0" err="1" smtClean="0">
                <a:latin typeface="+mj-ea"/>
              </a:rPr>
              <a:t>병변으로</a:t>
            </a:r>
            <a:r>
              <a:rPr lang="ko-KR" altLang="en-US" sz="1400" dirty="0" smtClean="0">
                <a:latin typeface="+mj-ea"/>
              </a:rPr>
              <a:t> 이동하여 사용한다면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Segmentation </a:t>
            </a:r>
            <a:r>
              <a:rPr lang="ko-KR" altLang="en-US" sz="1400" dirty="0" smtClean="0">
                <a:latin typeface="+mj-ea"/>
              </a:rPr>
              <a:t>하지 않고 진행 가능</a:t>
            </a:r>
            <a:endParaRPr lang="en-US" altLang="ko-KR" sz="1400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유사 이미지에 대해서는 </a:t>
            </a:r>
            <a:r>
              <a:rPr lang="en-US" altLang="ko-KR" sz="1400" dirty="0" smtClean="0">
                <a:latin typeface="+mj-ea"/>
              </a:rPr>
              <a:t>segmentation </a:t>
            </a:r>
            <a:r>
              <a:rPr lang="ko-KR" altLang="en-US" sz="1400" dirty="0" smtClean="0">
                <a:latin typeface="+mj-ea"/>
              </a:rPr>
              <a:t>복사 기능으로 이동시켜서 생성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975" y="3765775"/>
            <a:ext cx="76128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2) </a:t>
            </a:r>
            <a:r>
              <a:rPr lang="ko-KR" altLang="en-US" sz="1400" b="1" dirty="0" smtClean="0">
                <a:latin typeface="+mj-ea"/>
              </a:rPr>
              <a:t>스캐너</a:t>
            </a:r>
            <a:endParaRPr lang="en-US" altLang="ko-KR" sz="14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</a:rPr>
              <a:t>컨버전</a:t>
            </a:r>
            <a:r>
              <a:rPr lang="ko-KR" altLang="en-US" sz="1400" dirty="0" smtClean="0">
                <a:latin typeface="+mj-ea"/>
              </a:rPr>
              <a:t> 모델의 </a:t>
            </a:r>
            <a:r>
              <a:rPr lang="ko-KR" altLang="en-US" sz="1400" dirty="0" err="1" smtClean="0">
                <a:latin typeface="+mj-ea"/>
              </a:rPr>
              <a:t>히트맵</a:t>
            </a:r>
            <a:r>
              <a:rPr lang="ko-KR" altLang="en-US" sz="1400" dirty="0" smtClean="0">
                <a:latin typeface="+mj-ea"/>
              </a:rPr>
              <a:t> 품질 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j-ea"/>
              </a:rPr>
              <a:t>All_DAC</a:t>
            </a:r>
            <a:r>
              <a:rPr lang="en-US" altLang="ko-KR" sz="1400" dirty="0" smtClean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모델과 차이가 없음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Colon [</a:t>
            </a:r>
            <a:r>
              <a:rPr lang="ko-KR" altLang="en-US" sz="1400" dirty="0" smtClean="0">
                <a:latin typeface="+mj-ea"/>
              </a:rPr>
              <a:t>동일 </a:t>
            </a:r>
            <a:r>
              <a:rPr lang="en-US" altLang="ko-KR" sz="1400" dirty="0" smtClean="0">
                <a:latin typeface="+mj-ea"/>
              </a:rPr>
              <a:t>configuration, conversion] : graph &amp; </a:t>
            </a:r>
            <a:r>
              <a:rPr lang="en-US" altLang="ko-KR" sz="1400" dirty="0" err="1" smtClean="0">
                <a:latin typeface="+mj-ea"/>
              </a:rPr>
              <a:t>feature_cube</a:t>
            </a:r>
            <a:endParaRPr lang="en-US" altLang="ko-KR" sz="14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결과 평가 </a:t>
            </a:r>
            <a:r>
              <a:rPr lang="en-US" altLang="ko-KR" sz="1400" dirty="0" smtClean="0">
                <a:latin typeface="+mj-ea"/>
              </a:rPr>
              <a:t>: </a:t>
            </a:r>
            <a:r>
              <a:rPr lang="ko-KR" altLang="en-US" sz="1400" b="1" u="sng" dirty="0" smtClean="0">
                <a:latin typeface="+mj-ea"/>
              </a:rPr>
              <a:t>틀린 슬라이드의 특징 확인</a:t>
            </a:r>
            <a:endParaRPr lang="en-US" altLang="ko-KR" sz="1400" b="1" u="sng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1) </a:t>
            </a:r>
            <a:r>
              <a:rPr lang="ko-KR" altLang="en-US" sz="1400" dirty="0" smtClean="0">
                <a:latin typeface="+mj-ea"/>
              </a:rPr>
              <a:t>염증 </a:t>
            </a:r>
            <a:r>
              <a:rPr lang="en-US" altLang="ko-KR" sz="1400" dirty="0" smtClean="0">
                <a:latin typeface="+mj-ea"/>
              </a:rPr>
              <a:t>-&gt; </a:t>
            </a:r>
            <a:r>
              <a:rPr lang="ko-KR" altLang="en-US" sz="1400" dirty="0" smtClean="0">
                <a:latin typeface="+mj-ea"/>
              </a:rPr>
              <a:t>난이도가 어려움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2) serrated -&gt; U </a:t>
            </a:r>
            <a:r>
              <a:rPr lang="ko-KR" altLang="en-US" sz="1400" dirty="0" smtClean="0">
                <a:latin typeface="+mj-ea"/>
              </a:rPr>
              <a:t>그룹에서 제외했으며</a:t>
            </a:r>
            <a:r>
              <a:rPr lang="en-US" altLang="ko-KR" sz="1400" dirty="0" smtClean="0">
                <a:latin typeface="+mj-ea"/>
              </a:rPr>
              <a:t>, </a:t>
            </a:r>
            <a:r>
              <a:rPr lang="ko-KR" altLang="en-US" sz="1400" dirty="0" smtClean="0">
                <a:latin typeface="+mj-ea"/>
              </a:rPr>
              <a:t>다루지 않을 예정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>
                <a:latin typeface="+mj-ea"/>
              </a:rPr>
              <a:t>3) </a:t>
            </a:r>
            <a:r>
              <a:rPr lang="ko-KR" altLang="en-US" sz="1400" b="1" u="sng" dirty="0" smtClean="0">
                <a:latin typeface="+mj-ea"/>
              </a:rPr>
              <a:t>작은 </a:t>
            </a:r>
            <a:r>
              <a:rPr lang="ko-KR" altLang="en-US" sz="1400" b="1" u="sng" dirty="0" err="1" smtClean="0">
                <a:latin typeface="+mj-ea"/>
              </a:rPr>
              <a:t>병변</a:t>
            </a:r>
            <a:r>
              <a:rPr lang="ko-KR" altLang="en-US" sz="1400" b="1" u="sng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-&gt; </a:t>
            </a:r>
            <a:r>
              <a:rPr lang="ko-KR" altLang="en-US" sz="1400" dirty="0" smtClean="0">
                <a:latin typeface="+mj-ea"/>
              </a:rPr>
              <a:t>명확하고 틀려서는 안될 것으로 보임</a:t>
            </a:r>
            <a:endParaRPr lang="en-US" altLang="ko-KR" sz="1400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*</a:t>
            </a:r>
            <a:r>
              <a:rPr lang="en-US" altLang="ko-KR" sz="1400" dirty="0" smtClean="0">
                <a:latin typeface="+mj-ea"/>
              </a:rPr>
              <a:t>M</a:t>
            </a:r>
            <a:r>
              <a:rPr lang="ko-KR" altLang="en-US" sz="1400" dirty="0" smtClean="0">
                <a:latin typeface="+mj-ea"/>
              </a:rPr>
              <a:t>의 경우 전형적인 케이스 </a:t>
            </a:r>
            <a:endParaRPr lang="en-US" altLang="ko-KR" sz="1400" dirty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14" y="649538"/>
            <a:ext cx="2750886" cy="1689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23426" y="2359530"/>
            <a:ext cx="279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공개 데이터 또한 불확실한 경계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(camelyon16)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48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위장 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컨버트 모델 테스트 결과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66254" y="1096899"/>
            <a:ext cx="4908550" cy="3974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9705" y="1159082"/>
            <a:ext cx="3267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1536 </a:t>
            </a:r>
            <a:r>
              <a:rPr lang="ko-KR" altLang="en-US" b="1" dirty="0" smtClean="0"/>
              <a:t>슬라이드 변환 중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정답 확인 가능한 슬라이드에 </a:t>
            </a:r>
            <a:r>
              <a:rPr lang="ko-KR" altLang="en-US" b="1" dirty="0" smtClean="0"/>
              <a:t>대한 결과 </a:t>
            </a:r>
            <a:r>
              <a:rPr lang="ko-KR" altLang="en-US" b="1" dirty="0" err="1" smtClean="0"/>
              <a:t>리포팅</a:t>
            </a:r>
            <a:r>
              <a:rPr lang="ko-KR" altLang="en-US" b="1" dirty="0" smtClean="0"/>
              <a:t> 계획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Negative</a:t>
            </a:r>
            <a:r>
              <a:rPr lang="ko-KR" altLang="en-US" b="1" dirty="0" smtClean="0"/>
              <a:t>에 대한 효과 확인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3160857" y="1966116"/>
            <a:ext cx="430241" cy="336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87253" y="1140844"/>
            <a:ext cx="1903845" cy="405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81349" y="765469"/>
            <a:ext cx="1903845" cy="405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09607" y="765469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Converted model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279590" y="676325"/>
            <a:ext cx="3583681" cy="2245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818120" y="1011111"/>
            <a:ext cx="555654" cy="617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61154"/>
              </p:ext>
            </p:extLst>
          </p:nvPr>
        </p:nvGraphicFramePr>
        <p:xfrm>
          <a:off x="5983271" y="4717748"/>
          <a:ext cx="304435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8870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608870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608870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608870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608870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704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260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76.84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43101" y="5085087"/>
            <a:ext cx="1196631" cy="362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11824" y="5084198"/>
            <a:ext cx="521447" cy="112129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9634"/>
              </p:ext>
            </p:extLst>
          </p:nvPr>
        </p:nvGraphicFramePr>
        <p:xfrm>
          <a:off x="2746606" y="4717748"/>
          <a:ext cx="2880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3149151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530461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351629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6923288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0861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1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7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9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46.78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0934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870558" y="5076246"/>
            <a:ext cx="1196631" cy="362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654864" y="5477035"/>
            <a:ext cx="328407" cy="382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8135486" y="3214414"/>
            <a:ext cx="314873" cy="1083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0"/>
            <a:endCxn id="15" idx="0"/>
          </p:cNvCxnSpPr>
          <p:nvPr/>
        </p:nvCxnSpPr>
        <p:spPr>
          <a:xfrm rot="5400000" flipH="1" flipV="1">
            <a:off x="5846026" y="3058328"/>
            <a:ext cx="12700" cy="331884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99705" y="4132033"/>
            <a:ext cx="307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동일 </a:t>
            </a:r>
            <a:r>
              <a:rPr lang="en-US" altLang="ko-KR" b="1" dirty="0" smtClean="0"/>
              <a:t>patch classifier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위장 </a:t>
            </a:r>
            <a:r>
              <a:rPr lang="en-US" altLang="ko-KR" b="1" dirty="0" smtClean="0"/>
              <a:t>- New </a:t>
            </a:r>
            <a:r>
              <a:rPr lang="en-US" altLang="ko-KR" b="1" dirty="0" smtClean="0"/>
              <a:t>DATA </a:t>
            </a:r>
            <a:r>
              <a:rPr lang="ko-KR" altLang="en-US" b="1" dirty="0" err="1" smtClean="0"/>
              <a:t>셋업</a:t>
            </a:r>
            <a:endParaRPr lang="ko-KR" altLang="en-US" b="1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975" y="532018"/>
            <a:ext cx="76128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j-ea"/>
              </a:rPr>
              <a:t>위장 데이터 </a:t>
            </a:r>
            <a:r>
              <a:rPr lang="ko-KR" altLang="en-US" sz="1400" dirty="0" err="1" smtClean="0">
                <a:latin typeface="+mj-ea"/>
              </a:rPr>
              <a:t>컨버팅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en-US" altLang="ko-KR" sz="1400" dirty="0" smtClean="0">
                <a:latin typeface="+mj-ea"/>
              </a:rPr>
              <a:t>(</a:t>
            </a:r>
            <a:r>
              <a:rPr lang="ko-KR" altLang="en-US" sz="1400" dirty="0" smtClean="0">
                <a:latin typeface="+mj-ea"/>
              </a:rPr>
              <a:t>약 </a:t>
            </a:r>
            <a:r>
              <a:rPr lang="en-US" altLang="ko-KR" sz="1400" dirty="0" smtClean="0">
                <a:latin typeface="+mj-ea"/>
              </a:rPr>
              <a:t>200</a:t>
            </a:r>
            <a:r>
              <a:rPr lang="ko-KR" altLang="en-US" sz="1400" dirty="0" smtClean="0">
                <a:latin typeface="+mj-ea"/>
              </a:rPr>
              <a:t>건</a:t>
            </a:r>
            <a:r>
              <a:rPr lang="en-US" altLang="ko-KR" sz="1400" dirty="0" smtClean="0">
                <a:latin typeface="+mj-ea"/>
              </a:rPr>
              <a:t>) : N </a:t>
            </a:r>
            <a:r>
              <a:rPr lang="ko-KR" altLang="en-US" sz="1400" dirty="0" smtClean="0">
                <a:latin typeface="+mj-ea"/>
              </a:rPr>
              <a:t>클래스</a:t>
            </a:r>
            <a:r>
              <a:rPr lang="en-US" altLang="ko-KR" sz="1400" dirty="0" smtClean="0">
                <a:latin typeface="+mj-ea"/>
              </a:rPr>
              <a:t> ‘</a:t>
            </a:r>
            <a:r>
              <a:rPr lang="ko-KR" altLang="en-US" sz="1400" dirty="0" err="1" smtClean="0">
                <a:latin typeface="+mj-ea"/>
              </a:rPr>
              <a:t>타일링</a:t>
            </a:r>
            <a:r>
              <a:rPr lang="ko-KR" altLang="en-US" sz="1400" dirty="0" smtClean="0">
                <a:latin typeface="+mj-ea"/>
              </a:rPr>
              <a:t> 및 </a:t>
            </a:r>
            <a:r>
              <a:rPr lang="ko-KR" altLang="en-US" sz="1400" dirty="0" err="1" smtClean="0">
                <a:latin typeface="+mj-ea"/>
              </a:rPr>
              <a:t>셋업</a:t>
            </a:r>
            <a:r>
              <a:rPr lang="ko-KR" altLang="en-US" sz="1400" dirty="0" smtClean="0">
                <a:latin typeface="+mj-ea"/>
              </a:rPr>
              <a:t> 완료</a:t>
            </a:r>
            <a:r>
              <a:rPr lang="en-US" altLang="ko-KR" sz="1400" dirty="0" smtClean="0">
                <a:latin typeface="+mj-ea"/>
              </a:rPr>
              <a:t>“ (train/</a:t>
            </a:r>
            <a:r>
              <a:rPr lang="en-US" altLang="ko-KR" sz="1400" dirty="0" err="1" smtClean="0">
                <a:latin typeface="+mj-ea"/>
              </a:rPr>
              <a:t>val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Test</a:t>
            </a:r>
            <a:r>
              <a:rPr lang="ko-KR" altLang="en-US" sz="1400" dirty="0" smtClean="0">
                <a:latin typeface="+mj-ea"/>
              </a:rPr>
              <a:t>는 추가 요청할 계획 </a:t>
            </a:r>
            <a:r>
              <a:rPr lang="en-US" altLang="ko-KR" sz="1400" dirty="0" smtClean="0">
                <a:latin typeface="+mj-ea"/>
              </a:rPr>
              <a:t>(annotation </a:t>
            </a:r>
            <a:r>
              <a:rPr lang="ko-KR" altLang="en-US" sz="1400" dirty="0" smtClean="0">
                <a:latin typeface="+mj-ea"/>
              </a:rPr>
              <a:t>이미지도 </a:t>
            </a:r>
            <a:r>
              <a:rPr lang="en-US" altLang="ko-KR" sz="1400" dirty="0" err="1" smtClean="0">
                <a:latin typeface="+mj-ea"/>
              </a:rPr>
              <a:t>val</a:t>
            </a:r>
            <a:r>
              <a:rPr lang="ko-KR" altLang="en-US" sz="1400" dirty="0" smtClean="0">
                <a:latin typeface="+mj-ea"/>
              </a:rPr>
              <a:t>과 </a:t>
            </a:r>
            <a:r>
              <a:rPr lang="en-US" altLang="ko-KR" sz="1400" dirty="0" smtClean="0">
                <a:latin typeface="+mj-ea"/>
              </a:rPr>
              <a:t>train</a:t>
            </a:r>
            <a:r>
              <a:rPr lang="ko-KR" altLang="en-US" sz="1400" dirty="0" smtClean="0">
                <a:latin typeface="+mj-ea"/>
              </a:rPr>
              <a:t>용으로만 사용 계획</a:t>
            </a:r>
            <a:r>
              <a:rPr lang="en-US" altLang="ko-KR" sz="1400" dirty="0" smtClean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</a:rPr>
              <a:t>**</a:t>
            </a:r>
            <a:r>
              <a:rPr lang="en-US" altLang="ko-KR" sz="1400" dirty="0" smtClean="0">
                <a:latin typeface="+mj-ea"/>
              </a:rPr>
              <a:t>2021S 0103191010101 </a:t>
            </a:r>
            <a:r>
              <a:rPr lang="ko-KR" altLang="en-US" sz="1400" dirty="0" smtClean="0">
                <a:latin typeface="+mj-ea"/>
              </a:rPr>
              <a:t>제외 필요 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21</a:t>
            </a:r>
            <a:r>
              <a:rPr lang="ko-KR" altLang="en-US" sz="1400" dirty="0" smtClean="0">
                <a:latin typeface="+mj-ea"/>
              </a:rPr>
              <a:t>일자 </a:t>
            </a:r>
            <a:r>
              <a:rPr lang="en-US" altLang="ko-KR" sz="1400" dirty="0" smtClean="0">
                <a:latin typeface="+mj-ea"/>
              </a:rPr>
              <a:t>annotation </a:t>
            </a:r>
            <a:r>
              <a:rPr lang="ko-KR" altLang="en-US" sz="1400" dirty="0" smtClean="0">
                <a:latin typeface="+mj-ea"/>
              </a:rPr>
              <a:t>수령 후 바로 작업 시작 준비 완료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>
                <a:latin typeface="+mj-ea"/>
              </a:rPr>
              <a:t>기존 데이터와 추가 데이터의 통합이 목표임</a:t>
            </a:r>
            <a:endParaRPr lang="en-US" altLang="ko-KR" sz="1400" b="1" u="sng" dirty="0" smtClean="0">
              <a:latin typeface="+mj-ea"/>
            </a:endParaRPr>
          </a:p>
        </p:txBody>
      </p:sp>
      <p:sp>
        <p:nvSpPr>
          <p:cNvPr id="6" name="AutoShape 2" descr="CaseViewer_济南丹吉尔电子有限公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276" y="1688665"/>
            <a:ext cx="2035115" cy="32392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360819" y="5015179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82212"/>
              </p:ext>
            </p:extLst>
          </p:nvPr>
        </p:nvGraphicFramePr>
        <p:xfrm>
          <a:off x="307975" y="3308314"/>
          <a:ext cx="5516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2873218477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992832598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357471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16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3456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7975" y="5136287"/>
            <a:ext cx="7612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최유미/</a:t>
            </a:r>
            <a:r>
              <a:rPr lang="ko-KR" altLang="en-US" sz="1400" dirty="0" err="1"/>
              <a:t>고영신</a:t>
            </a:r>
            <a:r>
              <a:rPr lang="ko-KR" altLang="en-US" sz="1400" dirty="0"/>
              <a:t> 부장님 폴더 별 10개씩 </a:t>
            </a:r>
            <a:r>
              <a:rPr lang="ko-KR" altLang="en-US" sz="1400" dirty="0" err="1"/>
              <a:t>val로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이동</a:t>
            </a:r>
            <a:r>
              <a:rPr lang="en-US" altLang="ko-KR" sz="1400" dirty="0" smtClean="0"/>
              <a:t>[D : </a:t>
            </a:r>
            <a:r>
              <a:rPr lang="ko-KR" altLang="en-US" sz="1400" dirty="0" smtClean="0"/>
              <a:t>20</a:t>
            </a:r>
            <a:r>
              <a:rPr lang="en-US" altLang="ko-KR" sz="1400" dirty="0" smtClean="0"/>
              <a:t>][M : </a:t>
            </a:r>
            <a:r>
              <a:rPr lang="ko-KR" altLang="en-US" sz="1400" dirty="0" smtClean="0"/>
              <a:t>20</a:t>
            </a:r>
            <a:r>
              <a:rPr lang="en-US" altLang="ko-KR" sz="14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 </a:t>
            </a:r>
            <a:r>
              <a:rPr lang="ko-KR" altLang="en-US" sz="1400" dirty="0" smtClean="0"/>
              <a:t>그룹의 경우 사전에 전달 받은 후</a:t>
            </a:r>
            <a:r>
              <a:rPr lang="en-US" altLang="ko-KR" sz="1400" dirty="0" smtClean="0"/>
              <a:t> 50</a:t>
            </a:r>
            <a:r>
              <a:rPr lang="ko-KR" altLang="en-US" sz="1400" dirty="0" smtClean="0"/>
              <a:t>개의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val</a:t>
            </a:r>
            <a:r>
              <a:rPr lang="ko-KR" altLang="en-US" sz="1400" dirty="0" smtClean="0"/>
              <a:t>을 구성함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train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가능한 슬라이드 수가 상대적으로 적어서 추가슬라이드의 </a:t>
            </a:r>
            <a:r>
              <a:rPr lang="en-US" altLang="ko-KR" sz="1400" dirty="0" err="1" smtClean="0"/>
              <a:t>val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개씩 구성</a:t>
            </a:r>
            <a:endParaRPr lang="ko-KR" altLang="en-US" sz="1400" dirty="0"/>
          </a:p>
        </p:txBody>
      </p:sp>
      <p:sp>
        <p:nvSpPr>
          <p:cNvPr id="13" name="아래쪽 화살표 12"/>
          <p:cNvSpPr/>
          <p:nvPr/>
        </p:nvSpPr>
        <p:spPr>
          <a:xfrm>
            <a:off x="2992582" y="2352502"/>
            <a:ext cx="332509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7975" y="3308314"/>
            <a:ext cx="5516880" cy="148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/>
          <p:cNvSpPr/>
          <p:nvPr/>
        </p:nvSpPr>
        <p:spPr>
          <a:xfrm>
            <a:off x="4755563" y="1501713"/>
            <a:ext cx="1483909" cy="125905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823034" y="5860599"/>
            <a:ext cx="1777159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673793" y="3836323"/>
            <a:ext cx="2325623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1422222" y="1994736"/>
            <a:ext cx="1741131" cy="345913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8529" y="1381730"/>
            <a:ext cx="617151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8529" y="3273045"/>
            <a:ext cx="6229707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8528" y="5173817"/>
            <a:ext cx="6229708" cy="147966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4260" y="1055388"/>
            <a:ext cx="25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Binary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71" y="2966136"/>
            <a:ext cx="264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Patch classification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09" y="4887942"/>
            <a:ext cx="406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Whole slide classification (WSC)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144999" y="3608302"/>
            <a:ext cx="404747" cy="573934"/>
            <a:chOff x="5450408" y="3255368"/>
            <a:chExt cx="489744" cy="694460"/>
          </a:xfrm>
        </p:grpSpPr>
        <p:sp>
          <p:nvSpPr>
            <p:cNvPr id="21" name="원통 2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통 2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통 2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0">
                  <a:schemeClr val="accent3">
                    <a:lumMod val="45000"/>
                    <a:lumOff val="55000"/>
                  </a:schemeClr>
                </a:gs>
                <a:gs pos="68000">
                  <a:schemeClr val="bg1"/>
                </a:gs>
              </a:gsLst>
              <a:lin ang="189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33" y="1456322"/>
            <a:ext cx="458233" cy="113030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66164" y="2596470"/>
            <a:ext cx="206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Pathology slides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51" y="1513776"/>
            <a:ext cx="458233" cy="113030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95" y="1581709"/>
            <a:ext cx="458233" cy="1130308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264871" y="3574523"/>
            <a:ext cx="655209" cy="641250"/>
            <a:chOff x="5813733" y="2418100"/>
            <a:chExt cx="1028944" cy="998571"/>
          </a:xfrm>
        </p:grpSpPr>
        <p:sp>
          <p:nvSpPr>
            <p:cNvPr id="29" name="타원 28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31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2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-58189" y="4194613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4974" y="3300652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classifier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093745" y="3496431"/>
            <a:ext cx="1059277" cy="1091666"/>
            <a:chOff x="7329147" y="1556828"/>
            <a:chExt cx="1572501" cy="171561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9147" y="1556828"/>
              <a:ext cx="1572501" cy="136390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579445" y="1844953"/>
              <a:ext cx="413798" cy="58089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67647" y="1844953"/>
              <a:ext cx="413798" cy="5808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755690" y="2861308"/>
              <a:ext cx="897160" cy="41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ko-KR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C1177F3-150A-4EBB-890B-30F9FE69F0EC}"/>
              </a:ext>
            </a:extLst>
          </p:cNvPr>
          <p:cNvSpPr txBox="1"/>
          <p:nvPr/>
        </p:nvSpPr>
        <p:spPr>
          <a:xfrm>
            <a:off x="624432" y="2450407"/>
            <a:ext cx="102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Scanner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2" descr="Pannoramic 250 Flash III - 3DHISTECH Ltd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0" t="3001" r="24361" b="3952"/>
          <a:stretch/>
        </p:blipFill>
        <p:spPr bwMode="auto">
          <a:xfrm>
            <a:off x="746591" y="1819897"/>
            <a:ext cx="642258" cy="60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36" y="1521762"/>
            <a:ext cx="1056632" cy="233845"/>
          </a:xfrm>
          <a:prstGeom prst="rect">
            <a:avLst/>
          </a:prstGeom>
        </p:spPr>
      </p:pic>
      <p:cxnSp>
        <p:nvCxnSpPr>
          <p:cNvPr id="45" name="꺾인 연결선 44"/>
          <p:cNvCxnSpPr>
            <a:stCxn id="92" idx="2"/>
            <a:endCxn id="29" idx="0"/>
          </p:cNvCxnSpPr>
          <p:nvPr/>
        </p:nvCxnSpPr>
        <p:spPr>
          <a:xfrm rot="5400000">
            <a:off x="1586453" y="1670018"/>
            <a:ext cx="910529" cy="2898481"/>
          </a:xfrm>
          <a:prstGeom prst="bentConnector3">
            <a:avLst>
              <a:gd name="adj1" fmla="val 6460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41941" y="4199053"/>
            <a:ext cx="1257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꺾인 연결선 46"/>
          <p:cNvCxnSpPr>
            <a:stCxn id="46" idx="2"/>
            <a:endCxn id="61" idx="0"/>
          </p:cNvCxnSpPr>
          <p:nvPr/>
        </p:nvCxnSpPr>
        <p:spPr>
          <a:xfrm rot="5400000">
            <a:off x="2194862" y="3260352"/>
            <a:ext cx="975506" cy="33761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49731" y="5583066"/>
            <a:ext cx="2117508" cy="914948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30938" y="6071096"/>
            <a:ext cx="9716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slide </a:t>
            </a:r>
          </a:p>
          <a:p>
            <a:pPr algn="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39320" y="5507102"/>
            <a:ext cx="1388808" cy="962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96895" y="5607403"/>
            <a:ext cx="284526" cy="70183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1121" y="5607403"/>
            <a:ext cx="284526" cy="70183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67708" y="5607403"/>
            <a:ext cx="284526" cy="701832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75" y="5607271"/>
            <a:ext cx="284526" cy="701832"/>
          </a:xfrm>
          <a:prstGeom prst="rect">
            <a:avLst/>
          </a:prstGeom>
        </p:spPr>
      </p:pic>
      <p:cxnSp>
        <p:nvCxnSpPr>
          <p:cNvPr id="55" name="꺾인 연결선 54"/>
          <p:cNvCxnSpPr>
            <a:stCxn id="50" idx="0"/>
            <a:endCxn id="46" idx="2"/>
          </p:cNvCxnSpPr>
          <p:nvPr/>
        </p:nvCxnSpPr>
        <p:spPr>
          <a:xfrm rot="16200000" flipV="1">
            <a:off x="4378983" y="4452360"/>
            <a:ext cx="1046439" cy="10630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82982" y="6234501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64150" y="624067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40697" y="624067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287" y="6240679"/>
            <a:ext cx="31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66945" y="5436169"/>
            <a:ext cx="655209" cy="641250"/>
            <a:chOff x="1066780" y="5164014"/>
            <a:chExt cx="655209" cy="641250"/>
          </a:xfrm>
        </p:grpSpPr>
        <p:sp>
          <p:nvSpPr>
            <p:cNvPr id="61" name="타원 60"/>
            <p:cNvSpPr/>
            <p:nvPr/>
          </p:nvSpPr>
          <p:spPr>
            <a:xfrm>
              <a:off x="1066780" y="5164014"/>
              <a:ext cx="655209" cy="6412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54626" y="5306444"/>
              <a:ext cx="132733" cy="327409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535" y="5366834"/>
              <a:ext cx="132733" cy="327409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42472" y="5406823"/>
              <a:ext cx="132733" cy="327409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921" y="5459979"/>
              <a:ext cx="132733" cy="327409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9174" y="5234947"/>
              <a:ext cx="278937" cy="27456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259901" y="5223310"/>
              <a:ext cx="162752" cy="103183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1459506" y="5538182"/>
              <a:ext cx="162752" cy="103183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5030562" y="6060347"/>
            <a:ext cx="2020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WSC result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54869" y="3552787"/>
            <a:ext cx="2189985" cy="1094720"/>
          </a:xfrm>
          <a:prstGeom prst="rect">
            <a:avLst/>
          </a:prstGeom>
          <a:gradFill>
            <a:gsLst>
              <a:gs pos="58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56" y="4301953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64" y="379690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56" y="4051335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직사각형 73"/>
          <p:cNvSpPr/>
          <p:nvPr/>
        </p:nvSpPr>
        <p:spPr>
          <a:xfrm>
            <a:off x="2145335" y="3871882"/>
            <a:ext cx="91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41679" y="4110327"/>
            <a:ext cx="7152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Dysplasia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32409" y="4376456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93" y="3534274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꺾인 연결선 77"/>
          <p:cNvCxnSpPr>
            <a:stCxn id="83" idx="6"/>
            <a:endCxn id="77" idx="1"/>
          </p:cNvCxnSpPr>
          <p:nvPr/>
        </p:nvCxnSpPr>
        <p:spPr>
          <a:xfrm flipV="1">
            <a:off x="1835169" y="3700502"/>
            <a:ext cx="311824" cy="18919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>
            <a:off x="1836148" y="3725421"/>
            <a:ext cx="328283" cy="150101"/>
          </a:xfrm>
          <a:prstGeom prst="bentConnector3">
            <a:avLst>
              <a:gd name="adj1" fmla="val 4613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83" idx="6"/>
            <a:endCxn id="73" idx="1"/>
          </p:cNvCxnSpPr>
          <p:nvPr/>
        </p:nvCxnSpPr>
        <p:spPr>
          <a:xfrm>
            <a:off x="1835169" y="3889701"/>
            <a:ext cx="309187" cy="32786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83" idx="6"/>
            <a:endCxn id="71" idx="1"/>
          </p:cNvCxnSpPr>
          <p:nvPr/>
        </p:nvCxnSpPr>
        <p:spPr>
          <a:xfrm>
            <a:off x="1835169" y="3889701"/>
            <a:ext cx="309187" cy="57848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154276" y="3619416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179960" y="3569076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1399932" y="3736797"/>
            <a:ext cx="344764" cy="347681"/>
            <a:chOff x="572642" y="3447654"/>
            <a:chExt cx="1905000" cy="1904997"/>
          </a:xfrm>
          <a:effectLst/>
        </p:grpSpPr>
        <p:pic>
          <p:nvPicPr>
            <p:cNvPr id="85" name="Picture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6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328" y="3655302"/>
            <a:ext cx="337514" cy="332228"/>
          </a:xfrm>
          <a:prstGeom prst="ellipse">
            <a:avLst/>
          </a:prstGeom>
          <a:ln>
            <a:solidFill>
              <a:srgbClr val="00B050"/>
            </a:solidFill>
          </a:ln>
        </p:spPr>
      </p:pic>
      <p:sp>
        <p:nvSpPr>
          <p:cNvPr id="90" name="타원 89"/>
          <p:cNvSpPr/>
          <p:nvPr/>
        </p:nvSpPr>
        <p:spPr>
          <a:xfrm>
            <a:off x="3163353" y="1782364"/>
            <a:ext cx="655209" cy="6412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4175" y="1868928"/>
            <a:ext cx="436355" cy="467249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797366" y="2402384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Patch-maker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027ACF-BBFE-4B73-9120-70BC6340405A}"/>
              </a:ext>
            </a:extLst>
          </p:cNvPr>
          <p:cNvGrpSpPr/>
          <p:nvPr/>
        </p:nvGrpSpPr>
        <p:grpSpPr>
          <a:xfrm>
            <a:off x="1236612" y="5601523"/>
            <a:ext cx="1070791" cy="878559"/>
            <a:chOff x="5943796" y="2779089"/>
            <a:chExt cx="2735123" cy="2359603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1D8F467-5985-48FB-B13A-7AB74E0A8034}"/>
                </a:ext>
              </a:extLst>
            </p:cNvPr>
            <p:cNvGrpSpPr/>
            <p:nvPr/>
          </p:nvGrpSpPr>
          <p:grpSpPr>
            <a:xfrm>
              <a:off x="5943796" y="2779089"/>
              <a:ext cx="2735123" cy="2359603"/>
              <a:chOff x="4841029" y="4267225"/>
              <a:chExt cx="1985396" cy="1372191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27B6194F-1B9E-48A5-B7C9-9BE34F71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8778" y="4267225"/>
                <a:ext cx="1657647" cy="1372191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A3AE661-3B82-438B-BDC6-08A2D6BD7151}"/>
                  </a:ext>
                </a:extLst>
              </p:cNvPr>
              <p:cNvSpPr txBox="1"/>
              <p:nvPr/>
            </p:nvSpPr>
            <p:spPr>
              <a:xfrm rot="19244874">
                <a:off x="4841029" y="4309252"/>
                <a:ext cx="1100583" cy="243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dirty="0"/>
                  <a:t>3</a:t>
                </a:r>
              </a:p>
            </p:txBody>
          </p:sp>
        </p:grp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CD67BB01-268D-4824-8253-3BE68C8C3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809" t="1990" r="2760"/>
            <a:stretch/>
          </p:blipFill>
          <p:spPr>
            <a:xfrm>
              <a:off x="6583732" y="3433763"/>
              <a:ext cx="1435134" cy="1621119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2232302" y="5714337"/>
            <a:ext cx="121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4134611" y="1699936"/>
            <a:ext cx="837762" cy="805232"/>
            <a:chOff x="5813733" y="2418100"/>
            <a:chExt cx="1028944" cy="998571"/>
          </a:xfrm>
        </p:grpSpPr>
        <p:sp>
          <p:nvSpPr>
            <p:cNvPr id="111" name="타원 110"/>
            <p:cNvSpPr/>
            <p:nvPr/>
          </p:nvSpPr>
          <p:spPr>
            <a:xfrm>
              <a:off x="5813733" y="2418100"/>
              <a:ext cx="1028944" cy="9985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/>
            <p:cNvGrpSpPr/>
            <p:nvPr/>
          </p:nvGrpSpPr>
          <p:grpSpPr>
            <a:xfrm>
              <a:off x="6000647" y="2590922"/>
              <a:ext cx="655117" cy="655116"/>
              <a:chOff x="572642" y="3447654"/>
              <a:chExt cx="1905000" cy="1904997"/>
            </a:xfrm>
            <a:effectLst/>
          </p:grpSpPr>
          <p:pic>
            <p:nvPicPr>
              <p:cNvPr id="113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42" y="34476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4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2" y="36000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5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442" y="3752454"/>
                <a:ext cx="1447801" cy="14478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6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842" y="3904855"/>
                <a:ext cx="1447800" cy="144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cxnSp>
        <p:nvCxnSpPr>
          <p:cNvPr id="117" name="꺾인 연결선 116"/>
          <p:cNvCxnSpPr>
            <a:stCxn id="90" idx="6"/>
            <a:endCxn id="111" idx="2"/>
          </p:cNvCxnSpPr>
          <p:nvPr/>
        </p:nvCxnSpPr>
        <p:spPr>
          <a:xfrm flipV="1">
            <a:off x="3818562" y="2102552"/>
            <a:ext cx="316049" cy="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824829" y="2485123"/>
            <a:ext cx="1387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512* patches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67" y="2251138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2" name="Picture 35" descr="File:Icons8 flat folder.svg - Wikimedia Commons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42" y="1616136"/>
            <a:ext cx="332456" cy="3324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직사각형 122"/>
          <p:cNvSpPr/>
          <p:nvPr/>
        </p:nvSpPr>
        <p:spPr>
          <a:xfrm>
            <a:off x="5260002" y="2323392"/>
            <a:ext cx="72242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Times New Roman" panose="02020603050405020304" pitchFamily="18" charset="0"/>
                <a:cs typeface="Times New Roman" panose="02020603050405020304" pitchFamily="18" charset="0"/>
              </a:rPr>
              <a:t>Abnrmal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282155" y="1713471"/>
            <a:ext cx="7005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꺾인 연결선 124"/>
          <p:cNvCxnSpPr>
            <a:stCxn id="111" idx="6"/>
            <a:endCxn id="122" idx="1"/>
          </p:cNvCxnSpPr>
          <p:nvPr/>
        </p:nvCxnSpPr>
        <p:spPr>
          <a:xfrm flipV="1">
            <a:off x="4972373" y="1782364"/>
            <a:ext cx="230669" cy="3201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11" idx="6"/>
            <a:endCxn id="121" idx="1"/>
          </p:cNvCxnSpPr>
          <p:nvPr/>
        </p:nvCxnSpPr>
        <p:spPr>
          <a:xfrm>
            <a:off x="4972373" y="2102552"/>
            <a:ext cx="225594" cy="314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4" idx="3"/>
            <a:endCxn id="38" idx="0"/>
          </p:cNvCxnSpPr>
          <p:nvPr/>
        </p:nvCxnSpPr>
        <p:spPr>
          <a:xfrm flipH="1">
            <a:off x="5623384" y="1836582"/>
            <a:ext cx="359325" cy="1659849"/>
          </a:xfrm>
          <a:prstGeom prst="bentConnector4">
            <a:avLst>
              <a:gd name="adj1" fmla="val -63619"/>
              <a:gd name="adj2" fmla="val 53708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121" idx="2"/>
          </p:cNvCxnSpPr>
          <p:nvPr/>
        </p:nvCxnSpPr>
        <p:spPr>
          <a:xfrm rot="5400000">
            <a:off x="4080253" y="1957544"/>
            <a:ext cx="657893" cy="190999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136303" y="3581924"/>
            <a:ext cx="121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LossDiff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3216643" y="3929286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141" name="원통 140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원통 141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원통 142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3574540" y="4329393"/>
            <a:ext cx="170884" cy="242315"/>
            <a:chOff x="5450408" y="3255368"/>
            <a:chExt cx="489744" cy="6944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</p:grpSpPr>
        <p:sp>
          <p:nvSpPr>
            <p:cNvPr id="154" name="원통 153"/>
            <p:cNvSpPr/>
            <p:nvPr/>
          </p:nvSpPr>
          <p:spPr>
            <a:xfrm>
              <a:off x="5450409" y="3672829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원통 154"/>
            <p:cNvSpPr/>
            <p:nvPr/>
          </p:nvSpPr>
          <p:spPr>
            <a:xfrm>
              <a:off x="5450409" y="3465305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원통 155"/>
            <p:cNvSpPr/>
            <p:nvPr/>
          </p:nvSpPr>
          <p:spPr>
            <a:xfrm>
              <a:off x="5450408" y="3255368"/>
              <a:ext cx="489743" cy="276999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오른쪽으로 구부러진 화살표 156"/>
          <p:cNvSpPr/>
          <p:nvPr/>
        </p:nvSpPr>
        <p:spPr>
          <a:xfrm rot="19063509">
            <a:off x="3200260" y="4233020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3062321" y="4341314"/>
            <a:ext cx="259026" cy="237471"/>
            <a:chOff x="572642" y="3447654"/>
            <a:chExt cx="1905000" cy="1904997"/>
          </a:xfrm>
          <a:effectLst/>
        </p:grpSpPr>
        <p:pic>
          <p:nvPicPr>
            <p:cNvPr id="145" name="Picture 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2" y="34476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6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42" y="36000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7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42" y="3752454"/>
              <a:ext cx="1447801" cy="144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8" name="Picture 8"/>
            <p:cNvPicPr>
              <a:picLocks noChangeAspect="1"/>
            </p:cNvPicPr>
            <p:nvPr/>
          </p:nvPicPr>
          <p:blipFill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2" y="3904855"/>
              <a:ext cx="1447800" cy="144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58" name="오른쪽으로 구부러진 화살표 157"/>
          <p:cNvSpPr/>
          <p:nvPr/>
        </p:nvSpPr>
        <p:spPr>
          <a:xfrm rot="7865545">
            <a:off x="3490253" y="3916129"/>
            <a:ext cx="267487" cy="35279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3642666" y="3916243"/>
            <a:ext cx="214478" cy="220902"/>
            <a:chOff x="4475812" y="3935257"/>
            <a:chExt cx="259519" cy="267291"/>
          </a:xfrm>
        </p:grpSpPr>
        <p:pic>
          <p:nvPicPr>
            <p:cNvPr id="149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812" y="3935257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0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739" y="3982792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1" name="Picture 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7" y="4022071"/>
              <a:ext cx="178964" cy="180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60" name="TextBox 159"/>
          <p:cNvSpPr txBox="1"/>
          <p:nvPr/>
        </p:nvSpPr>
        <p:spPr>
          <a:xfrm>
            <a:off x="5471581" y="1446699"/>
            <a:ext cx="103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mixpatch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3999" y="88488"/>
            <a:ext cx="358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위장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최종 </a:t>
            </a:r>
            <a:r>
              <a:rPr lang="ko-KR" altLang="en-US" b="1" dirty="0"/>
              <a:t>솔루션 </a:t>
            </a:r>
            <a:r>
              <a:rPr lang="ko-KR" altLang="en-US" b="1" dirty="0" err="1"/>
              <a:t>아키텍쳐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605448" y="2914644"/>
            <a:ext cx="257450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Annotation </a:t>
            </a:r>
            <a:r>
              <a:rPr lang="ko-KR" altLang="en-US" dirty="0" smtClean="0"/>
              <a:t>단계부터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 가능 변수 확인 중</a:t>
            </a:r>
            <a:r>
              <a:rPr lang="en-US" altLang="ko-KR" dirty="0" smtClean="0"/>
              <a:t>: annotation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서버간의</a:t>
            </a:r>
            <a:r>
              <a:rPr lang="ko-KR" altLang="en-US" dirty="0" smtClean="0"/>
              <a:t> 차이는 없었음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44068" y="151578"/>
            <a:ext cx="4172376" cy="104634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428236" y="1220221"/>
            <a:ext cx="292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 워크 </a:t>
            </a:r>
            <a:r>
              <a:rPr lang="ko-KR" altLang="en-US" dirty="0" smtClean="0"/>
              <a:t>코드 완성</a:t>
            </a:r>
            <a:endParaRPr lang="en-US" altLang="ko-KR" dirty="0" smtClean="0"/>
          </a:p>
          <a:p>
            <a:r>
              <a:rPr lang="ko-KR" altLang="en-US" dirty="0" smtClean="0"/>
              <a:t>및 서버에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09234"/>
              </p:ext>
            </p:extLst>
          </p:nvPr>
        </p:nvGraphicFramePr>
        <p:xfrm>
          <a:off x="598516" y="744970"/>
          <a:ext cx="5529155" cy="2392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2865971789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50857657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254530094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877240489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275990047"/>
                    </a:ext>
                  </a:extLst>
                </a:gridCol>
              </a:tblGrid>
              <a:tr h="117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Slide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dimenstion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Quality factor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9993"/>
                  </a:ext>
                </a:extLst>
              </a:tr>
              <a:tr h="14664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202456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1461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668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90382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1165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8927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002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346"/>
              </p:ext>
            </p:extLst>
          </p:nvPr>
        </p:nvGraphicFramePr>
        <p:xfrm>
          <a:off x="598516" y="3566622"/>
          <a:ext cx="55291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549672275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397594038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611114640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946043484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609521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202456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623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27671" y="3566622"/>
            <a:ext cx="171123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기존 </a:t>
            </a:r>
            <a:r>
              <a:rPr lang="en-US" altLang="ko-KR" sz="1400" dirty="0" smtClean="0"/>
              <a:t>training</a:t>
            </a:r>
            <a:br>
              <a:rPr lang="en-US" altLang="ko-KR" sz="1400" dirty="0" smtClean="0"/>
            </a:br>
            <a:r>
              <a:rPr lang="en-US" altLang="ko-KR" sz="1400" dirty="0" smtClean="0"/>
              <a:t> -&gt; test</a:t>
            </a:r>
            <a:r>
              <a:rPr lang="ko-KR" altLang="en-US" sz="1400" dirty="0" smtClean="0"/>
              <a:t>로 이동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33652" y="3137342"/>
            <a:ext cx="997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46330"/>
              </p:ext>
            </p:extLst>
          </p:nvPr>
        </p:nvGraphicFramePr>
        <p:xfrm>
          <a:off x="598516" y="4979784"/>
          <a:ext cx="55291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289">
                  <a:extLst>
                    <a:ext uri="{9D8B030D-6E8A-4147-A177-3AD203B41FA5}">
                      <a16:colId xmlns:a16="http://schemas.microsoft.com/office/drawing/2014/main" val="1987831579"/>
                    </a:ext>
                  </a:extLst>
                </a:gridCol>
                <a:gridCol w="1382289">
                  <a:extLst>
                    <a:ext uri="{9D8B030D-6E8A-4147-A177-3AD203B41FA5}">
                      <a16:colId xmlns:a16="http://schemas.microsoft.com/office/drawing/2014/main" val="1724252364"/>
                    </a:ext>
                  </a:extLst>
                </a:gridCol>
                <a:gridCol w="1382289">
                  <a:extLst>
                    <a:ext uri="{9D8B030D-6E8A-4147-A177-3AD203B41FA5}">
                      <a16:colId xmlns:a16="http://schemas.microsoft.com/office/drawing/2014/main" val="3023346863"/>
                    </a:ext>
                  </a:extLst>
                </a:gridCol>
                <a:gridCol w="1382289">
                  <a:extLst>
                    <a:ext uri="{9D8B030D-6E8A-4147-A177-3AD203B41FA5}">
                      <a16:colId xmlns:a16="http://schemas.microsoft.com/office/drawing/2014/main" val="124583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432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4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2+48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96983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>
            <a:stCxn id="6" idx="2"/>
          </p:cNvCxnSpPr>
          <p:nvPr/>
        </p:nvCxnSpPr>
        <p:spPr>
          <a:xfrm flipH="1">
            <a:off x="5636029" y="4089842"/>
            <a:ext cx="1347258" cy="21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6229" y="6463144"/>
            <a:ext cx="275448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Random sampling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6254" y="146057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대장 학습 데이터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참고자료 </a:t>
            </a:r>
            <a:endParaRPr lang="ko-KR" altLang="en-US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13180</TotalTime>
  <Words>1653</Words>
  <Application>Microsoft Office PowerPoint</Application>
  <PresentationFormat>화면 슬라이드 쇼(4:3)</PresentationFormat>
  <Paragraphs>667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돋움</vt:lpstr>
      <vt:lpstr>Arial</vt:lpstr>
      <vt:lpstr>Calibri</vt:lpstr>
      <vt:lpstr>Calibri Light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185</cp:revision>
  <dcterms:created xsi:type="dcterms:W3CDTF">2021-03-24T07:36:17Z</dcterms:created>
  <dcterms:modified xsi:type="dcterms:W3CDTF">2021-05-28T03:50:11Z</dcterms:modified>
</cp:coreProperties>
</file>