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291" r:id="rId5"/>
    <p:sldId id="334" r:id="rId6"/>
    <p:sldId id="366" r:id="rId7"/>
    <p:sldId id="349" r:id="rId8"/>
    <p:sldId id="367" r:id="rId9"/>
    <p:sldId id="369" r:id="rId10"/>
    <p:sldId id="312" r:id="rId11"/>
    <p:sldId id="368" r:id="rId12"/>
    <p:sldId id="364" r:id="rId13"/>
    <p:sldId id="363" r:id="rId14"/>
    <p:sldId id="3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20210604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4755563" y="1501713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823034" y="5860599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673793" y="3836323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422222" y="1994736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529" y="1381730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8529" y="3273045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8528" y="5173817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4260" y="1055388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71" y="2966136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09" y="4887942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44999" y="3608302"/>
            <a:ext cx="404747" cy="573934"/>
            <a:chOff x="5450408" y="3255368"/>
            <a:chExt cx="489744" cy="694460"/>
          </a:xfrm>
        </p:grpSpPr>
        <p:sp>
          <p:nvSpPr>
            <p:cNvPr id="21" name="원통 2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33" y="1456322"/>
            <a:ext cx="458233" cy="11303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66164" y="2596470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51" y="1513776"/>
            <a:ext cx="458233" cy="11303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95" y="1581709"/>
            <a:ext cx="458233" cy="1130308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264871" y="3574523"/>
            <a:ext cx="655209" cy="641250"/>
            <a:chOff x="5813733" y="2418100"/>
            <a:chExt cx="1028944" cy="998571"/>
          </a:xfrm>
        </p:grpSpPr>
        <p:sp>
          <p:nvSpPr>
            <p:cNvPr id="29" name="타원 28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31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-58189" y="419461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4974" y="3300652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093745" y="3496431"/>
            <a:ext cx="1059277" cy="1091666"/>
            <a:chOff x="7329147" y="1556828"/>
            <a:chExt cx="1572501" cy="171561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624432" y="2450407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746591" y="1819897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36" y="1521762"/>
            <a:ext cx="1056632" cy="233845"/>
          </a:xfrm>
          <a:prstGeom prst="rect">
            <a:avLst/>
          </a:prstGeom>
        </p:spPr>
      </p:pic>
      <p:cxnSp>
        <p:nvCxnSpPr>
          <p:cNvPr id="45" name="꺾인 연결선 44"/>
          <p:cNvCxnSpPr>
            <a:stCxn id="92" idx="2"/>
            <a:endCxn id="29" idx="0"/>
          </p:cNvCxnSpPr>
          <p:nvPr/>
        </p:nvCxnSpPr>
        <p:spPr>
          <a:xfrm rot="5400000">
            <a:off x="1586453" y="1670018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1941" y="4199053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꺾인 연결선 46"/>
          <p:cNvCxnSpPr>
            <a:stCxn id="46" idx="2"/>
            <a:endCxn id="61" idx="0"/>
          </p:cNvCxnSpPr>
          <p:nvPr/>
        </p:nvCxnSpPr>
        <p:spPr>
          <a:xfrm rot="5400000">
            <a:off x="2194862" y="3260352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49731" y="5583066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30938" y="6071096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39320" y="5507102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6895" y="5607403"/>
            <a:ext cx="284526" cy="7018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1121" y="5607403"/>
            <a:ext cx="284526" cy="7018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7708" y="5607403"/>
            <a:ext cx="284526" cy="7018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75" y="5607271"/>
            <a:ext cx="284526" cy="701832"/>
          </a:xfrm>
          <a:prstGeom prst="rect">
            <a:avLst/>
          </a:prstGeom>
        </p:spPr>
      </p:pic>
      <p:cxnSp>
        <p:nvCxnSpPr>
          <p:cNvPr id="55" name="꺾인 연결선 54"/>
          <p:cNvCxnSpPr>
            <a:stCxn id="50" idx="0"/>
            <a:endCxn id="46" idx="2"/>
          </p:cNvCxnSpPr>
          <p:nvPr/>
        </p:nvCxnSpPr>
        <p:spPr>
          <a:xfrm rot="16200000" flipV="1">
            <a:off x="4378983" y="4452360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82982" y="6234501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64150" y="624067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40697" y="624067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287" y="624067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66945" y="5436169"/>
            <a:ext cx="655209" cy="641250"/>
            <a:chOff x="1066780" y="5164014"/>
            <a:chExt cx="655209" cy="641250"/>
          </a:xfrm>
        </p:grpSpPr>
        <p:sp>
          <p:nvSpPr>
            <p:cNvPr id="61" name="타원 6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5030562" y="6060347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54869" y="3552787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56" y="430195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4" y="379690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56" y="4051335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직사각형 73"/>
          <p:cNvSpPr/>
          <p:nvPr/>
        </p:nvSpPr>
        <p:spPr>
          <a:xfrm>
            <a:off x="2145335" y="3871882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41679" y="4110327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32409" y="4376456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93" y="353427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꺾인 연결선 77"/>
          <p:cNvCxnSpPr>
            <a:stCxn id="83" idx="6"/>
            <a:endCxn id="77" idx="1"/>
          </p:cNvCxnSpPr>
          <p:nvPr/>
        </p:nvCxnSpPr>
        <p:spPr>
          <a:xfrm flipV="1">
            <a:off x="1835169" y="3700502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>
            <a:off x="1836148" y="3725421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3" idx="6"/>
            <a:endCxn id="73" idx="1"/>
          </p:cNvCxnSpPr>
          <p:nvPr/>
        </p:nvCxnSpPr>
        <p:spPr>
          <a:xfrm>
            <a:off x="1835169" y="3889701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83" idx="6"/>
            <a:endCxn id="71" idx="1"/>
          </p:cNvCxnSpPr>
          <p:nvPr/>
        </p:nvCxnSpPr>
        <p:spPr>
          <a:xfrm>
            <a:off x="1835169" y="3889701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154276" y="3619416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79960" y="3569076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399932" y="3736797"/>
            <a:ext cx="344764" cy="347681"/>
            <a:chOff x="572642" y="3447654"/>
            <a:chExt cx="1905000" cy="1904997"/>
          </a:xfrm>
          <a:effectLst/>
        </p:grpSpPr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328" y="3655302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90" name="타원 89"/>
          <p:cNvSpPr/>
          <p:nvPr/>
        </p:nvSpPr>
        <p:spPr>
          <a:xfrm>
            <a:off x="3163353" y="178236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4175" y="1868928"/>
            <a:ext cx="436355" cy="46724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797366" y="2402384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1236612" y="5601523"/>
            <a:ext cx="1070791" cy="878559"/>
            <a:chOff x="5943796" y="2779089"/>
            <a:chExt cx="2735123" cy="235960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232302" y="5714337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134611" y="1699936"/>
            <a:ext cx="837762" cy="805232"/>
            <a:chOff x="5813733" y="2418100"/>
            <a:chExt cx="1028944" cy="998571"/>
          </a:xfrm>
        </p:grpSpPr>
        <p:sp>
          <p:nvSpPr>
            <p:cNvPr id="111" name="타원 11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1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117" name="꺾인 연결선 116"/>
          <p:cNvCxnSpPr>
            <a:stCxn id="90" idx="6"/>
            <a:endCxn id="111" idx="2"/>
          </p:cNvCxnSpPr>
          <p:nvPr/>
        </p:nvCxnSpPr>
        <p:spPr>
          <a:xfrm flipV="1">
            <a:off x="3818562" y="2102552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24829" y="248512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67" y="2251138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42" y="16161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직사각형 122"/>
          <p:cNvSpPr/>
          <p:nvPr/>
        </p:nvSpPr>
        <p:spPr>
          <a:xfrm>
            <a:off x="5260002" y="232339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282155" y="1713471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꺾인 연결선 124"/>
          <p:cNvCxnSpPr>
            <a:stCxn id="111" idx="6"/>
            <a:endCxn id="122" idx="1"/>
          </p:cNvCxnSpPr>
          <p:nvPr/>
        </p:nvCxnSpPr>
        <p:spPr>
          <a:xfrm flipV="1">
            <a:off x="4972373" y="1782364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1" idx="6"/>
            <a:endCxn id="121" idx="1"/>
          </p:cNvCxnSpPr>
          <p:nvPr/>
        </p:nvCxnSpPr>
        <p:spPr>
          <a:xfrm>
            <a:off x="4972373" y="2102552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4" idx="3"/>
            <a:endCxn id="38" idx="0"/>
          </p:cNvCxnSpPr>
          <p:nvPr/>
        </p:nvCxnSpPr>
        <p:spPr>
          <a:xfrm flipH="1">
            <a:off x="5623384" y="1836582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21" idx="2"/>
          </p:cNvCxnSpPr>
          <p:nvPr/>
        </p:nvCxnSpPr>
        <p:spPr>
          <a:xfrm rot="5400000">
            <a:off x="4080253" y="1957544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136303" y="3581924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3216643" y="3929286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41" name="원통 14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원통 14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원통 14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574540" y="4329393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오른쪽으로 구부러진 화살표 156"/>
          <p:cNvSpPr/>
          <p:nvPr/>
        </p:nvSpPr>
        <p:spPr>
          <a:xfrm rot="19063509">
            <a:off x="3200260" y="4233020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3062321" y="4341314"/>
            <a:ext cx="259026" cy="237471"/>
            <a:chOff x="572642" y="3447654"/>
            <a:chExt cx="1905000" cy="1904997"/>
          </a:xfrm>
          <a:effectLst/>
        </p:grpSpPr>
        <p:pic>
          <p:nvPicPr>
            <p:cNvPr id="145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6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7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8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8" name="오른쪽으로 구부러진 화살표 157"/>
          <p:cNvSpPr/>
          <p:nvPr/>
        </p:nvSpPr>
        <p:spPr>
          <a:xfrm rot="7865545">
            <a:off x="3490253" y="3916129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3642666" y="3916243"/>
            <a:ext cx="214478" cy="220902"/>
            <a:chOff x="4475812" y="3935257"/>
            <a:chExt cx="259519" cy="267291"/>
          </a:xfrm>
        </p:grpSpPr>
        <p:pic>
          <p:nvPicPr>
            <p:cNvPr id="149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0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1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0" name="TextBox 159"/>
          <p:cNvSpPr txBox="1"/>
          <p:nvPr/>
        </p:nvSpPr>
        <p:spPr>
          <a:xfrm>
            <a:off x="5471581" y="1446699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3999" y="88488"/>
            <a:ext cx="358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최종 </a:t>
            </a:r>
            <a:r>
              <a:rPr lang="ko-KR" altLang="en-US" b="1" dirty="0"/>
              <a:t>솔루션 </a:t>
            </a:r>
            <a:r>
              <a:rPr lang="ko-KR" altLang="en-US" b="1" dirty="0" err="1"/>
              <a:t>아키텍쳐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05448" y="2914644"/>
            <a:ext cx="257450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단계부터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 가능 변수 확인 중</a:t>
            </a:r>
            <a:r>
              <a:rPr lang="en-US" altLang="ko-KR" dirty="0" smtClean="0"/>
              <a:t>: annotation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서버간의</a:t>
            </a:r>
            <a:r>
              <a:rPr lang="ko-KR" altLang="en-US" dirty="0" smtClean="0"/>
              <a:t> 차이는 없었음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4068" y="151578"/>
            <a:ext cx="4172376" cy="104634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28236" y="1220221"/>
            <a:ext cx="292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 워크 코드 완성</a:t>
            </a:r>
            <a:endParaRPr lang="en-US" altLang="ko-KR" dirty="0" smtClean="0"/>
          </a:p>
          <a:p>
            <a:r>
              <a:rPr lang="ko-KR" altLang="en-US" dirty="0" smtClean="0"/>
              <a:t>및 서버에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05098" y="397348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9173" y="330015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07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현미경 </a:t>
            </a:r>
            <a:r>
              <a:rPr lang="en-US" altLang="ko-KR" b="1" dirty="0" smtClean="0"/>
              <a:t>segmentation </a:t>
            </a:r>
            <a:r>
              <a:rPr lang="ko-KR" altLang="en-US" b="1" dirty="0" smtClean="0"/>
              <a:t>파일럿 테스트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ail.google.com/mail/u/0?ui=2&amp;ik=59ac055c91&amp;attid=0.2&amp;permmsgid=msg-a:r806213770645828917&amp;th=179d45861835fbab&amp;view=fimg&amp;sz=s0-l75-ft&amp;attbid=ANGjdJ_KSKINhkSO3JwQAYa8Sgu24kT_BgNxCwzYN4gQuQ_tSoQwBhEa0dBpSrmE1srH09xfAq_dXhu6KlChyuDuI3SPrFZY0WF4epxXEBf0QjmoWWyMwUlOQQGjG4A&amp;disp=emb&amp;realattid=179d458b052da8555eb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9360"/>
              </p:ext>
            </p:extLst>
          </p:nvPr>
        </p:nvGraphicFramePr>
        <p:xfrm>
          <a:off x="684818" y="267715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7577553"/>
                    </a:ext>
                  </a:extLst>
                </a:gridCol>
                <a:gridCol w="1385916">
                  <a:extLst>
                    <a:ext uri="{9D8B030D-6E8A-4147-A177-3AD203B41FA5}">
                      <a16:colId xmlns:a16="http://schemas.microsoft.com/office/drawing/2014/main" val="3791848464"/>
                    </a:ext>
                  </a:extLst>
                </a:gridCol>
                <a:gridCol w="1339042">
                  <a:extLst>
                    <a:ext uri="{9D8B030D-6E8A-4147-A177-3AD203B41FA5}">
                      <a16:colId xmlns:a16="http://schemas.microsoft.com/office/drawing/2014/main" val="2077834420"/>
                    </a:ext>
                  </a:extLst>
                </a:gridCol>
                <a:gridCol w="1339042">
                  <a:extLst>
                    <a:ext uri="{9D8B030D-6E8A-4147-A177-3AD203B41FA5}">
                      <a16:colId xmlns:a16="http://schemas.microsoft.com/office/drawing/2014/main" val="250285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5/28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6/1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6/3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환자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환자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환자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8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환자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0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환자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46112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84818" y="2677156"/>
            <a:ext cx="3421670" cy="148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5400000">
            <a:off x="1820485" y="4256114"/>
            <a:ext cx="407326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57153" y="4290842"/>
            <a:ext cx="3898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5/28 </a:t>
            </a:r>
            <a:r>
              <a:rPr lang="ko-KR" altLang="en-US" sz="1200" dirty="0" smtClean="0"/>
              <a:t>데이터로만 테스트 사전 진행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669" y="4613723"/>
            <a:ext cx="62096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Mask R-</a:t>
            </a:r>
            <a:r>
              <a:rPr lang="en-US" altLang="ko-KR" sz="1600" dirty="0" err="1" smtClean="0">
                <a:latin typeface="+mj-ea"/>
                <a:ea typeface="+mj-ea"/>
              </a:rPr>
              <a:t>cnn</a:t>
            </a:r>
            <a:r>
              <a:rPr lang="en-US" altLang="ko-KR" sz="1600" dirty="0" smtClean="0">
                <a:latin typeface="+mj-ea"/>
                <a:ea typeface="+mj-ea"/>
              </a:rPr>
              <a:t> +ResNet50(backbone) + </a:t>
            </a:r>
            <a:r>
              <a:rPr lang="en-US" altLang="ko-KR" sz="1600" dirty="0" err="1" smtClean="0">
                <a:latin typeface="+mj-ea"/>
                <a:ea typeface="+mj-ea"/>
              </a:rPr>
              <a:t>fpn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75620"/>
              </p:ext>
            </p:extLst>
          </p:nvPr>
        </p:nvGraphicFramePr>
        <p:xfrm>
          <a:off x="684818" y="5190635"/>
          <a:ext cx="43111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42">
                  <a:extLst>
                    <a:ext uri="{9D8B030D-6E8A-4147-A177-3AD203B41FA5}">
                      <a16:colId xmlns:a16="http://schemas.microsoft.com/office/drawing/2014/main" val="268379018"/>
                    </a:ext>
                  </a:extLst>
                </a:gridCol>
                <a:gridCol w="1487774">
                  <a:extLst>
                    <a:ext uri="{9D8B030D-6E8A-4147-A177-3AD203B41FA5}">
                      <a16:colId xmlns:a16="http://schemas.microsoft.com/office/drawing/2014/main" val="72888751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7763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Pred_background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Pred_M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True_background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261862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8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True_M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627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95947" y="5073627"/>
            <a:ext cx="4455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높은 </a:t>
            </a:r>
            <a:r>
              <a:rPr lang="en-US" altLang="ko-KR" sz="1400" dirty="0" smtClean="0">
                <a:latin typeface="+mj-ea"/>
                <a:ea typeface="+mj-ea"/>
              </a:rPr>
              <a:t>train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True_M</a:t>
            </a:r>
            <a:r>
              <a:rPr lang="ko-KR" altLang="en-US" sz="1400" dirty="0" smtClean="0">
                <a:latin typeface="+mj-ea"/>
                <a:ea typeface="+mj-ea"/>
              </a:rPr>
              <a:t>에 해당하는 픽셀을 예측하지 못함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학습이 되지 않는 것으로 보임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코드 확인을 위한 타</a:t>
            </a: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en-US" sz="1400" dirty="0" smtClean="0">
                <a:latin typeface="+mj-ea"/>
                <a:ea typeface="+mj-ea"/>
              </a:rPr>
              <a:t>이미지 </a:t>
            </a:r>
            <a:r>
              <a:rPr lang="ko-KR" altLang="en-US" sz="1400" dirty="0" err="1" smtClean="0">
                <a:latin typeface="+mj-ea"/>
                <a:ea typeface="+mj-ea"/>
              </a:rPr>
              <a:t>셋업중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698" y="1582102"/>
            <a:ext cx="50343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Segmentation </a:t>
            </a:r>
            <a:r>
              <a:rPr lang="ko-KR" altLang="en-US" sz="1400" dirty="0" smtClean="0">
                <a:latin typeface="+mj-ea"/>
                <a:ea typeface="+mj-ea"/>
              </a:rPr>
              <a:t>정보가 없는 이미지 </a:t>
            </a:r>
            <a:r>
              <a:rPr lang="en-US" altLang="ko-KR" sz="1400" dirty="0" smtClean="0">
                <a:latin typeface="+mj-ea"/>
                <a:ea typeface="+mj-ea"/>
              </a:rPr>
              <a:t>=&gt; </a:t>
            </a:r>
            <a:r>
              <a:rPr lang="ko-KR" altLang="en-US" sz="1400" dirty="0" smtClean="0">
                <a:latin typeface="+mj-ea"/>
                <a:ea typeface="+mj-ea"/>
              </a:rPr>
              <a:t>제거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‘-’ </a:t>
            </a:r>
            <a:r>
              <a:rPr lang="ko-KR" altLang="en-US" sz="1400" dirty="0" smtClean="0">
                <a:latin typeface="+mj-ea"/>
                <a:ea typeface="+mj-ea"/>
              </a:rPr>
              <a:t>음의 값을 가지는 데이터 </a:t>
            </a:r>
            <a:r>
              <a:rPr lang="en-US" altLang="ko-KR" sz="1400" dirty="0" smtClean="0">
                <a:latin typeface="+mj-ea"/>
                <a:ea typeface="+mj-ea"/>
              </a:rPr>
              <a:t>=&gt; ‘0’</a:t>
            </a:r>
            <a:r>
              <a:rPr lang="ko-KR" altLang="en-US" sz="1400" dirty="0" smtClean="0">
                <a:latin typeface="+mj-ea"/>
                <a:ea typeface="+mj-ea"/>
              </a:rPr>
              <a:t>으로 변환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노이즈 </a:t>
            </a:r>
            <a:r>
              <a:rPr lang="en-US" altLang="ko-KR" sz="1400" dirty="0" smtClean="0">
                <a:latin typeface="+mj-ea"/>
                <a:ea typeface="+mj-ea"/>
              </a:rPr>
              <a:t>segmentation (</a:t>
            </a:r>
            <a:r>
              <a:rPr lang="ko-KR" altLang="en-US" sz="1400" dirty="0" smtClean="0">
                <a:latin typeface="+mj-ea"/>
                <a:ea typeface="+mj-ea"/>
              </a:rPr>
              <a:t>중복 좌표</a:t>
            </a:r>
            <a:r>
              <a:rPr lang="en-US" altLang="ko-KR" sz="1400" dirty="0" smtClean="0">
                <a:latin typeface="+mj-ea"/>
                <a:ea typeface="+mj-ea"/>
              </a:rPr>
              <a:t>, object </a:t>
            </a:r>
            <a:r>
              <a:rPr lang="ko-KR" altLang="en-US" sz="1400" dirty="0" smtClean="0">
                <a:latin typeface="+mj-ea"/>
                <a:ea typeface="+mj-ea"/>
              </a:rPr>
              <a:t>없음</a:t>
            </a:r>
            <a:r>
              <a:rPr lang="en-US" altLang="ko-KR" sz="1400" dirty="0" smtClean="0">
                <a:latin typeface="+mj-ea"/>
                <a:ea typeface="+mj-ea"/>
              </a:rPr>
              <a:t>)=&gt; </a:t>
            </a:r>
            <a:r>
              <a:rPr lang="ko-KR" altLang="en-US" sz="1400" dirty="0" smtClean="0">
                <a:latin typeface="+mj-ea"/>
                <a:ea typeface="+mj-ea"/>
              </a:rPr>
              <a:t>제거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699" y="1201094"/>
            <a:ext cx="62096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j-ea"/>
                <a:ea typeface="+mj-ea"/>
              </a:rPr>
              <a:t>데이터 </a:t>
            </a:r>
            <a:r>
              <a:rPr lang="en-US" altLang="ko-KR" sz="1600" b="1" dirty="0" smtClean="0">
                <a:latin typeface="+mj-ea"/>
                <a:ea typeface="+mj-ea"/>
              </a:rPr>
              <a:t>issue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700" y="827303"/>
            <a:ext cx="66630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현재 </a:t>
            </a:r>
            <a:r>
              <a:rPr lang="en-US" altLang="ko-KR" sz="1400" dirty="0" smtClean="0">
                <a:latin typeface="+mj-ea"/>
                <a:ea typeface="+mj-ea"/>
              </a:rPr>
              <a:t>segmentation </a:t>
            </a:r>
            <a:r>
              <a:rPr lang="ko-KR" altLang="en-US" sz="1400" dirty="0" smtClean="0">
                <a:latin typeface="+mj-ea"/>
                <a:ea typeface="+mj-ea"/>
              </a:rPr>
              <a:t>모델 파일럿 테스트를 위해서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데이터를 수집 중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701" y="477943"/>
            <a:ext cx="62096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j-ea"/>
                <a:ea typeface="+mj-ea"/>
              </a:rPr>
              <a:t>현미경 데이터 수집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7040" y="6413761"/>
            <a:ext cx="666305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353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현미경 </a:t>
            </a:r>
            <a:r>
              <a:rPr lang="en-US" altLang="ko-KR" b="1" dirty="0" smtClean="0"/>
              <a:t>segmentation </a:t>
            </a:r>
            <a:r>
              <a:rPr lang="ko-KR" altLang="en-US" b="1" dirty="0" smtClean="0"/>
              <a:t>파일럿 테스트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모델 체크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ail.google.com/mail/u/0?ui=2&amp;ik=59ac055c91&amp;attid=0.2&amp;permmsgid=msg-a:r806213770645828917&amp;th=179d45861835fbab&amp;view=fimg&amp;sz=s0-l75-ft&amp;attbid=ANGjdJ_KSKINhkSO3JwQAYa8Sgu24kT_BgNxCwzYN4gQuQ_tSoQwBhEa0dBpSrmE1srH09xfAq_dXhu6KlChyuDuI3SPrFZY0WF4epxXEBf0QjmoWWyMwUlOQQGjG4A&amp;disp=emb&amp;realattid=179d458b052da8555eb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14" y="2639388"/>
            <a:ext cx="2354865" cy="3199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1" t="3513" r="2006" b="9215"/>
          <a:stretch/>
        </p:blipFill>
        <p:spPr>
          <a:xfrm>
            <a:off x="612163" y="3516900"/>
            <a:ext cx="2629845" cy="1904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8235" y="6289491"/>
            <a:ext cx="703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*</a:t>
            </a:r>
            <a:r>
              <a:rPr lang="ko-KR" altLang="en-US" sz="1600" dirty="0" smtClean="0">
                <a:latin typeface="+mj-ea"/>
                <a:ea typeface="+mj-ea"/>
              </a:rPr>
              <a:t>다수의 연구에서 슬라이드 기준 최소 </a:t>
            </a:r>
            <a:r>
              <a:rPr lang="en-US" altLang="ko-KR" sz="1600" dirty="0" smtClean="0">
                <a:latin typeface="+mj-ea"/>
                <a:ea typeface="+mj-ea"/>
              </a:rPr>
              <a:t>100</a:t>
            </a:r>
            <a:r>
              <a:rPr lang="ko-KR" altLang="en-US" sz="1600" dirty="0" smtClean="0">
                <a:latin typeface="+mj-ea"/>
                <a:ea typeface="+mj-ea"/>
              </a:rPr>
              <a:t>건의 학습 데이터를 사용함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" y="602724"/>
            <a:ext cx="57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Camelyon16-17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본 프로젝트 데이터와 가장 유사해 보임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WSI </a:t>
            </a:r>
            <a:r>
              <a:rPr lang="ko-KR" altLang="en-US" sz="1600" dirty="0" smtClean="0">
                <a:latin typeface="+mj-ea"/>
                <a:ea typeface="+mj-ea"/>
              </a:rPr>
              <a:t>제공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latin typeface="+mj-ea"/>
                <a:ea typeface="+mj-ea"/>
              </a:rPr>
              <a:t>패치화가</a:t>
            </a:r>
            <a:r>
              <a:rPr lang="ko-KR" altLang="en-US" sz="1600" dirty="0" smtClean="0">
                <a:latin typeface="+mj-ea"/>
                <a:ea typeface="+mj-ea"/>
              </a:rPr>
              <a:t> 필요함 </a:t>
            </a:r>
            <a:r>
              <a:rPr lang="en-US" altLang="ko-KR" sz="1600" dirty="0" smtClean="0">
                <a:latin typeface="+mj-ea"/>
                <a:ea typeface="+mj-ea"/>
              </a:rPr>
              <a:t>(ASAP </a:t>
            </a:r>
            <a:r>
              <a:rPr lang="ko-KR" altLang="en-US" sz="1600" dirty="0" smtClean="0">
                <a:latin typeface="+mj-ea"/>
                <a:ea typeface="+mj-ea"/>
              </a:rPr>
              <a:t>프로그램 활용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81" y="3550274"/>
            <a:ext cx="2537671" cy="183762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0375" y="2490573"/>
            <a:ext cx="5602777" cy="379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0" idx="3"/>
            <a:endCxn id="12" idx="1"/>
          </p:cNvCxnSpPr>
          <p:nvPr/>
        </p:nvCxnSpPr>
        <p:spPr>
          <a:xfrm>
            <a:off x="3242008" y="4469086"/>
            <a:ext cx="28347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235" y="1882073"/>
            <a:ext cx="67831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Mitosis dataset : </a:t>
            </a:r>
            <a:r>
              <a:rPr lang="ko-KR" altLang="en-US" sz="1600" dirty="0" smtClean="0">
                <a:latin typeface="+mj-ea"/>
                <a:ea typeface="+mj-ea"/>
              </a:rPr>
              <a:t>현재 모델 테스트를 위해서 선택한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데이터 셋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7359" y="5557643"/>
            <a:ext cx="359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Mitosis dataset: </a:t>
            </a:r>
            <a:r>
              <a:rPr lang="ko-KR" altLang="en-US" dirty="0" smtClean="0"/>
              <a:t>그림과 같이 변경하여 실험을 진행할 예정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20" idx="3"/>
            <a:endCxn id="8" idx="0"/>
          </p:cNvCxnSpPr>
          <p:nvPr/>
        </p:nvCxnSpPr>
        <p:spPr>
          <a:xfrm>
            <a:off x="6063152" y="1202889"/>
            <a:ext cx="1562595" cy="14364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6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Weakly annotation </a:t>
            </a:r>
            <a:r>
              <a:rPr lang="ko-KR" altLang="en-US" b="1" dirty="0" smtClean="0"/>
              <a:t>문헌 및 모델 연구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ail.google.com/mail/u/0?ui=2&amp;ik=59ac055c91&amp;attid=0.2&amp;permmsgid=msg-a:r806213770645828917&amp;th=179d45861835fbab&amp;view=fimg&amp;sz=s0-l75-ft&amp;attbid=ANGjdJ_KSKINhkSO3JwQAYa8Sgu24kT_BgNxCwzYN4gQuQ_tSoQwBhEa0dBpSrmE1srH09xfAq_dXhu6KlChyuDuI3SPrFZY0WF4epxXEBf0QjmoWWyMwUlOQQGjG4A&amp;disp=emb&amp;realattid=179d458b052da8555eb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7" y="1763511"/>
            <a:ext cx="6234545" cy="1601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77" y="3642360"/>
            <a:ext cx="6364480" cy="28000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74320" y="602724"/>
            <a:ext cx="5788832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Weakly </a:t>
            </a:r>
            <a:r>
              <a:rPr lang="en-US" altLang="ko-KR" sz="1600" dirty="0" smtClean="0"/>
              <a:t>annotation</a:t>
            </a:r>
            <a:r>
              <a:rPr lang="ko-KR" altLang="en-US" sz="1600" dirty="0" smtClean="0"/>
              <a:t>에 대응하기 위한 방법론 연구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Weakly supervised </a:t>
            </a:r>
            <a:r>
              <a:rPr lang="ko-KR" altLang="en-US" sz="1600" dirty="0" smtClean="0">
                <a:latin typeface="+mj-ea"/>
                <a:ea typeface="+mj-ea"/>
              </a:rPr>
              <a:t>관련 문헌 연구 </a:t>
            </a:r>
            <a:r>
              <a:rPr lang="en-US" altLang="ko-KR" sz="1600" dirty="0" smtClean="0">
                <a:latin typeface="+mj-ea"/>
                <a:ea typeface="+mj-ea"/>
              </a:rPr>
              <a:t>(‘</a:t>
            </a:r>
            <a:r>
              <a:rPr lang="ko-KR" altLang="en-US" sz="1600" dirty="0" err="1" smtClean="0">
                <a:latin typeface="+mj-ea"/>
                <a:ea typeface="+mj-ea"/>
              </a:rPr>
              <a:t>김태미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369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78460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추가 </a:t>
                      </a: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슬라이드 분류 및 </a:t>
                      </a:r>
                      <a:r>
                        <a:rPr lang="en-US" altLang="ko-KR" sz="1200" dirty="0" smtClean="0"/>
                        <a:t>patch </a:t>
                      </a:r>
                      <a:r>
                        <a:rPr lang="ko-KR" altLang="en-US" sz="1200" dirty="0" smtClean="0"/>
                        <a:t>생성 완료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테스트 데이터 확보 및 </a:t>
                      </a:r>
                      <a:r>
                        <a:rPr lang="ko-KR" altLang="en-US" sz="1200" dirty="0" err="1" smtClean="0"/>
                        <a:t>테스팅</a:t>
                      </a:r>
                      <a:r>
                        <a:rPr lang="ko-KR" altLang="en-US" sz="1200" dirty="0" smtClean="0"/>
                        <a:t> 준비 중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테스트 데이터</a:t>
                      </a:r>
                      <a:r>
                        <a:rPr lang="ko-KR" altLang="en-US" sz="1200" baseline="0" dirty="0" smtClean="0"/>
                        <a:t> 중 </a:t>
                      </a:r>
                      <a:r>
                        <a:rPr lang="en-US" altLang="ko-KR" sz="1200" baseline="0" dirty="0" smtClean="0"/>
                        <a:t>D/M </a:t>
                      </a:r>
                      <a:r>
                        <a:rPr lang="ko-KR" altLang="en-US" sz="1200" baseline="0" dirty="0" smtClean="0"/>
                        <a:t>그룹에 대한 일부 데이터 재 </a:t>
                      </a:r>
                      <a:r>
                        <a:rPr lang="ko-KR" altLang="en-US" sz="1200" baseline="0" dirty="0" err="1" smtClean="0"/>
                        <a:t>레이블링</a:t>
                      </a:r>
                      <a:r>
                        <a:rPr lang="ko-KR" altLang="en-US" sz="1200" baseline="0" dirty="0" smtClean="0"/>
                        <a:t> 필요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전문의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재레이블링</a:t>
                      </a:r>
                      <a:r>
                        <a:rPr lang="ko-KR" altLang="en-US" sz="1200" baseline="0" dirty="0" smtClean="0"/>
                        <a:t> 및 연속 슬라이드 중 대표 슬라이드 선별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95137"/>
              </p:ext>
            </p:extLst>
          </p:nvPr>
        </p:nvGraphicFramePr>
        <p:xfrm>
          <a:off x="260465" y="2352040"/>
          <a:ext cx="8725593" cy="41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Convert model </a:t>
                      </a:r>
                      <a:r>
                        <a:rPr lang="ko-KR" altLang="en-US" sz="1200" dirty="0" smtClean="0"/>
                        <a:t>생성 및 기존 </a:t>
                      </a:r>
                      <a:r>
                        <a:rPr lang="en-US" altLang="ko-KR" sz="1200" dirty="0" smtClean="0"/>
                        <a:t>DAC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ko-KR" altLang="en-US" sz="1200" dirty="0" smtClean="0"/>
                        <a:t>  비교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대부분 유사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Convert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ko-KR" altLang="en-US" sz="1200" dirty="0" err="1" smtClean="0"/>
                        <a:t>히트맵에는</a:t>
                      </a:r>
                      <a:r>
                        <a:rPr lang="ko-KR" altLang="en-US" sz="1200" dirty="0" smtClean="0"/>
                        <a:t> 크게 변화를 생성하지는 못함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Graph CNN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모델 학습 완료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현재 테스트 대기중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그룹 테스트의 경우 모두 </a:t>
                      </a:r>
                      <a:r>
                        <a:rPr lang="en-US" altLang="ko-KR" sz="1200" baseline="0" dirty="0" smtClean="0"/>
                        <a:t>N</a:t>
                      </a:r>
                      <a:r>
                        <a:rPr lang="ko-KR" altLang="en-US" sz="1200" baseline="0" dirty="0" smtClean="0"/>
                        <a:t>으로 분류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슬라이드별</a:t>
                      </a:r>
                      <a:r>
                        <a:rPr lang="ko-KR" altLang="en-US" sz="1200" dirty="0" smtClean="0"/>
                        <a:t> 특징 확인 및 개발 방향성 논의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서버 설치 모델 </a:t>
                      </a:r>
                      <a:r>
                        <a:rPr lang="ko-KR" altLang="en-US" sz="1200" dirty="0" err="1" smtClean="0"/>
                        <a:t>씨젠</a:t>
                      </a:r>
                      <a:r>
                        <a:rPr lang="ko-KR" altLang="en-US" sz="1200" dirty="0" smtClean="0"/>
                        <a:t> 자체 테스트 계획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실무자 회의 </a:t>
                      </a:r>
                      <a:r>
                        <a:rPr lang="en-US" altLang="ko-KR" sz="1200" dirty="0" smtClean="0"/>
                        <a:t>(5/25)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현미경 </a:t>
                      </a: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방법 논의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평가 슬라이드 특징 논의</a:t>
                      </a: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</a:rPr>
                        <a:t>예외처리 업데이트 에러인 경우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j-ea"/>
                        </a:rPr>
                        <a:t>에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j-ea"/>
                        </a:rPr>
                        <a:t>‘E’</a:t>
                      </a:r>
                      <a:r>
                        <a:rPr lang="ko-KR" altLang="en-US" sz="1200" dirty="0" smtClean="0">
                          <a:latin typeface="+mj-ea"/>
                        </a:rPr>
                        <a:t>로 작성 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 일정 정보 요청 </a:t>
                      </a:r>
                      <a:r>
                        <a:rPr lang="en-US" altLang="ko-KR" sz="1200" dirty="0" smtClean="0"/>
                        <a:t>(6/8 </a:t>
                      </a:r>
                      <a:r>
                        <a:rPr lang="ko-KR" altLang="en-US" sz="1200" dirty="0" smtClean="0"/>
                        <a:t>공유 예정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48640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자료 수령 예정 </a:t>
                      </a:r>
                      <a:r>
                        <a:rPr lang="en-US" altLang="ko-KR" sz="1200" dirty="0" smtClean="0"/>
                        <a:t>(~5/28)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5/28 , 6/1 , 6/3 :  annotation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 확보 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56332"/>
              </p:ext>
            </p:extLst>
          </p:nvPr>
        </p:nvGraphicFramePr>
        <p:xfrm>
          <a:off x="260465" y="2352040"/>
          <a:ext cx="8725593" cy="419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j-ea"/>
                        </a:rPr>
                        <a:t>속도 개선을 위해 </a:t>
                      </a:r>
                      <a:r>
                        <a:rPr lang="en-US" altLang="ko-KR" sz="1200" dirty="0" smtClean="0">
                          <a:latin typeface="+mj-ea"/>
                        </a:rPr>
                        <a:t>VGG </a:t>
                      </a:r>
                      <a:r>
                        <a:rPr lang="ko-KR" altLang="en-US" sz="1200" dirty="0" smtClean="0">
                          <a:latin typeface="+mj-ea"/>
                        </a:rPr>
                        <a:t>학습 테스트 </a:t>
                      </a:r>
                      <a:r>
                        <a:rPr lang="en-US" altLang="ko-KR" sz="1200" dirty="0" smtClean="0">
                          <a:latin typeface="+mj-ea"/>
                        </a:rPr>
                        <a:t>: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j-ea"/>
                        </a:rPr>
                        <a:t>데이터셋</a:t>
                      </a:r>
                      <a:r>
                        <a:rPr lang="ko-KR" altLang="en-US" sz="1200" dirty="0" smtClean="0">
                          <a:latin typeface="+mj-ea"/>
                        </a:rPr>
                        <a:t> 업데이트 완료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628650" marR="0" lvl="2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+mj-ea"/>
                        </a:rPr>
                        <a:t>2021+2020 </a:t>
                      </a:r>
                      <a:r>
                        <a:rPr lang="ko-KR" altLang="en-US" sz="1200" dirty="0" err="1" smtClean="0">
                          <a:latin typeface="+mj-ea"/>
                        </a:rPr>
                        <a:t>레이블링</a:t>
                      </a:r>
                      <a:r>
                        <a:rPr lang="ko-KR" altLang="en-US" sz="1200" dirty="0" smtClean="0">
                          <a:latin typeface="+mj-ea"/>
                        </a:rPr>
                        <a:t> 데이터 생성 완료</a:t>
                      </a:r>
                      <a:endParaRPr lang="en-US" altLang="ko-KR" sz="1100" dirty="0" smtClean="0">
                        <a:latin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+mj-ea"/>
                        </a:rPr>
                        <a:t>Seegene</a:t>
                      </a:r>
                      <a:r>
                        <a:rPr lang="en-US" altLang="ko-KR" sz="1200" dirty="0" smtClean="0">
                          <a:latin typeface="+mj-ea"/>
                        </a:rPr>
                        <a:t> PC</a:t>
                      </a:r>
                      <a:r>
                        <a:rPr lang="ko-KR" altLang="en-US" sz="1200" dirty="0" smtClean="0">
                          <a:latin typeface="+mj-ea"/>
                        </a:rPr>
                        <a:t>에서 체크 필요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추가 테스트 준비 중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데이터 정리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업데이트를 위한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문헌 추가 </a:t>
                      </a:r>
                      <a:r>
                        <a:rPr lang="ko-KR" altLang="en-US" sz="1200" dirty="0" err="1" smtClean="0"/>
                        <a:t>연구중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슬라이드 업무 파견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슬라이드 업무 파견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관련 문헌 연구 및 자료 전달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개발 및 </a:t>
                      </a:r>
                      <a:r>
                        <a:rPr lang="ko-KR" altLang="en-US" sz="1200" dirty="0" err="1" smtClean="0"/>
                        <a:t>셋업완료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건 우선 테스트 준비 완료</a:t>
                      </a:r>
                      <a:endParaRPr lang="en-US" altLang="ko-KR" sz="120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 supervised </a:t>
                      </a:r>
                      <a:r>
                        <a:rPr lang="ko-KR" altLang="en-US" sz="1200" dirty="0" smtClean="0"/>
                        <a:t>관련 문헌 </a:t>
                      </a:r>
                      <a:r>
                        <a:rPr lang="ko-KR" altLang="en-US" sz="1200" dirty="0" err="1" smtClean="0"/>
                        <a:t>연구중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소규모 테스트 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모델 생성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5/28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데이터로 학습 </a:t>
                      </a:r>
                      <a:r>
                        <a:rPr lang="en-US" altLang="ko-KR" sz="1200" baseline="0" dirty="0" smtClean="0"/>
                        <a:t>(72 </a:t>
                      </a:r>
                      <a:r>
                        <a:rPr lang="ko-KR" altLang="en-US" sz="1200" baseline="0" dirty="0" smtClean="0"/>
                        <a:t>건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현재 학습 어려움</a:t>
                      </a:r>
                      <a:endParaRPr lang="en-US" altLang="ko-KR" sz="1200" baseline="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공개 데이터로 모델 검증 실험 준비중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</a:t>
                      </a:r>
                      <a:r>
                        <a:rPr lang="en-US" altLang="ko-KR" sz="1200" baseline="0" dirty="0" smtClean="0"/>
                        <a:t> supervised : </a:t>
                      </a:r>
                      <a:r>
                        <a:rPr lang="en-US" altLang="ko-KR" sz="1200" baseline="0" dirty="0" err="1" smtClean="0"/>
                        <a:t>fickle_net</a:t>
                      </a:r>
                      <a:r>
                        <a:rPr lang="en-US" altLang="ko-KR" sz="1200" baseline="0" dirty="0" smtClean="0"/>
                        <a:t> (‘</a:t>
                      </a:r>
                      <a:r>
                        <a:rPr lang="ko-KR" altLang="en-US" sz="1200" baseline="0" dirty="0" err="1" smtClean="0"/>
                        <a:t>김태미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98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 New DATA </a:t>
            </a:r>
            <a:r>
              <a:rPr lang="ko-KR" altLang="en-US" b="1" dirty="0" err="1" smtClean="0"/>
              <a:t>셋업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</a:rPr>
              <a:t>위장 데이터 </a:t>
            </a:r>
            <a:r>
              <a:rPr lang="ko-KR" altLang="en-US" sz="1400" dirty="0" err="1" smtClean="0">
                <a:latin typeface="+mj-ea"/>
              </a:rPr>
              <a:t>컨버팅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약 </a:t>
            </a:r>
            <a:r>
              <a:rPr lang="en-US" altLang="ko-KR" sz="1400" dirty="0" smtClean="0">
                <a:latin typeface="+mj-ea"/>
              </a:rPr>
              <a:t>200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) : N </a:t>
            </a:r>
            <a:r>
              <a:rPr lang="ko-KR" altLang="en-US" sz="1400" dirty="0" smtClean="0">
                <a:latin typeface="+mj-ea"/>
              </a:rPr>
              <a:t>클래스</a:t>
            </a:r>
            <a:r>
              <a:rPr lang="en-US" altLang="ko-KR" sz="1400" dirty="0" smtClean="0">
                <a:latin typeface="+mj-ea"/>
              </a:rPr>
              <a:t> ‘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및 </a:t>
            </a:r>
            <a:r>
              <a:rPr lang="ko-KR" altLang="en-US" sz="1400" dirty="0" err="1" smtClean="0">
                <a:latin typeface="+mj-ea"/>
              </a:rPr>
              <a:t>셋업</a:t>
            </a:r>
            <a:r>
              <a:rPr lang="ko-KR" altLang="en-US" sz="1400" dirty="0" smtClean="0">
                <a:latin typeface="+mj-ea"/>
              </a:rPr>
              <a:t> 완료</a:t>
            </a:r>
            <a:r>
              <a:rPr lang="en-US" altLang="ko-KR" sz="1400" dirty="0" smtClean="0">
                <a:latin typeface="+mj-ea"/>
              </a:rPr>
              <a:t>“ (train/</a:t>
            </a:r>
            <a:r>
              <a:rPr lang="en-US" altLang="ko-KR" sz="1400" dirty="0" err="1" smtClean="0">
                <a:latin typeface="+mj-ea"/>
              </a:rPr>
              <a:t>val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</a:t>
            </a:r>
            <a:r>
              <a:rPr lang="ko-KR" altLang="en-US" sz="1400" dirty="0" smtClean="0">
                <a:latin typeface="+mj-ea"/>
              </a:rPr>
              <a:t>는 추가 요청할 계획 </a:t>
            </a:r>
            <a:r>
              <a:rPr lang="en-US" altLang="ko-KR" sz="1400" dirty="0" smtClean="0">
                <a:latin typeface="+mj-ea"/>
              </a:rPr>
              <a:t>(annotation </a:t>
            </a:r>
            <a:r>
              <a:rPr lang="ko-KR" altLang="en-US" sz="1400" dirty="0" smtClean="0">
                <a:latin typeface="+mj-ea"/>
              </a:rPr>
              <a:t>이미지도 </a:t>
            </a:r>
            <a:r>
              <a:rPr lang="en-US" altLang="ko-KR" sz="1400" dirty="0" err="1" smtClean="0">
                <a:latin typeface="+mj-ea"/>
              </a:rPr>
              <a:t>val</a:t>
            </a:r>
            <a:r>
              <a:rPr lang="ko-KR" altLang="en-US" sz="1400" dirty="0" smtClean="0">
                <a:latin typeface="+mj-ea"/>
              </a:rPr>
              <a:t>과 </a:t>
            </a:r>
            <a:r>
              <a:rPr lang="en-US" altLang="ko-KR" sz="1400" dirty="0" smtClean="0">
                <a:latin typeface="+mj-ea"/>
              </a:rPr>
              <a:t>train</a:t>
            </a:r>
            <a:r>
              <a:rPr lang="ko-KR" altLang="en-US" sz="1400" dirty="0" smtClean="0">
                <a:latin typeface="+mj-ea"/>
              </a:rPr>
              <a:t>용으로만 사용 계획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**</a:t>
            </a:r>
            <a:r>
              <a:rPr lang="en-US" altLang="ko-KR" sz="1400" dirty="0" smtClean="0">
                <a:latin typeface="+mj-ea"/>
              </a:rPr>
              <a:t>2021S 0103191010101 </a:t>
            </a:r>
            <a:r>
              <a:rPr lang="ko-KR" altLang="en-US" sz="1400" dirty="0" smtClean="0">
                <a:latin typeface="+mj-ea"/>
              </a:rPr>
              <a:t>제외 필요 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21</a:t>
            </a:r>
            <a:r>
              <a:rPr lang="ko-KR" altLang="en-US" sz="1400" dirty="0" smtClean="0">
                <a:latin typeface="+mj-ea"/>
              </a:rPr>
              <a:t>일자 </a:t>
            </a:r>
            <a:r>
              <a:rPr lang="en-US" altLang="ko-KR" sz="1400" dirty="0" smtClean="0">
                <a:latin typeface="+mj-ea"/>
              </a:rPr>
              <a:t>annotation </a:t>
            </a:r>
            <a:r>
              <a:rPr lang="ko-KR" altLang="en-US" sz="1400" dirty="0" smtClean="0">
                <a:latin typeface="+mj-ea"/>
              </a:rPr>
              <a:t>수령 후 바로 작업 시작 준비 완료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기존 데이터와 추가 데이터의 통합이 목표임</a:t>
            </a:r>
            <a:endParaRPr lang="en-US" altLang="ko-KR" sz="1400" b="1" u="sng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76" y="1688665"/>
            <a:ext cx="2035115" cy="32392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360819" y="5015179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82212"/>
              </p:ext>
            </p:extLst>
          </p:nvPr>
        </p:nvGraphicFramePr>
        <p:xfrm>
          <a:off x="307975" y="3308314"/>
          <a:ext cx="5516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873218477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992832598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35747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16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456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975" y="5136287"/>
            <a:ext cx="761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최유미/</a:t>
            </a:r>
            <a:r>
              <a:rPr lang="ko-KR" altLang="en-US" sz="1400" dirty="0" err="1"/>
              <a:t>고영신</a:t>
            </a:r>
            <a:r>
              <a:rPr lang="ko-KR" altLang="en-US" sz="1400" dirty="0"/>
              <a:t> 부장님 폴더 별 10개씩 </a:t>
            </a:r>
            <a:r>
              <a:rPr lang="ko-KR" altLang="en-US" sz="1400" dirty="0" err="1"/>
              <a:t>val로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이동</a:t>
            </a:r>
            <a:r>
              <a:rPr lang="en-US" altLang="ko-KR" sz="1400" dirty="0" smtClean="0"/>
              <a:t>[D : </a:t>
            </a:r>
            <a:r>
              <a:rPr lang="ko-KR" altLang="en-US" sz="1400" dirty="0" smtClean="0"/>
              <a:t>20</a:t>
            </a:r>
            <a:r>
              <a:rPr lang="en-US" altLang="ko-KR" sz="1400" dirty="0" smtClean="0"/>
              <a:t>][M : </a:t>
            </a:r>
            <a:r>
              <a:rPr lang="ko-KR" altLang="en-US" sz="1400" dirty="0" smtClean="0"/>
              <a:t>20</a:t>
            </a:r>
            <a:r>
              <a:rPr lang="en-US" altLang="ko-KR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 </a:t>
            </a:r>
            <a:r>
              <a:rPr lang="ko-KR" altLang="en-US" sz="1400" dirty="0" smtClean="0"/>
              <a:t>그룹의 경우 사전에 전달 받은 후</a:t>
            </a:r>
            <a:r>
              <a:rPr lang="en-US" altLang="ko-KR" sz="1400" dirty="0" smtClean="0"/>
              <a:t> 50</a:t>
            </a:r>
            <a:r>
              <a:rPr lang="ko-KR" altLang="en-US" sz="1400" dirty="0" smtClean="0"/>
              <a:t>개의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val</a:t>
            </a:r>
            <a:r>
              <a:rPr lang="ko-KR" altLang="en-US" sz="1400" dirty="0" smtClean="0"/>
              <a:t>을 구성함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train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가능한 슬라이드 수가 상대적으로 적어서 추가슬라이드의 </a:t>
            </a:r>
            <a:r>
              <a:rPr lang="en-US" altLang="ko-KR" sz="1400" dirty="0" err="1" smtClean="0"/>
              <a:t>val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개씩 구성</a:t>
            </a:r>
            <a:endParaRPr lang="ko-KR" altLang="en-US" sz="1400" dirty="0"/>
          </a:p>
        </p:txBody>
      </p:sp>
      <p:sp>
        <p:nvSpPr>
          <p:cNvPr id="13" name="아래쪽 화살표 12"/>
          <p:cNvSpPr/>
          <p:nvPr/>
        </p:nvSpPr>
        <p:spPr>
          <a:xfrm>
            <a:off x="2992582" y="2352502"/>
            <a:ext cx="332509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7975" y="3308314"/>
            <a:ext cx="5516880" cy="148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모델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Graph CNN </a:t>
            </a:r>
            <a:r>
              <a:rPr lang="ko-KR" altLang="en-US" sz="1400" dirty="0" smtClean="0">
                <a:latin typeface="+mj-ea"/>
              </a:rPr>
              <a:t>모델</a:t>
            </a: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1) Patch </a:t>
            </a:r>
            <a:r>
              <a:rPr lang="ko-KR" altLang="en-US" sz="1400" b="1" dirty="0" smtClean="0">
                <a:latin typeface="+mj-ea"/>
              </a:rPr>
              <a:t>분류기</a:t>
            </a:r>
            <a:endParaRPr lang="en-US" altLang="ko-KR" sz="14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2021 </a:t>
            </a:r>
            <a:r>
              <a:rPr lang="en-US" altLang="ko-KR" sz="1400" dirty="0" err="1" smtClean="0">
                <a:latin typeface="+mj-ea"/>
              </a:rPr>
              <a:t>LossDiff</a:t>
            </a:r>
            <a:r>
              <a:rPr lang="ko-KR" altLang="en-US" sz="1400" dirty="0" smtClean="0">
                <a:latin typeface="+mj-ea"/>
              </a:rPr>
              <a:t>는 통합 모델의 </a:t>
            </a:r>
            <a:r>
              <a:rPr lang="en-US" altLang="ko-KR" sz="1400" dirty="0" smtClean="0">
                <a:latin typeface="+mj-ea"/>
              </a:rPr>
              <a:t>patch classifier</a:t>
            </a:r>
            <a:r>
              <a:rPr lang="ko-KR" altLang="en-US" sz="1400" dirty="0" smtClean="0">
                <a:latin typeface="+mj-ea"/>
              </a:rPr>
              <a:t>로 사용될 예정 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통합 모델 담당자</a:t>
            </a:r>
            <a:r>
              <a:rPr lang="en-US" altLang="ko-KR" sz="1400" dirty="0" smtClean="0">
                <a:latin typeface="+mj-ea"/>
              </a:rPr>
              <a:t>(‘</a:t>
            </a:r>
            <a:r>
              <a:rPr lang="ko-KR" altLang="en-US" sz="1400" dirty="0" smtClean="0">
                <a:latin typeface="+mj-ea"/>
              </a:rPr>
              <a:t>박영진</a:t>
            </a:r>
            <a:r>
              <a:rPr lang="en-US" altLang="ko-KR" sz="1400" dirty="0" smtClean="0">
                <a:latin typeface="+mj-ea"/>
              </a:rPr>
              <a:t>)</a:t>
            </a:r>
            <a:r>
              <a:rPr lang="ko-KR" altLang="en-US" sz="1400" dirty="0" smtClean="0">
                <a:latin typeface="+mj-ea"/>
              </a:rPr>
              <a:t> 에게 전달 완료</a:t>
            </a: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2) Slide </a:t>
            </a:r>
            <a:r>
              <a:rPr lang="ko-KR" altLang="en-US" sz="1400" b="1" dirty="0" smtClean="0">
                <a:latin typeface="+mj-ea"/>
              </a:rPr>
              <a:t>분류기</a:t>
            </a:r>
            <a:endParaRPr lang="en-US" altLang="ko-KR" sz="14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Graph CNN </a:t>
            </a:r>
            <a:r>
              <a:rPr lang="ko-KR" altLang="en-US" sz="1400" dirty="0" smtClean="0">
                <a:latin typeface="+mj-ea"/>
              </a:rPr>
              <a:t>학습 완료 </a:t>
            </a:r>
            <a:r>
              <a:rPr lang="en-US" altLang="ko-KR" sz="1400" dirty="0" smtClean="0">
                <a:latin typeface="+mj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현재 정확도 확인 불가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N 59</a:t>
            </a:r>
            <a:r>
              <a:rPr lang="ko-KR" altLang="en-US" sz="1400" dirty="0" err="1" smtClean="0">
                <a:latin typeface="+mj-ea"/>
              </a:rPr>
              <a:t>건중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59</a:t>
            </a:r>
            <a:r>
              <a:rPr lang="ko-KR" altLang="en-US" sz="1400" dirty="0" smtClean="0">
                <a:latin typeface="+mj-ea"/>
              </a:rPr>
              <a:t>건을 </a:t>
            </a:r>
            <a:r>
              <a:rPr lang="en-US" altLang="ko-KR" sz="1400" dirty="0" smtClean="0">
                <a:latin typeface="+mj-ea"/>
              </a:rPr>
              <a:t>N</a:t>
            </a:r>
            <a:r>
              <a:rPr lang="ko-KR" altLang="en-US" sz="1400" dirty="0" smtClean="0">
                <a:latin typeface="+mj-ea"/>
              </a:rPr>
              <a:t>으로 분류 </a:t>
            </a:r>
            <a:r>
              <a:rPr lang="en-US" altLang="ko-KR" sz="1400" dirty="0" smtClean="0">
                <a:latin typeface="+mj-ea"/>
              </a:rPr>
              <a:t>(bias </a:t>
            </a:r>
            <a:r>
              <a:rPr lang="ko-KR" altLang="en-US" sz="1400" dirty="0" smtClean="0">
                <a:latin typeface="+mj-ea"/>
              </a:rPr>
              <a:t>확인을 위해서</a:t>
            </a:r>
            <a:r>
              <a:rPr lang="en-US" altLang="ko-KR" sz="1400" dirty="0" smtClean="0">
                <a:latin typeface="+mj-ea"/>
              </a:rPr>
              <a:t>, M,D</a:t>
            </a:r>
            <a:r>
              <a:rPr lang="ko-KR" altLang="en-US" sz="1400" dirty="0" smtClean="0">
                <a:latin typeface="+mj-ea"/>
              </a:rPr>
              <a:t>에 대한 테스트 필요함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테스트 데이터 위치</a:t>
            </a:r>
            <a:r>
              <a:rPr lang="en-US" altLang="ko-KR" sz="1400" dirty="0" smtClean="0">
                <a:latin typeface="+mj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Negative: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E:\new model test(20210521)\2021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 smtClean="0">
                <a:latin typeface="+mj-ea"/>
              </a:rPr>
              <a:t>Stomach </a:t>
            </a:r>
            <a:r>
              <a:rPr lang="ko-KR" altLang="en-US" sz="1400" dirty="0" smtClean="0">
                <a:latin typeface="+mj-ea"/>
              </a:rPr>
              <a:t>모델 </a:t>
            </a:r>
            <a:r>
              <a:rPr lang="en-US" altLang="ko-KR" sz="1400" dirty="0" smtClean="0">
                <a:latin typeface="+mj-ea"/>
              </a:rPr>
              <a:t>test</a:t>
            </a:r>
            <a:r>
              <a:rPr lang="ko-KR" altLang="en-US" sz="1400" dirty="0" smtClean="0">
                <a:latin typeface="+mj-ea"/>
              </a:rPr>
              <a:t>슬라이드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D/M : </a:t>
            </a:r>
            <a:r>
              <a:rPr lang="en-US" altLang="ko-KR" sz="1400" dirty="0">
                <a:latin typeface="+mj-ea"/>
              </a:rPr>
              <a:t>E:\new model test(20210521</a:t>
            </a:r>
            <a:r>
              <a:rPr lang="en-US" altLang="ko-KR" sz="1400" dirty="0" smtClean="0">
                <a:latin typeface="+mj-ea"/>
              </a:rPr>
              <a:t>)\stomach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D,M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테스트 데이터 이슈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D/M</a:t>
            </a:r>
            <a:r>
              <a:rPr lang="ko-KR" altLang="en-US" sz="1400" dirty="0" smtClean="0">
                <a:latin typeface="+mj-ea"/>
              </a:rPr>
              <a:t>로 부터 </a:t>
            </a:r>
            <a:r>
              <a:rPr lang="en-US" altLang="ko-KR" sz="1400" dirty="0" smtClean="0">
                <a:latin typeface="+mj-ea"/>
              </a:rPr>
              <a:t>serrated </a:t>
            </a:r>
            <a:r>
              <a:rPr lang="ko-KR" altLang="en-US" sz="1400" dirty="0" smtClean="0">
                <a:latin typeface="+mj-ea"/>
              </a:rPr>
              <a:t>데이터 </a:t>
            </a:r>
            <a:r>
              <a:rPr lang="ko-KR" altLang="en-US" sz="1400" dirty="0" err="1" smtClean="0">
                <a:latin typeface="+mj-ea"/>
              </a:rPr>
              <a:t>필터링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노이즈 슬라이드 여부 확인 </a:t>
            </a:r>
            <a:r>
              <a:rPr lang="en-US" altLang="ko-KR" sz="1400" dirty="0" smtClean="0">
                <a:latin typeface="+mj-ea"/>
              </a:rPr>
              <a:t>(‘</a:t>
            </a:r>
            <a:r>
              <a:rPr lang="ko-KR" altLang="en-US" sz="1400" dirty="0" err="1" smtClean="0">
                <a:latin typeface="+mj-ea"/>
              </a:rPr>
              <a:t>윤석주</a:t>
            </a:r>
            <a:r>
              <a:rPr lang="ko-KR" altLang="en-US" sz="1400" dirty="0" smtClean="0">
                <a:latin typeface="+mj-ea"/>
              </a:rPr>
              <a:t> 과장님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일부 슬라이드의 분류 변화가 필요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(high grade dysplasia, grade uncertain =&gt; M</a:t>
            </a:r>
            <a:r>
              <a:rPr lang="ko-KR" altLang="en-US" sz="1400" dirty="0" smtClean="0">
                <a:latin typeface="+mj-ea"/>
              </a:rPr>
              <a:t>으로 분류 필요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u="sng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06450"/>
              </p:ext>
            </p:extLst>
          </p:nvPr>
        </p:nvGraphicFramePr>
        <p:xfrm>
          <a:off x="1424247" y="199551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073">
                  <a:extLst>
                    <a:ext uri="{9D8B030D-6E8A-4147-A177-3AD203B41FA5}">
                      <a16:colId xmlns:a16="http://schemas.microsoft.com/office/drawing/2014/main" val="1340677326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418283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29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</a:rPr>
                        <a:t>2021 </a:t>
                      </a:r>
                      <a:r>
                        <a:rPr lang="en-US" altLang="ko-KR" sz="1600" dirty="0" err="1" smtClean="0">
                          <a:latin typeface="+mj-ea"/>
                        </a:rPr>
                        <a:t>LossDiff</a:t>
                      </a:r>
                      <a:r>
                        <a:rPr lang="en-US" altLang="ko-KR" sz="1600" dirty="0" smtClean="0">
                          <a:latin typeface="+mj-ea"/>
                        </a:rPr>
                        <a:t> : patch classifier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98.11%,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0.7011 loss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53252"/>
              </p:ext>
            </p:extLst>
          </p:nvPr>
        </p:nvGraphicFramePr>
        <p:xfrm>
          <a:off x="542420" y="208499"/>
          <a:ext cx="8069564" cy="5485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863">
                  <a:extLst>
                    <a:ext uri="{9D8B030D-6E8A-4147-A177-3AD203B41FA5}">
                      <a16:colId xmlns:a16="http://schemas.microsoft.com/office/drawing/2014/main" val="3054147628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2731712416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507827869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2440333693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3551702261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4269352828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1003431007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3781753511"/>
                    </a:ext>
                  </a:extLst>
                </a:gridCol>
                <a:gridCol w="1707561">
                  <a:extLst>
                    <a:ext uri="{9D8B030D-6E8A-4147-A177-3AD203B41FA5}">
                      <a16:colId xmlns:a16="http://schemas.microsoft.com/office/drawing/2014/main" val="43333179"/>
                    </a:ext>
                  </a:extLst>
                </a:gridCol>
                <a:gridCol w="1979551">
                  <a:extLst>
                    <a:ext uri="{9D8B030D-6E8A-4147-A177-3AD203B41FA5}">
                      <a16:colId xmlns:a16="http://schemas.microsoft.com/office/drawing/2014/main" val="2698730856"/>
                    </a:ext>
                  </a:extLst>
                </a:gridCol>
              </a:tblGrid>
              <a:tr h="4149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병리번호</a:t>
                      </a:r>
                      <a:endParaRPr lang="ko-KR" alt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전문의 진단</a:t>
                      </a:r>
                      <a:endParaRPr lang="ko-KR" altLang="en-US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기존 </a:t>
                      </a:r>
                      <a:r>
                        <a:rPr lang="en-US" sz="800" u="none" strike="noStrike">
                          <a:effectLst/>
                        </a:rPr>
                        <a:t>AI </a:t>
                      </a:r>
                      <a:r>
                        <a:rPr lang="ko-KR" altLang="en-US" sz="800" u="none" strike="noStrike">
                          <a:effectLst/>
                        </a:rPr>
                        <a:t>진단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graph_cnn)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graphcnn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feature_cube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기존 일치여부</a:t>
                      </a:r>
                      <a:endParaRPr lang="ko-KR" alt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장기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AI</a:t>
                      </a:r>
                      <a:r>
                        <a:rPr lang="ko-KR" altLang="en-US" sz="800" u="none" strike="noStrike">
                          <a:effectLst/>
                        </a:rPr>
                        <a:t>모델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전문의</a:t>
                      </a:r>
                      <a:endParaRPr lang="ko-KR" alt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최유미 부장님</a:t>
                      </a:r>
                      <a:endParaRPr lang="en-US" altLang="ko-KR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고영신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부장님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95994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005954901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틀림</a:t>
                      </a:r>
                      <a:r>
                        <a:rPr lang="en-US" altLang="ko-KR" sz="800" u="none" strike="noStrike">
                          <a:effectLst/>
                        </a:rPr>
                        <a:t>.. </a:t>
                      </a:r>
                      <a:r>
                        <a:rPr lang="ko-KR" altLang="en-US" sz="800" u="none" strike="noStrike">
                          <a:effectLst/>
                        </a:rPr>
                        <a:t>염증 심한 조직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96926"/>
                  </a:ext>
                </a:extLst>
              </a:tr>
              <a:tr h="278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008594403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전문의 판단 오류 가능성 있음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판단 어려운 케이스 </a:t>
                      </a:r>
                      <a:r>
                        <a:rPr lang="en-US" altLang="ko-KR" sz="800" u="none" strike="noStrike">
                          <a:effectLst/>
                        </a:rPr>
                        <a:t>Hp vs TSA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ssl (</a:t>
                      </a:r>
                      <a:r>
                        <a:rPr lang="ko-KR" altLang="en-US" sz="800" u="none" strike="noStrike">
                          <a:effectLst/>
                        </a:rPr>
                        <a:t>분류상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아님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89522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007602601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basal </a:t>
                      </a:r>
                      <a:r>
                        <a:rPr lang="ko-KR" altLang="en-US" sz="800" u="none" strike="noStrike">
                          <a:effectLst/>
                        </a:rPr>
                        <a:t>쪽 </a:t>
                      </a:r>
                      <a:r>
                        <a:rPr lang="en-US" sz="800" u="none" strike="noStrike">
                          <a:effectLst/>
                        </a:rPr>
                        <a:t>cross section </a:t>
                      </a:r>
                      <a:r>
                        <a:rPr lang="ko-KR" altLang="en-US" sz="800" u="none" strike="noStrike">
                          <a:effectLst/>
                        </a:rPr>
                        <a:t>부위에 </a:t>
                      </a:r>
                      <a:r>
                        <a:rPr lang="en-US" sz="800" u="none" strike="noStrike">
                          <a:effectLst/>
                        </a:rPr>
                        <a:t>blue heat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57947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008592801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조직 탈수 염색 커팅 불량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296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011545601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틀림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basal </a:t>
                      </a:r>
                      <a:r>
                        <a:rPr lang="ko-KR" altLang="en-US" sz="800" u="none" strike="noStrike">
                          <a:effectLst/>
                        </a:rPr>
                        <a:t>쪽 </a:t>
                      </a:r>
                      <a:r>
                        <a:rPr lang="en-US" sz="800" u="none" strike="noStrike">
                          <a:effectLst/>
                        </a:rPr>
                        <a:t>cross section </a:t>
                      </a:r>
                      <a:r>
                        <a:rPr lang="ko-KR" altLang="en-US" sz="800" u="none" strike="noStrike">
                          <a:effectLst/>
                        </a:rPr>
                        <a:t>부위에 </a:t>
                      </a:r>
                      <a:r>
                        <a:rPr lang="en-US" sz="800" u="none" strike="noStrike">
                          <a:effectLst/>
                        </a:rPr>
                        <a:t>blue heat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50272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006154701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병변이 넓긴 하나 애매함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09408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006156401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ssl (</a:t>
                      </a:r>
                      <a:r>
                        <a:rPr lang="ko-KR" altLang="en-US" sz="800" u="none" strike="noStrike">
                          <a:effectLst/>
                        </a:rPr>
                        <a:t>분류상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아님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98939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006156601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ssl (</a:t>
                      </a:r>
                      <a:r>
                        <a:rPr lang="ko-KR" altLang="en-US" sz="800" u="none" strike="noStrike">
                          <a:effectLst/>
                        </a:rPr>
                        <a:t>분류상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아님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30226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007476302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63303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008594601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11444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007476502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병변 놓침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18842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010146402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heat </a:t>
                      </a:r>
                      <a:r>
                        <a:rPr lang="ko-KR" altLang="en-US" sz="800" u="none" strike="noStrike">
                          <a:effectLst/>
                        </a:rPr>
                        <a:t>잘 잡아놓고 틀림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35648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010477003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heat </a:t>
                      </a:r>
                      <a:r>
                        <a:rPr lang="ko-KR" altLang="en-US" sz="800" u="none" strike="noStrike" dirty="0">
                          <a:effectLst/>
                        </a:rPr>
                        <a:t>잘 잡아놓고 틀림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21563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011463502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blue heat  under</a:t>
                      </a:r>
                      <a:r>
                        <a:rPr lang="ko-KR" altLang="en-US" sz="800" u="none" strike="noStrike">
                          <a:effectLst/>
                        </a:rPr>
                        <a:t>로 병변에 표현되나 최종 </a:t>
                      </a:r>
                      <a:r>
                        <a:rPr lang="en-US" altLang="ko-KR" sz="800" u="none" strike="noStrike">
                          <a:effectLst/>
                        </a:rPr>
                        <a:t>N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58045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012950701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blue heat  under</a:t>
                      </a:r>
                      <a:r>
                        <a:rPr lang="ko-KR" altLang="en-US" sz="800" u="none" strike="noStrike" dirty="0">
                          <a:effectLst/>
                        </a:rPr>
                        <a:t>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병변에</a:t>
                      </a:r>
                      <a:r>
                        <a:rPr lang="ko-KR" altLang="en-US" sz="800" u="none" strike="noStrike" dirty="0">
                          <a:effectLst/>
                        </a:rPr>
                        <a:t> 표현되나 최종 </a:t>
                      </a:r>
                      <a:r>
                        <a:rPr lang="en-US" altLang="ko-KR" sz="800" u="none" strike="noStrike" dirty="0">
                          <a:effectLst/>
                        </a:rPr>
                        <a:t>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60881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010318602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55076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012952701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판단어려운 케이스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병변작고</a:t>
                      </a:r>
                      <a:r>
                        <a:rPr lang="ko-KR" altLang="en-US" sz="800" u="none" strike="noStrike" dirty="0">
                          <a:effectLst/>
                        </a:rPr>
                        <a:t> 애매함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82787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010606004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43120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010784903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병변작고 애매함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blue heat  under</a:t>
                      </a:r>
                      <a:r>
                        <a:rPr lang="ko-KR" altLang="en-US" sz="800" u="none" strike="noStrike">
                          <a:effectLst/>
                        </a:rPr>
                        <a:t>로 병변에 표현되나 최종 </a:t>
                      </a:r>
                      <a:r>
                        <a:rPr lang="en-US" altLang="ko-KR" sz="800" u="none" strike="noStrike">
                          <a:effectLst/>
                        </a:rPr>
                        <a:t>N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0401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010786702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병변작고 애매함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89819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010950502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판단어려운 케이스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1800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012952904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판단어려운 케이스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병변 놓침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24896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013249601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병변 놓침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0197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013767205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병변작음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그냥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병변</a:t>
                      </a:r>
                      <a:r>
                        <a:rPr lang="ko-KR" altLang="en-US" sz="800" u="none" strike="noStrike" dirty="0">
                          <a:effectLst/>
                        </a:rPr>
                        <a:t> 놓침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11368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77440" y="5843846"/>
            <a:ext cx="150460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작은병변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염증</a:t>
            </a:r>
            <a:endParaRPr lang="ko-KR" altLang="en-US" sz="1600" dirty="0"/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1624699" y="5889131"/>
            <a:ext cx="807213" cy="5652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056612" y="6093229"/>
            <a:ext cx="523701" cy="34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4880" y="5843846"/>
            <a:ext cx="3857103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Serrated =&gt; </a:t>
            </a:r>
            <a:r>
              <a:rPr lang="ko-KR" altLang="en-US" sz="1600" dirty="0" smtClean="0"/>
              <a:t>무시 </a:t>
            </a:r>
            <a:r>
              <a:rPr lang="en-US" altLang="ko-KR" sz="1600" dirty="0" smtClean="0"/>
              <a:t>[U</a:t>
            </a:r>
            <a:r>
              <a:rPr lang="ko-KR" altLang="en-US" sz="1600" dirty="0" smtClean="0"/>
              <a:t>그룹에서 처리</a:t>
            </a:r>
            <a:r>
              <a:rPr lang="en-US" altLang="ko-KR" sz="16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작은병변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새로운 접근 방식 필요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염증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접근방법 필요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난이도 높음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9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 </a:t>
            </a:r>
            <a:r>
              <a:rPr lang="ko-KR" altLang="en-US" b="1" dirty="0" smtClean="0"/>
              <a:t>위장 모델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테스트 데이터 이슈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일부 </a:t>
            </a:r>
            <a:r>
              <a:rPr lang="ko-KR" altLang="en-US" sz="1400" dirty="0">
                <a:latin typeface="+mj-ea"/>
              </a:rPr>
              <a:t>슬라이드의 분류 변화가 필요 </a:t>
            </a:r>
            <a:endParaRPr lang="en-US" altLang="ko-KR" sz="1400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(high grade dysplasia, grade </a:t>
            </a:r>
            <a:r>
              <a:rPr lang="en-US" altLang="ko-KR" sz="1400" dirty="0" smtClean="0">
                <a:latin typeface="+mj-ea"/>
              </a:rPr>
              <a:t>uncertain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대표 슬라이드 선정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D,M</a:t>
            </a:r>
            <a:r>
              <a:rPr lang="ko-KR" altLang="en-US" sz="1400" dirty="0" smtClean="0">
                <a:latin typeface="+mj-ea"/>
              </a:rPr>
              <a:t>으로 </a:t>
            </a:r>
            <a:r>
              <a:rPr lang="ko-KR" altLang="en-US" sz="1400" dirty="0" err="1" smtClean="0">
                <a:latin typeface="+mj-ea"/>
              </a:rPr>
              <a:t>진단시</a:t>
            </a:r>
            <a:r>
              <a:rPr lang="ko-KR" altLang="en-US" sz="1400" dirty="0" smtClean="0">
                <a:latin typeface="+mj-ea"/>
              </a:rPr>
              <a:t> 애매하거나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조직이 적절하지 않은 경우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추가 조직 슬라이드를 생성하는 경우가 있음</a:t>
            </a:r>
            <a:r>
              <a:rPr lang="en-US" altLang="ko-KR" sz="1400" dirty="0" smtClean="0">
                <a:latin typeface="+mj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모델의 정확한 평가를 위해서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대표 슬라이드를 선정하여 평가할 계획</a:t>
            </a:r>
            <a:r>
              <a:rPr lang="en-US" altLang="ko-KR" sz="1400" dirty="0" smtClean="0">
                <a:latin typeface="+mj-ea"/>
              </a:rPr>
              <a:t> </a:t>
            </a: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37030"/>
              </p:ext>
            </p:extLst>
          </p:nvPr>
        </p:nvGraphicFramePr>
        <p:xfrm>
          <a:off x="702425" y="3038102"/>
          <a:ext cx="7639398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467">
                  <a:extLst>
                    <a:ext uri="{9D8B030D-6E8A-4147-A177-3AD203B41FA5}">
                      <a16:colId xmlns:a16="http://schemas.microsoft.com/office/drawing/2014/main" val="102335102"/>
                    </a:ext>
                  </a:extLst>
                </a:gridCol>
                <a:gridCol w="780668">
                  <a:extLst>
                    <a:ext uri="{9D8B030D-6E8A-4147-A177-3AD203B41FA5}">
                      <a16:colId xmlns:a16="http://schemas.microsoft.com/office/drawing/2014/main" val="2895556140"/>
                    </a:ext>
                  </a:extLst>
                </a:gridCol>
                <a:gridCol w="3446673">
                  <a:extLst>
                    <a:ext uri="{9D8B030D-6E8A-4147-A177-3AD203B41FA5}">
                      <a16:colId xmlns:a16="http://schemas.microsoft.com/office/drawing/2014/main" val="2323197698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341051748"/>
                    </a:ext>
                  </a:extLst>
                </a:gridCol>
                <a:gridCol w="764770">
                  <a:extLst>
                    <a:ext uri="{9D8B030D-6E8A-4147-A177-3AD203B41FA5}">
                      <a16:colId xmlns:a16="http://schemas.microsoft.com/office/drawing/2014/main" val="1656472451"/>
                    </a:ext>
                  </a:extLst>
                </a:gridCol>
                <a:gridCol w="677489">
                  <a:extLst>
                    <a:ext uri="{9D8B030D-6E8A-4147-A177-3AD203B41FA5}">
                      <a16:colId xmlns:a16="http://schemas.microsoft.com/office/drawing/2014/main" val="41812813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병리번호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진단내용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진단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슬라이드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68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2021-S-0101260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Tubular adenoma, high grade dysplasia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568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2021-S-0101283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Tubular adenoma with focal  high grade dysplasia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    </a:t>
                      </a:r>
                      <a:r>
                        <a:rPr lang="en-US" sz="1100" u="none" strike="noStrike" dirty="0">
                          <a:effectLst/>
                        </a:rPr>
                        <a:t>- lymphoid follicles, reactive.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610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2021-S-0101384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Tubular adenoma, high grade dysplasia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effectLst/>
                        </a:rPr>
                        <a:t>(See note)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82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  ADENOCARCINOMA, poorly differentiated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    </a:t>
                      </a:r>
                      <a:r>
                        <a:rPr lang="en-US" sz="1100" u="none" strike="noStrike" dirty="0">
                          <a:effectLst/>
                        </a:rPr>
                        <a:t>with signet ring cell carcinoma component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49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high grade dysplasia(See note.)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11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low grade dysplasia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940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2021-S-0103493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low grade dysplasia  ( see note)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5179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2021-S-0104051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  Tubular adenoma, low grade dysplasia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4576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7898" y="6429695"/>
            <a:ext cx="7348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전문의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48</a:t>
            </a:r>
            <a:r>
              <a:rPr lang="ko-KR" altLang="en-US" sz="1600" dirty="0" smtClean="0"/>
              <a:t>건의 케이스에서 여러 슬라이드가 확인되어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변경을 진행중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53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Converting + same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대장 모델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대장 </a:t>
            </a:r>
            <a:r>
              <a:rPr lang="ko-KR" altLang="en-US" sz="1400" dirty="0" err="1" smtClean="0">
                <a:latin typeface="+mj-ea"/>
              </a:rPr>
              <a:t>슬라이브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ko-KR" altLang="en-US" sz="1400" dirty="0" err="1" smtClean="0">
                <a:latin typeface="+mj-ea"/>
              </a:rPr>
              <a:t>씨젠</a:t>
            </a:r>
            <a:r>
              <a:rPr lang="ko-KR" altLang="en-US" sz="1400" dirty="0" smtClean="0">
                <a:latin typeface="+mj-ea"/>
              </a:rPr>
              <a:t> 자체 테스트 결과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1" y="4087743"/>
            <a:ext cx="5861037" cy="217075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05537"/>
              </p:ext>
            </p:extLst>
          </p:nvPr>
        </p:nvGraphicFramePr>
        <p:xfrm>
          <a:off x="460375" y="1315830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47%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7898" y="3117273"/>
            <a:ext cx="26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5255"/>
              </p:ext>
            </p:extLst>
          </p:nvPr>
        </p:nvGraphicFramePr>
        <p:xfrm>
          <a:off x="3897530" y="1326368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85.6%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85284" y="3135126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6571" y="5645473"/>
            <a:ext cx="666213" cy="23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50358" y="5238018"/>
            <a:ext cx="666213" cy="23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13315</TotalTime>
  <Words>1430</Words>
  <Application>Microsoft Office PowerPoint</Application>
  <PresentationFormat>화면 슬라이드 쇼(4:3)</PresentationFormat>
  <Paragraphs>531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Windows User</cp:lastModifiedBy>
  <cp:revision>204</cp:revision>
  <dcterms:created xsi:type="dcterms:W3CDTF">2021-03-24T07:36:17Z</dcterms:created>
  <dcterms:modified xsi:type="dcterms:W3CDTF">2021-06-04T04:07:41Z</dcterms:modified>
</cp:coreProperties>
</file>