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1" r:id="rId3"/>
    <p:sldId id="362" r:id="rId4"/>
    <p:sldId id="291" r:id="rId5"/>
    <p:sldId id="380" r:id="rId6"/>
    <p:sldId id="381" r:id="rId7"/>
    <p:sldId id="377" r:id="rId8"/>
    <p:sldId id="376" r:id="rId9"/>
    <p:sldId id="373" r:id="rId10"/>
    <p:sldId id="374" r:id="rId11"/>
    <p:sldId id="375" r:id="rId12"/>
    <p:sldId id="384" r:id="rId13"/>
    <p:sldId id="334" r:id="rId14"/>
    <p:sldId id="366" r:id="rId15"/>
    <p:sldId id="367" r:id="rId16"/>
    <p:sldId id="370" r:id="rId17"/>
    <p:sldId id="378" r:id="rId18"/>
    <p:sldId id="312" r:id="rId19"/>
    <p:sldId id="379" r:id="rId20"/>
    <p:sldId id="382" r:id="rId21"/>
    <p:sldId id="383" r:id="rId22"/>
    <p:sldId id="372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2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0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0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8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1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9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7D5D-D53D-4CBB-8102-54E23234B3A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1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11" Type="http://schemas.openxmlformats.org/officeDocument/2006/relationships/image" Target="../media/image27.jpeg"/><Relationship Id="rId5" Type="http://schemas.openxmlformats.org/officeDocument/2006/relationships/image" Target="../media/image21.png"/><Relationship Id="rId15" Type="http://schemas.openxmlformats.org/officeDocument/2006/relationships/image" Target="../media/image31.jpeg"/><Relationship Id="rId10" Type="http://schemas.openxmlformats.org/officeDocument/2006/relationships/image" Target="../media/image26.png"/><Relationship Id="rId4" Type="http://schemas.openxmlformats.org/officeDocument/2006/relationships/image" Target="../media/image20.emf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79171" y="3773979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3246" y="3100646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AI </a:t>
            </a:r>
            <a:r>
              <a:rPr lang="ko-KR" altLang="en-US" sz="2800" b="1" dirty="0" smtClean="0">
                <a:latin typeface="+mj-ea"/>
                <a:ea typeface="+mj-ea"/>
              </a:rPr>
              <a:t>기반의 차세대 의료진단시스템 구축 연구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4397" y="4293425"/>
            <a:ext cx="231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20210611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880656" y="3924093"/>
            <a:ext cx="131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정기 회의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129" y="361500"/>
            <a:ext cx="338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ea"/>
                <a:ea typeface="+mj-ea"/>
              </a:rPr>
              <a:t>1</a:t>
            </a:r>
            <a:r>
              <a:rPr lang="ko-KR" altLang="en-US" sz="1400" b="1" dirty="0" smtClean="0">
                <a:latin typeface="+mj-ea"/>
                <a:ea typeface="+mj-ea"/>
              </a:rPr>
              <a:t>차년도 </a:t>
            </a:r>
            <a:r>
              <a:rPr lang="en-US" altLang="ko-KR" sz="1400" b="1" dirty="0" smtClean="0">
                <a:latin typeface="+mj-ea"/>
                <a:ea typeface="+mj-ea"/>
              </a:rPr>
              <a:t>(2021.03-2022.02)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69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84819" y="536279"/>
            <a:ext cx="2456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2021s </a:t>
            </a:r>
            <a:r>
              <a:rPr lang="en-US" altLang="ko-KR" dirty="0" smtClean="0"/>
              <a:t>018310801</a:t>
            </a:r>
            <a:r>
              <a:rPr lang="ko-KR" altLang="en-US" dirty="0" smtClean="0"/>
              <a:t> </a:t>
            </a:r>
            <a:r>
              <a:rPr lang="en-US" altLang="ko-KR" dirty="0" smtClean="0"/>
              <a:t>[N=N]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90790" y="5757657"/>
            <a:ext cx="1129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converted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63653" y="3239301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Raw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85307" y="501646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2021s </a:t>
            </a:r>
            <a:r>
              <a:rPr lang="ko-KR" altLang="en-US" dirty="0" smtClean="0"/>
              <a:t>0183093010101</a:t>
            </a:r>
            <a:r>
              <a:rPr lang="en-US" altLang="ko-KR" dirty="0" smtClean="0"/>
              <a:t>[D=&gt;D]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312880" y="6488668"/>
            <a:ext cx="3398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모두 과한 </a:t>
            </a:r>
            <a:r>
              <a:rPr lang="en-US" altLang="ko-KR" dirty="0" smtClean="0"/>
              <a:t>D M </a:t>
            </a:r>
            <a:r>
              <a:rPr lang="ko-KR" altLang="en-US" dirty="0" smtClean="0"/>
              <a:t>히트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근육 근처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638129" y="6389100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적절한 히트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895337" y="6016567"/>
            <a:ext cx="1129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converted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426597" y="3159608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Raw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222999" y="3706668"/>
            <a:ext cx="7861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074" y="3828643"/>
            <a:ext cx="2633508" cy="252616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671" y="1083339"/>
            <a:ext cx="2736911" cy="252529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707" y="4921854"/>
            <a:ext cx="3785039" cy="108259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419" y="2276228"/>
            <a:ext cx="3712327" cy="9452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6"/>
          <a:srcRect l="10613" t="22823" r="10975" b="14327"/>
          <a:stretch/>
        </p:blipFill>
        <p:spPr>
          <a:xfrm>
            <a:off x="5621865" y="1074061"/>
            <a:ext cx="3352801" cy="123867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6597" y="3864718"/>
            <a:ext cx="3603260" cy="1094713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7472253" y="3258312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살짝 약한 히트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40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86" y="3987180"/>
            <a:ext cx="8808723" cy="24396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48" y="1347633"/>
            <a:ext cx="8672103" cy="24721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403586" y="5899138"/>
            <a:ext cx="1129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converted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76449" y="3380782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Raw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12880" y="6488668"/>
            <a:ext cx="2693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과한 </a:t>
            </a:r>
            <a:r>
              <a:rPr lang="en-US" altLang="ko-KR" dirty="0" smtClean="0"/>
              <a:t>M, </a:t>
            </a:r>
            <a:r>
              <a:rPr lang="ko-KR" altLang="en-US" dirty="0" smtClean="0"/>
              <a:t>살짝 약한 </a:t>
            </a:r>
            <a:r>
              <a:rPr lang="en-US" altLang="ko-KR" dirty="0" smtClean="0"/>
              <a:t>D </a:t>
            </a:r>
            <a:r>
              <a:rPr lang="ko-KR" altLang="en-US" dirty="0" smtClean="0"/>
              <a:t>히트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03586" y="37110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2021S 018492501 </a:t>
            </a:r>
            <a:r>
              <a:rPr lang="en-US" altLang="ko-KR" dirty="0" smtClean="0"/>
              <a:t>[D=&gt;</a:t>
            </a:r>
            <a:r>
              <a:rPr lang="en-US" altLang="ko-KR" dirty="0" smtClean="0">
                <a:solidFill>
                  <a:srgbClr val="FF0000"/>
                </a:solidFill>
              </a:rPr>
              <a:t>M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00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스캐너 기반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4700" y="4032159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2021 </a:t>
            </a:r>
            <a:r>
              <a:rPr lang="ko-KR" altLang="en-US" sz="2800" b="1" dirty="0" smtClean="0">
                <a:latin typeface="+mj-ea"/>
                <a:ea typeface="+mj-ea"/>
              </a:rPr>
              <a:t>위장</a:t>
            </a:r>
            <a:endParaRPr lang="ko-KR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341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위장 </a:t>
            </a:r>
            <a:r>
              <a:rPr lang="en-US" altLang="ko-KR" b="1" dirty="0" smtClean="0"/>
              <a:t>- New DATA </a:t>
            </a:r>
            <a:r>
              <a:rPr lang="ko-KR" altLang="en-US" b="1" dirty="0" err="1" smtClean="0"/>
              <a:t>셋업</a:t>
            </a:r>
            <a:endParaRPr lang="ko-KR" altLang="en-US" b="1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7975" y="532018"/>
            <a:ext cx="761285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j-ea"/>
              </a:rPr>
              <a:t>위장 데이터 </a:t>
            </a:r>
            <a:r>
              <a:rPr lang="ko-KR" altLang="en-US" sz="1400" dirty="0" err="1" smtClean="0">
                <a:latin typeface="+mj-ea"/>
              </a:rPr>
              <a:t>컨버팅</a:t>
            </a:r>
            <a:r>
              <a:rPr lang="ko-KR" altLang="en-US" sz="1400" dirty="0" smtClean="0">
                <a:latin typeface="+mj-ea"/>
              </a:rPr>
              <a:t> </a:t>
            </a:r>
            <a:r>
              <a:rPr lang="en-US" altLang="ko-KR" sz="1400" dirty="0" smtClean="0">
                <a:latin typeface="+mj-ea"/>
              </a:rPr>
              <a:t>(</a:t>
            </a:r>
            <a:r>
              <a:rPr lang="ko-KR" altLang="en-US" sz="1400" dirty="0" smtClean="0">
                <a:latin typeface="+mj-ea"/>
              </a:rPr>
              <a:t>약 </a:t>
            </a:r>
            <a:r>
              <a:rPr lang="en-US" altLang="ko-KR" sz="1400" dirty="0" smtClean="0">
                <a:latin typeface="+mj-ea"/>
              </a:rPr>
              <a:t>200</a:t>
            </a:r>
            <a:r>
              <a:rPr lang="ko-KR" altLang="en-US" sz="1400" dirty="0" smtClean="0">
                <a:latin typeface="+mj-ea"/>
              </a:rPr>
              <a:t>건</a:t>
            </a:r>
            <a:r>
              <a:rPr lang="en-US" altLang="ko-KR" sz="1400" dirty="0" smtClean="0">
                <a:latin typeface="+mj-ea"/>
              </a:rPr>
              <a:t>) : N </a:t>
            </a:r>
            <a:r>
              <a:rPr lang="ko-KR" altLang="en-US" sz="1400" dirty="0" smtClean="0">
                <a:latin typeface="+mj-ea"/>
              </a:rPr>
              <a:t>클래스</a:t>
            </a:r>
            <a:r>
              <a:rPr lang="en-US" altLang="ko-KR" sz="1400" dirty="0" smtClean="0">
                <a:latin typeface="+mj-ea"/>
              </a:rPr>
              <a:t> ‘</a:t>
            </a:r>
            <a:r>
              <a:rPr lang="ko-KR" altLang="en-US" sz="1400" dirty="0" err="1" smtClean="0">
                <a:latin typeface="+mj-ea"/>
              </a:rPr>
              <a:t>타일링</a:t>
            </a:r>
            <a:r>
              <a:rPr lang="ko-KR" altLang="en-US" sz="1400" dirty="0" smtClean="0">
                <a:latin typeface="+mj-ea"/>
              </a:rPr>
              <a:t> 및 </a:t>
            </a:r>
            <a:r>
              <a:rPr lang="ko-KR" altLang="en-US" sz="1400" dirty="0" err="1" smtClean="0">
                <a:latin typeface="+mj-ea"/>
              </a:rPr>
              <a:t>셋업</a:t>
            </a:r>
            <a:r>
              <a:rPr lang="ko-KR" altLang="en-US" sz="1400" dirty="0" smtClean="0">
                <a:latin typeface="+mj-ea"/>
              </a:rPr>
              <a:t> 완료</a:t>
            </a:r>
            <a:r>
              <a:rPr lang="en-US" altLang="ko-KR" sz="1400" dirty="0" smtClean="0">
                <a:latin typeface="+mj-ea"/>
              </a:rPr>
              <a:t>“ (train/</a:t>
            </a:r>
            <a:r>
              <a:rPr lang="en-US" altLang="ko-KR" sz="1400" dirty="0" err="1" smtClean="0">
                <a:latin typeface="+mj-ea"/>
              </a:rPr>
              <a:t>val</a:t>
            </a:r>
            <a:r>
              <a:rPr lang="en-US" altLang="ko-KR" sz="1400" dirty="0" smtClean="0">
                <a:latin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Test</a:t>
            </a:r>
            <a:r>
              <a:rPr lang="ko-KR" altLang="en-US" sz="1400" dirty="0" smtClean="0">
                <a:latin typeface="+mj-ea"/>
              </a:rPr>
              <a:t>는 추가 요청할 계획 </a:t>
            </a:r>
            <a:r>
              <a:rPr lang="en-US" altLang="ko-KR" sz="1400" dirty="0" smtClean="0">
                <a:latin typeface="+mj-ea"/>
              </a:rPr>
              <a:t>(annotation </a:t>
            </a:r>
            <a:r>
              <a:rPr lang="ko-KR" altLang="en-US" sz="1400" dirty="0" smtClean="0">
                <a:latin typeface="+mj-ea"/>
              </a:rPr>
              <a:t>이미지도 </a:t>
            </a:r>
            <a:r>
              <a:rPr lang="en-US" altLang="ko-KR" sz="1400" dirty="0" err="1" smtClean="0">
                <a:latin typeface="+mj-ea"/>
              </a:rPr>
              <a:t>val</a:t>
            </a:r>
            <a:r>
              <a:rPr lang="ko-KR" altLang="en-US" sz="1400" dirty="0" smtClean="0">
                <a:latin typeface="+mj-ea"/>
              </a:rPr>
              <a:t>과 </a:t>
            </a:r>
            <a:r>
              <a:rPr lang="en-US" altLang="ko-KR" sz="1400" dirty="0" smtClean="0">
                <a:latin typeface="+mj-ea"/>
              </a:rPr>
              <a:t>train</a:t>
            </a:r>
            <a:r>
              <a:rPr lang="ko-KR" altLang="en-US" sz="1400" dirty="0" smtClean="0">
                <a:latin typeface="+mj-ea"/>
              </a:rPr>
              <a:t>용으로만 사용 계획</a:t>
            </a:r>
            <a:r>
              <a:rPr lang="en-US" altLang="ko-KR" sz="1400" dirty="0" smtClean="0">
                <a:latin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**</a:t>
            </a:r>
            <a:r>
              <a:rPr lang="en-US" altLang="ko-KR" sz="1400" dirty="0" smtClean="0">
                <a:latin typeface="+mj-ea"/>
              </a:rPr>
              <a:t>2021S 0103191010101 </a:t>
            </a:r>
            <a:r>
              <a:rPr lang="ko-KR" altLang="en-US" sz="1400" dirty="0" smtClean="0">
                <a:latin typeface="+mj-ea"/>
              </a:rPr>
              <a:t>제외 필요 </a:t>
            </a:r>
            <a:endParaRPr lang="en-US" altLang="ko-KR" sz="14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21</a:t>
            </a:r>
            <a:r>
              <a:rPr lang="ko-KR" altLang="en-US" sz="1400" dirty="0" smtClean="0">
                <a:latin typeface="+mj-ea"/>
              </a:rPr>
              <a:t>일자 </a:t>
            </a:r>
            <a:r>
              <a:rPr lang="en-US" altLang="ko-KR" sz="1400" dirty="0" smtClean="0">
                <a:latin typeface="+mj-ea"/>
              </a:rPr>
              <a:t>annotation </a:t>
            </a:r>
            <a:r>
              <a:rPr lang="ko-KR" altLang="en-US" sz="1400" dirty="0" smtClean="0">
                <a:latin typeface="+mj-ea"/>
              </a:rPr>
              <a:t>수령 후 바로 작업 시작 준비 완료</a:t>
            </a:r>
            <a:endParaRPr lang="en-US" altLang="ko-KR" sz="14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>
                <a:latin typeface="+mj-ea"/>
              </a:rPr>
              <a:t>기존 데이터와 추가 데이터의 통합이 목표임</a:t>
            </a:r>
            <a:endParaRPr lang="en-US" altLang="ko-KR" sz="1400" b="1" u="sng" dirty="0" smtClean="0">
              <a:latin typeface="+mj-ea"/>
            </a:endParaRPr>
          </a:p>
        </p:txBody>
      </p:sp>
      <p:sp>
        <p:nvSpPr>
          <p:cNvPr id="6" name="AutoShape 2" descr="CaseViewer_济南丹吉尔电子有限公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276" y="1688665"/>
            <a:ext cx="2035115" cy="323929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360819" y="5015179"/>
            <a:ext cx="68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제외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82212"/>
              </p:ext>
            </p:extLst>
          </p:nvPr>
        </p:nvGraphicFramePr>
        <p:xfrm>
          <a:off x="307975" y="3308314"/>
          <a:ext cx="5516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960">
                  <a:extLst>
                    <a:ext uri="{9D8B030D-6E8A-4147-A177-3AD203B41FA5}">
                      <a16:colId xmlns:a16="http://schemas.microsoft.com/office/drawing/2014/main" val="2873218477"/>
                    </a:ext>
                  </a:extLst>
                </a:gridCol>
                <a:gridCol w="1838960">
                  <a:extLst>
                    <a:ext uri="{9D8B030D-6E8A-4147-A177-3AD203B41FA5}">
                      <a16:colId xmlns:a16="http://schemas.microsoft.com/office/drawing/2014/main" val="992832598"/>
                    </a:ext>
                  </a:extLst>
                </a:gridCol>
                <a:gridCol w="1838960">
                  <a:extLst>
                    <a:ext uri="{9D8B030D-6E8A-4147-A177-3AD203B41FA5}">
                      <a16:colId xmlns:a16="http://schemas.microsoft.com/office/drawing/2014/main" val="357471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153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163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133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5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345607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7975" y="5136287"/>
            <a:ext cx="7612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최유미/</a:t>
            </a:r>
            <a:r>
              <a:rPr lang="ko-KR" altLang="en-US" sz="1400" dirty="0" err="1"/>
              <a:t>고영신</a:t>
            </a:r>
            <a:r>
              <a:rPr lang="ko-KR" altLang="en-US" sz="1400" dirty="0"/>
              <a:t> 부장님 폴더 별 10개씩 </a:t>
            </a:r>
            <a:r>
              <a:rPr lang="ko-KR" altLang="en-US" sz="1400" dirty="0" err="1"/>
              <a:t>val로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이동</a:t>
            </a:r>
            <a:r>
              <a:rPr lang="en-US" altLang="ko-KR" sz="1400" dirty="0" smtClean="0"/>
              <a:t>[D : </a:t>
            </a:r>
            <a:r>
              <a:rPr lang="ko-KR" altLang="en-US" sz="1400" dirty="0" smtClean="0"/>
              <a:t>20</a:t>
            </a:r>
            <a:r>
              <a:rPr lang="en-US" altLang="ko-KR" sz="1400" dirty="0" smtClean="0"/>
              <a:t>][M : </a:t>
            </a:r>
            <a:r>
              <a:rPr lang="ko-KR" altLang="en-US" sz="1400" dirty="0" smtClean="0"/>
              <a:t>20</a:t>
            </a:r>
            <a:r>
              <a:rPr lang="en-US" altLang="ko-KR" sz="1400" dirty="0" smtClean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N </a:t>
            </a:r>
            <a:r>
              <a:rPr lang="ko-KR" altLang="en-US" sz="1400" dirty="0" smtClean="0"/>
              <a:t>그룹의 경우 사전에 전달 받은 후</a:t>
            </a:r>
            <a:r>
              <a:rPr lang="en-US" altLang="ko-KR" sz="1400" dirty="0" smtClean="0"/>
              <a:t> 50</a:t>
            </a:r>
            <a:r>
              <a:rPr lang="ko-KR" altLang="en-US" sz="1400" dirty="0" smtClean="0"/>
              <a:t>개의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val</a:t>
            </a:r>
            <a:r>
              <a:rPr lang="ko-KR" altLang="en-US" sz="1400" dirty="0" smtClean="0"/>
              <a:t>을 구성함</a:t>
            </a:r>
            <a:endParaRPr lang="en-US" altLang="ko-KR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</a:t>
            </a:r>
            <a:r>
              <a:rPr lang="ko-KR" altLang="en-US" sz="1400" dirty="0" smtClean="0"/>
              <a:t>의 경우 </a:t>
            </a:r>
            <a:r>
              <a:rPr lang="en-US" altLang="ko-KR" sz="1400" dirty="0" smtClean="0"/>
              <a:t>train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가능한 슬라이드 수가 상대적으로 적어서 추가슬라이드의 </a:t>
            </a:r>
            <a:r>
              <a:rPr lang="en-US" altLang="ko-KR" sz="1400" dirty="0" err="1" smtClean="0"/>
              <a:t>val</a:t>
            </a:r>
            <a:r>
              <a:rPr lang="ko-KR" altLang="en-US" sz="1400" dirty="0" smtClean="0"/>
              <a:t>을 </a:t>
            </a:r>
            <a:r>
              <a:rPr lang="en-US" altLang="ko-KR" sz="1400" dirty="0" smtClean="0"/>
              <a:t>20</a:t>
            </a:r>
            <a:r>
              <a:rPr lang="ko-KR" altLang="en-US" sz="1400" dirty="0" smtClean="0"/>
              <a:t>개씩 구성</a:t>
            </a:r>
            <a:endParaRPr lang="ko-KR" altLang="en-US" sz="1400" dirty="0"/>
          </a:p>
        </p:txBody>
      </p:sp>
      <p:sp>
        <p:nvSpPr>
          <p:cNvPr id="13" name="아래쪽 화살표 12"/>
          <p:cNvSpPr/>
          <p:nvPr/>
        </p:nvSpPr>
        <p:spPr>
          <a:xfrm>
            <a:off x="2992582" y="2352502"/>
            <a:ext cx="332509" cy="54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7975" y="3308314"/>
            <a:ext cx="5516880" cy="1483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9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2021 </a:t>
            </a:r>
            <a:r>
              <a:rPr lang="ko-KR" altLang="en-US" b="1" dirty="0" smtClean="0"/>
              <a:t>위장 </a:t>
            </a:r>
            <a:r>
              <a:rPr lang="ko-KR" altLang="en-US" b="1" dirty="0" smtClean="0"/>
              <a:t>모델 </a:t>
            </a:r>
            <a:r>
              <a:rPr lang="en-US" altLang="ko-KR" b="1" dirty="0" smtClean="0"/>
              <a:t>–</a:t>
            </a:r>
            <a:r>
              <a:rPr lang="ko-KR" altLang="en-US" b="1" dirty="0" smtClean="0">
                <a:solidFill>
                  <a:srgbClr val="FF0000"/>
                </a:solidFill>
              </a:rPr>
              <a:t>지난주 슬라이드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7975" y="532018"/>
            <a:ext cx="7612859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Graph CNN </a:t>
            </a:r>
            <a:r>
              <a:rPr lang="ko-KR" altLang="en-US" sz="1400" dirty="0" smtClean="0">
                <a:latin typeface="+mj-ea"/>
              </a:rPr>
              <a:t>모델</a:t>
            </a:r>
            <a:endParaRPr lang="en-US" altLang="ko-KR" sz="1400" dirty="0" smtClean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</a:rPr>
              <a:t>1) Patch </a:t>
            </a:r>
            <a:r>
              <a:rPr lang="ko-KR" altLang="en-US" sz="1400" b="1" dirty="0" smtClean="0">
                <a:latin typeface="+mj-ea"/>
              </a:rPr>
              <a:t>분류기</a:t>
            </a:r>
            <a:endParaRPr lang="en-US" altLang="ko-KR" sz="1400" b="1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2021 </a:t>
            </a:r>
            <a:r>
              <a:rPr lang="en-US" altLang="ko-KR" sz="1400" dirty="0" err="1" smtClean="0">
                <a:latin typeface="+mj-ea"/>
              </a:rPr>
              <a:t>LossDiff</a:t>
            </a:r>
            <a:r>
              <a:rPr lang="ko-KR" altLang="en-US" sz="1400" dirty="0" smtClean="0">
                <a:latin typeface="+mj-ea"/>
              </a:rPr>
              <a:t>는 통합 모델의 </a:t>
            </a:r>
            <a:r>
              <a:rPr lang="en-US" altLang="ko-KR" sz="1400" dirty="0" smtClean="0">
                <a:latin typeface="+mj-ea"/>
              </a:rPr>
              <a:t>patch classifier</a:t>
            </a:r>
            <a:r>
              <a:rPr lang="ko-KR" altLang="en-US" sz="1400" dirty="0" smtClean="0">
                <a:latin typeface="+mj-ea"/>
              </a:rPr>
              <a:t>로 사용될 예정 </a:t>
            </a:r>
            <a:endParaRPr lang="en-US" altLang="ko-KR" sz="1400" dirty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통합 모델 담당자</a:t>
            </a:r>
            <a:r>
              <a:rPr lang="en-US" altLang="ko-KR" sz="1400" dirty="0" smtClean="0">
                <a:latin typeface="+mj-ea"/>
              </a:rPr>
              <a:t>(‘</a:t>
            </a:r>
            <a:r>
              <a:rPr lang="ko-KR" altLang="en-US" sz="1400" dirty="0" smtClean="0">
                <a:latin typeface="+mj-ea"/>
              </a:rPr>
              <a:t>박영진</a:t>
            </a:r>
            <a:r>
              <a:rPr lang="en-US" altLang="ko-KR" sz="1400" dirty="0" smtClean="0">
                <a:latin typeface="+mj-ea"/>
              </a:rPr>
              <a:t>)</a:t>
            </a:r>
            <a:r>
              <a:rPr lang="ko-KR" altLang="en-US" sz="1400" dirty="0" smtClean="0">
                <a:latin typeface="+mj-ea"/>
              </a:rPr>
              <a:t> 에게 전달 완료</a:t>
            </a:r>
            <a:endParaRPr lang="en-US" altLang="ko-KR" sz="1400" dirty="0" smtClean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</a:rPr>
              <a:t>2) Slide </a:t>
            </a:r>
            <a:r>
              <a:rPr lang="ko-KR" altLang="en-US" sz="1400" b="1" dirty="0" smtClean="0">
                <a:latin typeface="+mj-ea"/>
              </a:rPr>
              <a:t>분류기</a:t>
            </a:r>
            <a:endParaRPr lang="en-US" altLang="ko-KR" sz="1400" b="1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Graph CNN </a:t>
            </a:r>
            <a:r>
              <a:rPr lang="ko-KR" altLang="en-US" sz="1400" dirty="0" smtClean="0">
                <a:latin typeface="+mj-ea"/>
              </a:rPr>
              <a:t>학습 완료 </a:t>
            </a:r>
            <a:r>
              <a:rPr lang="en-US" altLang="ko-KR" sz="1400" dirty="0" smtClean="0">
                <a:latin typeface="+mj-ea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현재 정확도 확인 불가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N 59</a:t>
            </a:r>
            <a:r>
              <a:rPr lang="ko-KR" altLang="en-US" sz="1400" dirty="0" err="1" smtClean="0">
                <a:latin typeface="+mj-ea"/>
              </a:rPr>
              <a:t>건중</a:t>
            </a:r>
            <a:r>
              <a:rPr lang="ko-KR" altLang="en-US" sz="1400" dirty="0" smtClean="0">
                <a:latin typeface="+mj-ea"/>
              </a:rPr>
              <a:t> </a:t>
            </a:r>
            <a:r>
              <a:rPr lang="en-US" altLang="ko-KR" sz="1400" dirty="0" smtClean="0">
                <a:latin typeface="+mj-ea"/>
              </a:rPr>
              <a:t>59</a:t>
            </a:r>
            <a:r>
              <a:rPr lang="ko-KR" altLang="en-US" sz="1400" dirty="0" smtClean="0">
                <a:latin typeface="+mj-ea"/>
              </a:rPr>
              <a:t>건을 </a:t>
            </a:r>
            <a:r>
              <a:rPr lang="en-US" altLang="ko-KR" sz="1400" dirty="0" smtClean="0">
                <a:latin typeface="+mj-ea"/>
              </a:rPr>
              <a:t>N</a:t>
            </a:r>
            <a:r>
              <a:rPr lang="ko-KR" altLang="en-US" sz="1400" dirty="0" smtClean="0">
                <a:latin typeface="+mj-ea"/>
              </a:rPr>
              <a:t>으로 분류 </a:t>
            </a:r>
            <a:r>
              <a:rPr lang="en-US" altLang="ko-KR" sz="1400" dirty="0" smtClean="0">
                <a:latin typeface="+mj-ea"/>
              </a:rPr>
              <a:t>(bias </a:t>
            </a:r>
            <a:r>
              <a:rPr lang="ko-KR" altLang="en-US" sz="1400" dirty="0" smtClean="0">
                <a:latin typeface="+mj-ea"/>
              </a:rPr>
              <a:t>확인을 위해서</a:t>
            </a:r>
            <a:r>
              <a:rPr lang="en-US" altLang="ko-KR" sz="1400" dirty="0" smtClean="0">
                <a:latin typeface="+mj-ea"/>
              </a:rPr>
              <a:t>, M,D</a:t>
            </a:r>
            <a:r>
              <a:rPr lang="ko-KR" altLang="en-US" sz="1400" dirty="0" smtClean="0">
                <a:latin typeface="+mj-ea"/>
              </a:rPr>
              <a:t>에 대한 테스트 필요함</a:t>
            </a:r>
            <a:r>
              <a:rPr lang="en-US" altLang="ko-KR" sz="1400" dirty="0" smtClean="0">
                <a:latin typeface="+mj-ea"/>
              </a:rPr>
              <a:t>)</a:t>
            </a:r>
            <a:endParaRPr lang="en-US" altLang="ko-KR" sz="1400" dirty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테스트 데이터 위치</a:t>
            </a:r>
            <a:r>
              <a:rPr lang="en-US" altLang="ko-KR" sz="1400" dirty="0" smtClean="0">
                <a:latin typeface="+mj-ea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Negative:</a:t>
            </a:r>
            <a:r>
              <a:rPr lang="ko-KR" altLang="en-US" sz="1400" dirty="0" smtClean="0">
                <a:latin typeface="+mj-ea"/>
              </a:rPr>
              <a:t> </a:t>
            </a:r>
            <a:r>
              <a:rPr lang="en-US" altLang="ko-KR" sz="1400" dirty="0" smtClean="0">
                <a:latin typeface="+mj-ea"/>
              </a:rPr>
              <a:t>E:\new model test(20210521)\2021</a:t>
            </a:r>
            <a:r>
              <a:rPr lang="ko-KR" altLang="en-US" sz="1400" dirty="0" smtClean="0">
                <a:latin typeface="+mj-ea"/>
              </a:rPr>
              <a:t>년 </a:t>
            </a:r>
            <a:r>
              <a:rPr lang="en-US" altLang="ko-KR" sz="1400" dirty="0" smtClean="0">
                <a:latin typeface="+mj-ea"/>
              </a:rPr>
              <a:t>Stomach </a:t>
            </a:r>
            <a:r>
              <a:rPr lang="ko-KR" altLang="en-US" sz="1400" dirty="0" smtClean="0">
                <a:latin typeface="+mj-ea"/>
              </a:rPr>
              <a:t>모델 </a:t>
            </a:r>
            <a:r>
              <a:rPr lang="en-US" altLang="ko-KR" sz="1400" dirty="0" smtClean="0">
                <a:latin typeface="+mj-ea"/>
              </a:rPr>
              <a:t>test</a:t>
            </a:r>
            <a:r>
              <a:rPr lang="ko-KR" altLang="en-US" sz="1400" dirty="0" smtClean="0">
                <a:latin typeface="+mj-ea"/>
              </a:rPr>
              <a:t>슬라이드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D/M : </a:t>
            </a:r>
            <a:r>
              <a:rPr lang="en-US" altLang="ko-KR" sz="1400" dirty="0">
                <a:latin typeface="+mj-ea"/>
              </a:rPr>
              <a:t>E:\new model test(20210521</a:t>
            </a:r>
            <a:r>
              <a:rPr lang="en-US" altLang="ko-KR" sz="1400" dirty="0" smtClean="0">
                <a:latin typeface="+mj-ea"/>
              </a:rPr>
              <a:t>)\stomach</a:t>
            </a:r>
            <a:r>
              <a:rPr lang="ko-KR" altLang="en-US" sz="1400" dirty="0" smtClean="0">
                <a:latin typeface="+mj-ea"/>
              </a:rPr>
              <a:t> </a:t>
            </a:r>
            <a:r>
              <a:rPr lang="en-US" altLang="ko-KR" sz="1400" dirty="0" smtClean="0">
                <a:latin typeface="+mj-ea"/>
              </a:rPr>
              <a:t>D,M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테스트 데이터 이슈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D/M</a:t>
            </a:r>
            <a:r>
              <a:rPr lang="ko-KR" altLang="en-US" sz="1400" dirty="0" smtClean="0">
                <a:latin typeface="+mj-ea"/>
              </a:rPr>
              <a:t>로 부터 </a:t>
            </a:r>
            <a:r>
              <a:rPr lang="en-US" altLang="ko-KR" sz="1400" dirty="0" smtClean="0">
                <a:latin typeface="+mj-ea"/>
              </a:rPr>
              <a:t>serrated </a:t>
            </a:r>
            <a:r>
              <a:rPr lang="ko-KR" altLang="en-US" sz="1400" dirty="0" smtClean="0">
                <a:latin typeface="+mj-ea"/>
              </a:rPr>
              <a:t>데이터 </a:t>
            </a:r>
            <a:r>
              <a:rPr lang="ko-KR" altLang="en-US" sz="1400" dirty="0" err="1" smtClean="0">
                <a:latin typeface="+mj-ea"/>
              </a:rPr>
              <a:t>필터링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노이즈 슬라이드 여부 확인 </a:t>
            </a:r>
            <a:r>
              <a:rPr lang="en-US" altLang="ko-KR" sz="1400" dirty="0" smtClean="0">
                <a:latin typeface="+mj-ea"/>
              </a:rPr>
              <a:t>(‘</a:t>
            </a:r>
            <a:r>
              <a:rPr lang="ko-KR" altLang="en-US" sz="1400" dirty="0" err="1" smtClean="0">
                <a:latin typeface="+mj-ea"/>
              </a:rPr>
              <a:t>윤석주</a:t>
            </a:r>
            <a:r>
              <a:rPr lang="ko-KR" altLang="en-US" sz="1400" dirty="0" smtClean="0">
                <a:latin typeface="+mj-ea"/>
              </a:rPr>
              <a:t> 과장님</a:t>
            </a:r>
            <a:r>
              <a:rPr lang="en-US" altLang="ko-KR" sz="1400" dirty="0" smtClean="0">
                <a:latin typeface="+mj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일부 슬라이드의 분류 변화가 필요 </a:t>
            </a:r>
            <a:endParaRPr lang="en-US" altLang="ko-KR" sz="1400" dirty="0" smtClean="0">
              <a:latin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(high grade dysplasia, grade uncertain =&gt; M</a:t>
            </a:r>
            <a:r>
              <a:rPr lang="ko-KR" altLang="en-US" sz="1400" dirty="0" smtClean="0">
                <a:latin typeface="+mj-ea"/>
              </a:rPr>
              <a:t>으로 분류 필요</a:t>
            </a:r>
            <a:r>
              <a:rPr lang="en-US" altLang="ko-KR" sz="1400" dirty="0" smtClean="0">
                <a:latin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u="sng" dirty="0" smtClean="0">
              <a:latin typeface="+mj-ea"/>
            </a:endParaRPr>
          </a:p>
        </p:txBody>
      </p:sp>
      <p:sp>
        <p:nvSpPr>
          <p:cNvPr id="6" name="AutoShape 2" descr="CaseViewer_济南丹吉尔电子有限公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206450"/>
              </p:ext>
            </p:extLst>
          </p:nvPr>
        </p:nvGraphicFramePr>
        <p:xfrm>
          <a:off x="1424247" y="199551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073">
                  <a:extLst>
                    <a:ext uri="{9D8B030D-6E8A-4147-A177-3AD203B41FA5}">
                      <a16:colId xmlns:a16="http://schemas.microsoft.com/office/drawing/2014/main" val="1340677326"/>
                    </a:ext>
                  </a:extLst>
                </a:gridCol>
                <a:gridCol w="2673927">
                  <a:extLst>
                    <a:ext uri="{9D8B030D-6E8A-4147-A177-3AD203B41FA5}">
                      <a16:colId xmlns:a16="http://schemas.microsoft.com/office/drawing/2014/main" val="4182838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acc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29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</a:rPr>
                        <a:t>2021 </a:t>
                      </a:r>
                      <a:r>
                        <a:rPr lang="en-US" altLang="ko-KR" sz="1600" dirty="0" err="1" smtClean="0">
                          <a:latin typeface="+mj-ea"/>
                        </a:rPr>
                        <a:t>LossDiff</a:t>
                      </a:r>
                      <a:r>
                        <a:rPr lang="en-US" altLang="ko-KR" sz="1600" dirty="0" smtClean="0">
                          <a:latin typeface="+mj-ea"/>
                        </a:rPr>
                        <a:t> : patch classifier 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98.11%,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0.7011 loss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9865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424247" y="1995516"/>
            <a:ext cx="6096000" cy="749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66404" y="3825697"/>
            <a:ext cx="2458192" cy="314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5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2021 </a:t>
            </a:r>
            <a:r>
              <a:rPr lang="ko-KR" altLang="en-US" b="1" dirty="0" smtClean="0"/>
              <a:t>위장 </a:t>
            </a:r>
            <a:r>
              <a:rPr lang="ko-KR" altLang="en-US" b="1" dirty="0" smtClean="0"/>
              <a:t>모델 </a:t>
            </a:r>
            <a:r>
              <a:rPr lang="en-US" altLang="ko-KR" b="1" dirty="0" smtClean="0"/>
              <a:t>- </a:t>
            </a:r>
            <a:r>
              <a:rPr lang="ko-KR" altLang="en-US" b="1" dirty="0">
                <a:solidFill>
                  <a:srgbClr val="FF0000"/>
                </a:solidFill>
              </a:rPr>
              <a:t>지난주 </a:t>
            </a:r>
            <a:r>
              <a:rPr lang="ko-KR" altLang="en-US" b="1" dirty="0" smtClean="0">
                <a:solidFill>
                  <a:srgbClr val="FF0000"/>
                </a:solidFill>
              </a:rPr>
              <a:t>슬라이드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7975" y="532018"/>
            <a:ext cx="761285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</a:rPr>
              <a:t>테스트 데이터 이슈</a:t>
            </a:r>
            <a:endParaRPr lang="en-US" altLang="ko-KR" sz="1400" dirty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일부 </a:t>
            </a:r>
            <a:r>
              <a:rPr lang="ko-KR" altLang="en-US" sz="1400" dirty="0">
                <a:latin typeface="+mj-ea"/>
              </a:rPr>
              <a:t>슬라이드의 분류 변화가 필요 </a:t>
            </a:r>
            <a:endParaRPr lang="en-US" altLang="ko-KR" sz="1400" dirty="0">
              <a:latin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</a:rPr>
              <a:t>(high grade dysplasia, grade </a:t>
            </a:r>
            <a:r>
              <a:rPr lang="en-US" altLang="ko-KR" sz="1400" dirty="0" smtClean="0">
                <a:latin typeface="+mj-ea"/>
              </a:rPr>
              <a:t>uncertain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대표 슬라이드 선정 </a:t>
            </a:r>
            <a:endParaRPr lang="en-US" altLang="ko-KR" sz="1400" dirty="0" smtClean="0">
              <a:latin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D,M</a:t>
            </a:r>
            <a:r>
              <a:rPr lang="ko-KR" altLang="en-US" sz="1400" dirty="0" smtClean="0">
                <a:latin typeface="+mj-ea"/>
              </a:rPr>
              <a:t>으로 </a:t>
            </a:r>
            <a:r>
              <a:rPr lang="ko-KR" altLang="en-US" sz="1400" dirty="0" err="1" smtClean="0">
                <a:latin typeface="+mj-ea"/>
              </a:rPr>
              <a:t>진단시</a:t>
            </a:r>
            <a:r>
              <a:rPr lang="ko-KR" altLang="en-US" sz="1400" dirty="0" smtClean="0">
                <a:latin typeface="+mj-ea"/>
              </a:rPr>
              <a:t> 애매하거나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조직이 적절하지 않은 경우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추가 조직 슬라이드를 생성하는 경우가 있음</a:t>
            </a:r>
            <a:r>
              <a:rPr lang="en-US" altLang="ko-KR" sz="1400" dirty="0" smtClean="0">
                <a:latin typeface="+mj-ea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모델의 정확한 평가를 위해서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 smtClean="0">
                <a:latin typeface="+mj-ea"/>
              </a:rPr>
              <a:t>대표 슬라이드를 선정하여 평가할 계획</a:t>
            </a:r>
            <a:r>
              <a:rPr lang="en-US" altLang="ko-KR" sz="1400" dirty="0" smtClean="0">
                <a:latin typeface="+mj-ea"/>
              </a:rPr>
              <a:t> </a:t>
            </a:r>
          </a:p>
        </p:txBody>
      </p:sp>
      <p:sp>
        <p:nvSpPr>
          <p:cNvPr id="6" name="AutoShape 2" descr="CaseViewer_济南丹吉尔电子有限公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437030"/>
              </p:ext>
            </p:extLst>
          </p:nvPr>
        </p:nvGraphicFramePr>
        <p:xfrm>
          <a:off x="702425" y="3038102"/>
          <a:ext cx="7639398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467">
                  <a:extLst>
                    <a:ext uri="{9D8B030D-6E8A-4147-A177-3AD203B41FA5}">
                      <a16:colId xmlns:a16="http://schemas.microsoft.com/office/drawing/2014/main" val="102335102"/>
                    </a:ext>
                  </a:extLst>
                </a:gridCol>
                <a:gridCol w="780668">
                  <a:extLst>
                    <a:ext uri="{9D8B030D-6E8A-4147-A177-3AD203B41FA5}">
                      <a16:colId xmlns:a16="http://schemas.microsoft.com/office/drawing/2014/main" val="2895556140"/>
                    </a:ext>
                  </a:extLst>
                </a:gridCol>
                <a:gridCol w="3446673">
                  <a:extLst>
                    <a:ext uri="{9D8B030D-6E8A-4147-A177-3AD203B41FA5}">
                      <a16:colId xmlns:a16="http://schemas.microsoft.com/office/drawing/2014/main" val="2323197698"/>
                    </a:ext>
                  </a:extLst>
                </a:gridCol>
                <a:gridCol w="673331">
                  <a:extLst>
                    <a:ext uri="{9D8B030D-6E8A-4147-A177-3AD203B41FA5}">
                      <a16:colId xmlns:a16="http://schemas.microsoft.com/office/drawing/2014/main" val="2341051748"/>
                    </a:ext>
                  </a:extLst>
                </a:gridCol>
                <a:gridCol w="764770">
                  <a:extLst>
                    <a:ext uri="{9D8B030D-6E8A-4147-A177-3AD203B41FA5}">
                      <a16:colId xmlns:a16="http://schemas.microsoft.com/office/drawing/2014/main" val="1656472451"/>
                    </a:ext>
                  </a:extLst>
                </a:gridCol>
                <a:gridCol w="677489">
                  <a:extLst>
                    <a:ext uri="{9D8B030D-6E8A-4147-A177-3AD203B41FA5}">
                      <a16:colId xmlns:a16="http://schemas.microsoft.com/office/drawing/2014/main" val="418128131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병리번호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진단내용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진단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 슬라이드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668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2021-S-0101260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  Tubular adenoma, high grade dysplasia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05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11568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2021-S-0101283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  Tubular adenoma with focal  high grade dysplasia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      </a:t>
                      </a:r>
                      <a:r>
                        <a:rPr lang="en-US" sz="1100" u="none" strike="noStrike" dirty="0">
                          <a:effectLst/>
                        </a:rPr>
                        <a:t>- lymphoid follicles, reactive.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04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9610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2021-S-0101384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  Tubular adenoma, high grade dysplasia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effectLst/>
                        </a:rPr>
                        <a:t>(See note)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03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2820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2021-S-0103160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  ADENOCARCINOMA, poorly differentiated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      </a:t>
                      </a:r>
                      <a:r>
                        <a:rPr lang="en-US" sz="1100" u="none" strike="noStrike" dirty="0">
                          <a:effectLst/>
                        </a:rPr>
                        <a:t>with signet ring cell carcinoma component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6492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2021-S-0103229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  Tubular adenoma, high grade dysplasia(See note.)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02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0116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2021-S-0103229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  Tubular adenoma, low grade dysplasia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2940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2021-S-0103493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  Tubular adenoma, low grade dysplasia  ( see note)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5179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2021-S-0104051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  Tubular adenoma, low grade dysplasia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94576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7898" y="6429695"/>
            <a:ext cx="7348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전문의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 48</a:t>
            </a:r>
            <a:r>
              <a:rPr lang="ko-KR" altLang="en-US" sz="1600" dirty="0" smtClean="0"/>
              <a:t>건의 케이스에서 여러 슬라이드가 확인되어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현재 변경을 </a:t>
            </a:r>
            <a:r>
              <a:rPr lang="ko-KR" altLang="en-US" sz="1600" dirty="0" smtClean="0"/>
              <a:t>진행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066404" y="881611"/>
            <a:ext cx="2898767" cy="3569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47898" y="6420479"/>
            <a:ext cx="6991004" cy="3569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6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274320" y="138510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2021 </a:t>
            </a:r>
            <a:r>
              <a:rPr lang="ko-KR" altLang="en-US" b="1" dirty="0" smtClean="0"/>
              <a:t>위장 </a:t>
            </a:r>
            <a:r>
              <a:rPr lang="ko-KR" altLang="en-US" b="1" dirty="0" smtClean="0"/>
              <a:t>모델</a:t>
            </a:r>
            <a:endParaRPr lang="ko-KR" altLang="en-US" b="1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7975" y="532018"/>
            <a:ext cx="761285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위장</a:t>
            </a:r>
            <a:endParaRPr lang="en-US" altLang="ko-KR" sz="1400" dirty="0" smtClean="0">
              <a:latin typeface="+mj-ea"/>
            </a:endParaRPr>
          </a:p>
        </p:txBody>
      </p:sp>
      <p:sp>
        <p:nvSpPr>
          <p:cNvPr id="6" name="AutoShape 2" descr="CaseViewer_济南丹吉尔电子有限公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729330"/>
              </p:ext>
            </p:extLst>
          </p:nvPr>
        </p:nvGraphicFramePr>
        <p:xfrm>
          <a:off x="622315" y="1149612"/>
          <a:ext cx="2943845" cy="164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8769">
                  <a:extLst>
                    <a:ext uri="{9D8B030D-6E8A-4147-A177-3AD203B41FA5}">
                      <a16:colId xmlns:a16="http://schemas.microsoft.com/office/drawing/2014/main" val="131491518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285304611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23516296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369232889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420861192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1185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59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787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8826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4956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093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473449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310069" y="2958370"/>
            <a:ext cx="156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Graph_CNN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814120"/>
              </p:ext>
            </p:extLst>
          </p:nvPr>
        </p:nvGraphicFramePr>
        <p:xfrm>
          <a:off x="4737684" y="1140494"/>
          <a:ext cx="2943845" cy="164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8769">
                  <a:extLst>
                    <a:ext uri="{9D8B030D-6E8A-4147-A177-3AD203B41FA5}">
                      <a16:colId xmlns:a16="http://schemas.microsoft.com/office/drawing/2014/main" val="131491518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285304611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23516296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369232889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420861192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1185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59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23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787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53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8826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36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4956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59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60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66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185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093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80%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47344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85234" y="2949252"/>
            <a:ext cx="231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2021 </a:t>
            </a:r>
            <a:r>
              <a:rPr lang="en-US" altLang="ko-KR" dirty="0" err="1" smtClean="0"/>
              <a:t>Graph_CNN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069237"/>
              </p:ext>
            </p:extLst>
          </p:nvPr>
        </p:nvGraphicFramePr>
        <p:xfrm>
          <a:off x="4793100" y="3754266"/>
          <a:ext cx="2943845" cy="164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8769">
                  <a:extLst>
                    <a:ext uri="{9D8B030D-6E8A-4147-A177-3AD203B41FA5}">
                      <a16:colId xmlns:a16="http://schemas.microsoft.com/office/drawing/2014/main" val="131491518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285304611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23516296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369232889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420861192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1185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55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10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787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57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8826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4956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59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60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66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185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093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83%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47344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29023" y="5526712"/>
            <a:ext cx="213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2021 </a:t>
            </a:r>
            <a:r>
              <a:rPr lang="en-US" altLang="ko-KR" dirty="0" err="1" smtClean="0"/>
              <a:t>Feature_cube</a:t>
            </a:r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>
            <a:off x="3724102" y="1803862"/>
            <a:ext cx="739833" cy="423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2404788">
            <a:off x="3711903" y="3322308"/>
            <a:ext cx="739833" cy="423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113904" y="4314305"/>
            <a:ext cx="3092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동일 </a:t>
            </a:r>
            <a:r>
              <a:rPr lang="en-US" altLang="ko-KR" dirty="0" smtClean="0">
                <a:solidFill>
                  <a:srgbClr val="FF0000"/>
                </a:solidFill>
              </a:rPr>
              <a:t>patch classifier </a:t>
            </a:r>
            <a:r>
              <a:rPr lang="ko-KR" altLang="en-US" dirty="0" smtClean="0">
                <a:solidFill>
                  <a:srgbClr val="FF0000"/>
                </a:solidFill>
              </a:rPr>
              <a:t>사용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274320" y="138510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2021 </a:t>
            </a:r>
            <a:r>
              <a:rPr lang="ko-KR" altLang="en-US" b="1" dirty="0" smtClean="0"/>
              <a:t>위장 </a:t>
            </a:r>
            <a:r>
              <a:rPr lang="ko-KR" altLang="en-US" b="1" dirty="0" smtClean="0"/>
              <a:t>모델</a:t>
            </a:r>
            <a:endParaRPr lang="ko-KR" altLang="en-US" b="1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7975" y="532018"/>
            <a:ext cx="761285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위장</a:t>
            </a:r>
            <a:endParaRPr lang="en-US" altLang="ko-KR" sz="1400" dirty="0" smtClean="0">
              <a:latin typeface="+mj-ea"/>
            </a:endParaRPr>
          </a:p>
        </p:txBody>
      </p:sp>
      <p:sp>
        <p:nvSpPr>
          <p:cNvPr id="6" name="AutoShape 2" descr="CaseViewer_济南丹吉尔电子有限公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622315" y="1149612"/>
          <a:ext cx="2943845" cy="164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8769">
                  <a:extLst>
                    <a:ext uri="{9D8B030D-6E8A-4147-A177-3AD203B41FA5}">
                      <a16:colId xmlns:a16="http://schemas.microsoft.com/office/drawing/2014/main" val="131491518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285304611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23516296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369232889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420861192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1185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59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787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8826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4956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093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473449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310069" y="2958370"/>
            <a:ext cx="156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Graph_CNN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737684" y="1140494"/>
          <a:ext cx="2943845" cy="164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8769">
                  <a:extLst>
                    <a:ext uri="{9D8B030D-6E8A-4147-A177-3AD203B41FA5}">
                      <a16:colId xmlns:a16="http://schemas.microsoft.com/office/drawing/2014/main" val="131491518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285304611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23516296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369232889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420861192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1185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59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23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787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53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8826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36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4956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59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60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66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185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093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80%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47344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25438" y="2949252"/>
            <a:ext cx="156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Graph_CNN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4793100" y="3754266"/>
          <a:ext cx="2943845" cy="164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8769">
                  <a:extLst>
                    <a:ext uri="{9D8B030D-6E8A-4147-A177-3AD203B41FA5}">
                      <a16:colId xmlns:a16="http://schemas.microsoft.com/office/drawing/2014/main" val="131491518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285304611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23516296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369232889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420861192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1185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55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10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787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57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8826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4956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59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60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66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185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093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83%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47344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03343" y="5634777"/>
            <a:ext cx="156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Feature_cube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45648" y="1687426"/>
            <a:ext cx="556387" cy="540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382774" y="4307033"/>
            <a:ext cx="556387" cy="540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4" idx="1"/>
          </p:cNvCxnSpPr>
          <p:nvPr/>
        </p:nvCxnSpPr>
        <p:spPr>
          <a:xfrm flipV="1">
            <a:off x="2626822" y="1957619"/>
            <a:ext cx="2718826" cy="2619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17" idx="1"/>
          </p:cNvCxnSpPr>
          <p:nvPr/>
        </p:nvCxnSpPr>
        <p:spPr>
          <a:xfrm flipV="1">
            <a:off x="2589696" y="4577226"/>
            <a:ext cx="2793078" cy="41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1390" y="4156656"/>
            <a:ext cx="2028306" cy="92333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en-US" altLang="ko-KR" dirty="0" smtClean="0"/>
              <a:t>code </a:t>
            </a:r>
            <a:r>
              <a:rPr lang="ko-KR" altLang="en-US" dirty="0" smtClean="0"/>
              <a:t>상 </a:t>
            </a:r>
            <a:r>
              <a:rPr lang="en-US" altLang="ko-KR" dirty="0" smtClean="0"/>
              <a:t>binary</a:t>
            </a:r>
            <a:r>
              <a:rPr lang="ko-KR" altLang="en-US" dirty="0" smtClean="0"/>
              <a:t>에 의해 개선 가능한 위치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82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직사각형 158"/>
          <p:cNvSpPr/>
          <p:nvPr/>
        </p:nvSpPr>
        <p:spPr>
          <a:xfrm>
            <a:off x="7390698" y="1460149"/>
            <a:ext cx="1483909" cy="1259050"/>
          </a:xfrm>
          <a:prstGeom prst="rect">
            <a:avLst/>
          </a:prstGeom>
          <a:gradFill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5458169" y="5819035"/>
            <a:ext cx="1777159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5308928" y="3794759"/>
            <a:ext cx="2325623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057357" y="1953172"/>
            <a:ext cx="1741131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33664" y="1340166"/>
            <a:ext cx="6171518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33664" y="3231481"/>
            <a:ext cx="6229707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33663" y="5132253"/>
            <a:ext cx="6229708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69395" y="1013824"/>
            <a:ext cx="2506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1. Binary classification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25306" y="2924572"/>
            <a:ext cx="26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 Patch classification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02844" y="4846378"/>
            <a:ext cx="4068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3. Whole slide classification (WSC)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780134" y="3566738"/>
            <a:ext cx="404747" cy="573934"/>
            <a:chOff x="5450408" y="3255368"/>
            <a:chExt cx="489744" cy="694460"/>
          </a:xfrm>
        </p:grpSpPr>
        <p:sp>
          <p:nvSpPr>
            <p:cNvPr id="21" name="원통 20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원통 21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원통 22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168" y="1414758"/>
            <a:ext cx="458233" cy="113030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201299" y="2554906"/>
            <a:ext cx="2063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Pathology slides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286" y="1472212"/>
            <a:ext cx="458233" cy="113030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830" y="1540145"/>
            <a:ext cx="458233" cy="1130308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2900006" y="3532959"/>
            <a:ext cx="655209" cy="641250"/>
            <a:chOff x="5813733" y="2418100"/>
            <a:chExt cx="1028944" cy="998571"/>
          </a:xfrm>
        </p:grpSpPr>
        <p:sp>
          <p:nvSpPr>
            <p:cNvPr id="29" name="타원 28"/>
            <p:cNvSpPr/>
            <p:nvPr/>
          </p:nvSpPr>
          <p:spPr>
            <a:xfrm>
              <a:off x="5813733" y="2418100"/>
              <a:ext cx="1028944" cy="99857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000647" y="2590922"/>
              <a:ext cx="655117" cy="655116"/>
              <a:chOff x="572642" y="3447654"/>
              <a:chExt cx="1905000" cy="1904997"/>
            </a:xfrm>
            <a:effectLst/>
          </p:grpSpPr>
          <p:pic>
            <p:nvPicPr>
              <p:cNvPr id="31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42" y="34476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2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042" y="36000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3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42" y="37524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4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842" y="3904855"/>
                <a:ext cx="1447800" cy="1447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sp>
        <p:nvSpPr>
          <p:cNvPr id="35" name="TextBox 34"/>
          <p:cNvSpPr txBox="1"/>
          <p:nvPr/>
        </p:nvSpPr>
        <p:spPr>
          <a:xfrm>
            <a:off x="2576946" y="4153049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256* patches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30109" y="3259088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classifier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7728880" y="3454867"/>
            <a:ext cx="1059277" cy="1091666"/>
            <a:chOff x="7329147" y="1556828"/>
            <a:chExt cx="1572501" cy="171561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9147" y="1556828"/>
              <a:ext cx="1572501" cy="1363905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579445" y="1844953"/>
              <a:ext cx="413798" cy="580892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67647" y="1844953"/>
              <a:ext cx="413798" cy="580892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7755690" y="2861308"/>
              <a:ext cx="897160" cy="411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GUI</a:t>
              </a:r>
              <a:endPara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C1177F3-150A-4EBB-890B-30F9FE69F0EC}"/>
              </a:ext>
            </a:extLst>
          </p:cNvPr>
          <p:cNvSpPr txBox="1"/>
          <p:nvPr/>
        </p:nvSpPr>
        <p:spPr>
          <a:xfrm>
            <a:off x="3259567" y="2408843"/>
            <a:ext cx="1027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Scanner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Picture 2" descr="Pannoramic 250 Flash III - 3DHISTECH Ltd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0" t="3001" r="24361" b="3952"/>
          <a:stretch/>
        </p:blipFill>
        <p:spPr bwMode="auto">
          <a:xfrm>
            <a:off x="3381726" y="1778333"/>
            <a:ext cx="642258" cy="60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9771" y="1480198"/>
            <a:ext cx="1056632" cy="233845"/>
          </a:xfrm>
          <a:prstGeom prst="rect">
            <a:avLst/>
          </a:prstGeom>
        </p:spPr>
      </p:pic>
      <p:cxnSp>
        <p:nvCxnSpPr>
          <p:cNvPr id="45" name="꺾인 연결선 44"/>
          <p:cNvCxnSpPr>
            <a:stCxn id="92" idx="2"/>
            <a:endCxn id="29" idx="0"/>
          </p:cNvCxnSpPr>
          <p:nvPr/>
        </p:nvCxnSpPr>
        <p:spPr>
          <a:xfrm rot="5400000">
            <a:off x="4221588" y="1628454"/>
            <a:ext cx="910529" cy="2898481"/>
          </a:xfrm>
          <a:prstGeom prst="bentConnector3">
            <a:avLst>
              <a:gd name="adj1" fmla="val 64607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377076" y="4157489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꺾인 연결선 46"/>
          <p:cNvCxnSpPr>
            <a:stCxn id="46" idx="2"/>
            <a:endCxn id="61" idx="0"/>
          </p:cNvCxnSpPr>
          <p:nvPr/>
        </p:nvCxnSpPr>
        <p:spPr>
          <a:xfrm rot="5400000">
            <a:off x="4829997" y="3218788"/>
            <a:ext cx="975506" cy="337612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784866" y="5541502"/>
            <a:ext cx="2117508" cy="914948"/>
          </a:xfrm>
          <a:prstGeom prst="rect">
            <a:avLst/>
          </a:prstGeom>
          <a:gradFill flip="none" rotWithShape="1"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866073" y="6029532"/>
            <a:ext cx="9716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slide </a:t>
            </a:r>
          </a:p>
          <a:p>
            <a:pPr algn="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374455" y="5465538"/>
            <a:ext cx="1388808" cy="9629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32030" y="5565839"/>
            <a:ext cx="284526" cy="701832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16256" y="5565839"/>
            <a:ext cx="284526" cy="70183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02843" y="5565839"/>
            <a:ext cx="284526" cy="701832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610" y="5565707"/>
            <a:ext cx="284526" cy="701832"/>
          </a:xfrm>
          <a:prstGeom prst="rect">
            <a:avLst/>
          </a:prstGeom>
        </p:spPr>
      </p:pic>
      <p:cxnSp>
        <p:nvCxnSpPr>
          <p:cNvPr id="55" name="꺾인 연결선 54"/>
          <p:cNvCxnSpPr>
            <a:stCxn id="50" idx="0"/>
            <a:endCxn id="46" idx="2"/>
          </p:cNvCxnSpPr>
          <p:nvPr/>
        </p:nvCxnSpPr>
        <p:spPr>
          <a:xfrm rot="16200000" flipV="1">
            <a:off x="7014118" y="4410796"/>
            <a:ext cx="1046439" cy="10630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118117" y="6192937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99285" y="6199115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475832" y="6199115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21422" y="6199115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3302080" y="5394605"/>
            <a:ext cx="655209" cy="641250"/>
            <a:chOff x="1066780" y="5164014"/>
            <a:chExt cx="655209" cy="641250"/>
          </a:xfrm>
        </p:grpSpPr>
        <p:sp>
          <p:nvSpPr>
            <p:cNvPr id="61" name="타원 60"/>
            <p:cNvSpPr/>
            <p:nvPr/>
          </p:nvSpPr>
          <p:spPr>
            <a:xfrm>
              <a:off x="1066780" y="5164014"/>
              <a:ext cx="655209" cy="6412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54626" y="5306444"/>
              <a:ext cx="132733" cy="327409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93535" y="5366834"/>
              <a:ext cx="132733" cy="327409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42472" y="5406823"/>
              <a:ext cx="132733" cy="327409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0921" y="5459979"/>
              <a:ext cx="132733" cy="327409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59174" y="5234947"/>
              <a:ext cx="278937" cy="27456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259901" y="5223310"/>
              <a:ext cx="162752" cy="103183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0800000">
              <a:off x="1459506" y="5538182"/>
              <a:ext cx="162752" cy="103183"/>
            </a:xfrm>
            <a:prstGeom prst="rect">
              <a:avLst/>
            </a:prstGeom>
          </p:spPr>
        </p:pic>
      </p:grpSp>
      <p:sp>
        <p:nvSpPr>
          <p:cNvPr id="69" name="TextBox 68"/>
          <p:cNvSpPr txBox="1"/>
          <p:nvPr/>
        </p:nvSpPr>
        <p:spPr>
          <a:xfrm>
            <a:off x="7665697" y="6018783"/>
            <a:ext cx="2020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WSC result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390004" y="3511223"/>
            <a:ext cx="2189985" cy="1094720"/>
          </a:xfrm>
          <a:prstGeom prst="rect">
            <a:avLst/>
          </a:prstGeom>
          <a:gradFill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491" y="4260389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99" y="3755342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3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491" y="4009771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4" name="직사각형 73"/>
          <p:cNvSpPr/>
          <p:nvPr/>
        </p:nvSpPr>
        <p:spPr>
          <a:xfrm>
            <a:off x="4780470" y="3830318"/>
            <a:ext cx="91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Uncategorized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76814" y="4068763"/>
            <a:ext cx="7152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Dysplasia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67544" y="4334892"/>
            <a:ext cx="7224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Malignant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7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128" y="3492710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8" name="꺾인 연결선 77"/>
          <p:cNvCxnSpPr>
            <a:stCxn id="83" idx="6"/>
            <a:endCxn id="77" idx="1"/>
          </p:cNvCxnSpPr>
          <p:nvPr/>
        </p:nvCxnSpPr>
        <p:spPr>
          <a:xfrm flipV="1">
            <a:off x="4470304" y="3658938"/>
            <a:ext cx="311824" cy="18919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/>
          <p:nvPr/>
        </p:nvCxnSpPr>
        <p:spPr>
          <a:xfrm>
            <a:off x="4471283" y="3683857"/>
            <a:ext cx="328283" cy="150101"/>
          </a:xfrm>
          <a:prstGeom prst="bentConnector3">
            <a:avLst>
              <a:gd name="adj1" fmla="val 46132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83" idx="6"/>
            <a:endCxn id="73" idx="1"/>
          </p:cNvCxnSpPr>
          <p:nvPr/>
        </p:nvCxnSpPr>
        <p:spPr>
          <a:xfrm>
            <a:off x="4470304" y="3848137"/>
            <a:ext cx="309187" cy="32786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83" idx="6"/>
            <a:endCxn id="71" idx="1"/>
          </p:cNvCxnSpPr>
          <p:nvPr/>
        </p:nvCxnSpPr>
        <p:spPr>
          <a:xfrm>
            <a:off x="4470304" y="3848137"/>
            <a:ext cx="309187" cy="57848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4789411" y="3577852"/>
            <a:ext cx="7005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3815095" y="3527512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4035067" y="3695233"/>
            <a:ext cx="344764" cy="347681"/>
            <a:chOff x="572642" y="3447654"/>
            <a:chExt cx="1905000" cy="1904997"/>
          </a:xfrm>
          <a:effectLst/>
        </p:grpSpPr>
        <p:pic>
          <p:nvPicPr>
            <p:cNvPr id="85" name="Picture 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6" name="Picture 8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7" name="Picture 8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8" name="Picture 8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89" name="그림 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8463" y="3613738"/>
            <a:ext cx="337514" cy="332228"/>
          </a:xfrm>
          <a:prstGeom prst="ellipse">
            <a:avLst/>
          </a:prstGeom>
          <a:ln>
            <a:solidFill>
              <a:srgbClr val="00B050"/>
            </a:solidFill>
          </a:ln>
        </p:spPr>
      </p:pic>
      <p:sp>
        <p:nvSpPr>
          <p:cNvPr id="90" name="타원 89"/>
          <p:cNvSpPr/>
          <p:nvPr/>
        </p:nvSpPr>
        <p:spPr>
          <a:xfrm>
            <a:off x="5798488" y="1740800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19310" y="1827364"/>
            <a:ext cx="436355" cy="467249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5432501" y="2360820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Patch-maker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B3027ACF-BBFE-4B73-9120-70BC6340405A}"/>
              </a:ext>
            </a:extLst>
          </p:cNvPr>
          <p:cNvGrpSpPr/>
          <p:nvPr/>
        </p:nvGrpSpPr>
        <p:grpSpPr>
          <a:xfrm>
            <a:off x="3871747" y="5559959"/>
            <a:ext cx="1070791" cy="878559"/>
            <a:chOff x="5943796" y="2779089"/>
            <a:chExt cx="2735123" cy="2359603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91D8F467-5985-48FB-B13A-7AB74E0A8034}"/>
                </a:ext>
              </a:extLst>
            </p:cNvPr>
            <p:cNvGrpSpPr/>
            <p:nvPr/>
          </p:nvGrpSpPr>
          <p:grpSpPr>
            <a:xfrm>
              <a:off x="5943796" y="2779089"/>
              <a:ext cx="2735123" cy="2359603"/>
              <a:chOff x="4841029" y="4267225"/>
              <a:chExt cx="1985396" cy="1372191"/>
            </a:xfrm>
          </p:grpSpPr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id="{27B6194F-1B9E-48A5-B7C9-9BE34F719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68778" y="4267225"/>
                <a:ext cx="1657647" cy="1372191"/>
              </a:xfrm>
              <a:prstGeom prst="rect">
                <a:avLst/>
              </a:prstGeom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A3AE661-3B82-438B-BDC6-08A2D6BD7151}"/>
                  </a:ext>
                </a:extLst>
              </p:cNvPr>
              <p:cNvSpPr txBox="1"/>
              <p:nvPr/>
            </p:nvSpPr>
            <p:spPr>
              <a:xfrm rot="19244874">
                <a:off x="4841029" y="4309252"/>
                <a:ext cx="1100583" cy="243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dirty="0"/>
                  <a:t>3</a:t>
                </a:r>
              </a:p>
            </p:txBody>
          </p:sp>
        </p:grp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CD67BB01-268D-4824-8253-3BE68C8C3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3809" t="1990" r="2760"/>
            <a:stretch/>
          </p:blipFill>
          <p:spPr>
            <a:xfrm>
              <a:off x="6583732" y="3433763"/>
              <a:ext cx="1435134" cy="1621119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4867437" y="5672773"/>
            <a:ext cx="121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769746" y="1658372"/>
            <a:ext cx="837762" cy="805232"/>
            <a:chOff x="5813733" y="2418100"/>
            <a:chExt cx="1028944" cy="998571"/>
          </a:xfrm>
        </p:grpSpPr>
        <p:sp>
          <p:nvSpPr>
            <p:cNvPr id="111" name="타원 110"/>
            <p:cNvSpPr/>
            <p:nvPr/>
          </p:nvSpPr>
          <p:spPr>
            <a:xfrm>
              <a:off x="5813733" y="2418100"/>
              <a:ext cx="1028944" cy="99857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6000647" y="2590922"/>
              <a:ext cx="655117" cy="655116"/>
              <a:chOff x="572642" y="3447654"/>
              <a:chExt cx="1905000" cy="1904997"/>
            </a:xfrm>
            <a:effectLst/>
          </p:grpSpPr>
          <p:pic>
            <p:nvPicPr>
              <p:cNvPr id="113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42" y="34476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14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042" y="36000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15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42" y="37524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16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842" y="3904855"/>
                <a:ext cx="1447800" cy="1447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cxnSp>
        <p:nvCxnSpPr>
          <p:cNvPr id="117" name="꺾인 연결선 116"/>
          <p:cNvCxnSpPr>
            <a:stCxn id="90" idx="6"/>
            <a:endCxn id="111" idx="2"/>
          </p:cNvCxnSpPr>
          <p:nvPr/>
        </p:nvCxnSpPr>
        <p:spPr>
          <a:xfrm flipV="1">
            <a:off x="6453697" y="2060988"/>
            <a:ext cx="316049" cy="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459964" y="2443559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512* patches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02" y="2209574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2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177" y="1574572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3" name="직사각형 122"/>
          <p:cNvSpPr/>
          <p:nvPr/>
        </p:nvSpPr>
        <p:spPr>
          <a:xfrm>
            <a:off x="7895137" y="2281828"/>
            <a:ext cx="7224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Times New Roman" panose="02020603050405020304" pitchFamily="18" charset="0"/>
                <a:cs typeface="Times New Roman" panose="02020603050405020304" pitchFamily="18" charset="0"/>
              </a:rPr>
              <a:t>Abnrmal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7917290" y="1671907"/>
            <a:ext cx="7005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꺾인 연결선 124"/>
          <p:cNvCxnSpPr>
            <a:stCxn id="111" idx="6"/>
            <a:endCxn id="122" idx="1"/>
          </p:cNvCxnSpPr>
          <p:nvPr/>
        </p:nvCxnSpPr>
        <p:spPr>
          <a:xfrm flipV="1">
            <a:off x="7607508" y="1740800"/>
            <a:ext cx="230669" cy="3201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111" idx="6"/>
            <a:endCxn id="121" idx="1"/>
          </p:cNvCxnSpPr>
          <p:nvPr/>
        </p:nvCxnSpPr>
        <p:spPr>
          <a:xfrm>
            <a:off x="7607508" y="2060988"/>
            <a:ext cx="225594" cy="3148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124" idx="3"/>
            <a:endCxn id="38" idx="0"/>
          </p:cNvCxnSpPr>
          <p:nvPr/>
        </p:nvCxnSpPr>
        <p:spPr>
          <a:xfrm flipH="1">
            <a:off x="8258519" y="1795018"/>
            <a:ext cx="359325" cy="1659849"/>
          </a:xfrm>
          <a:prstGeom prst="bentConnector4">
            <a:avLst>
              <a:gd name="adj1" fmla="val -63619"/>
              <a:gd name="adj2" fmla="val 53708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stCxn id="121" idx="2"/>
          </p:cNvCxnSpPr>
          <p:nvPr/>
        </p:nvCxnSpPr>
        <p:spPr>
          <a:xfrm rot="5400000">
            <a:off x="6715388" y="1915980"/>
            <a:ext cx="657893" cy="1909993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771438" y="3540360"/>
            <a:ext cx="1217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LossDiff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0" name="그룹 139"/>
          <p:cNvGrpSpPr/>
          <p:nvPr/>
        </p:nvGrpSpPr>
        <p:grpSpPr>
          <a:xfrm>
            <a:off x="5851778" y="3887722"/>
            <a:ext cx="170884" cy="242315"/>
            <a:chOff x="5450408" y="3255368"/>
            <a:chExt cx="489744" cy="6944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</p:grpSpPr>
        <p:sp>
          <p:nvSpPr>
            <p:cNvPr id="141" name="원통 140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원통 141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원통 142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6209675" y="4287829"/>
            <a:ext cx="170884" cy="242315"/>
            <a:chOff x="5450408" y="3255368"/>
            <a:chExt cx="489744" cy="6944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</a:gradFill>
        </p:grpSpPr>
        <p:sp>
          <p:nvSpPr>
            <p:cNvPr id="154" name="원통 153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원통 154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원통 155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7" name="오른쪽으로 구부러진 화살표 156"/>
          <p:cNvSpPr/>
          <p:nvPr/>
        </p:nvSpPr>
        <p:spPr>
          <a:xfrm rot="19063509">
            <a:off x="5835395" y="4191456"/>
            <a:ext cx="267487" cy="352793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5697456" y="4299750"/>
            <a:ext cx="259026" cy="237471"/>
            <a:chOff x="572642" y="3447654"/>
            <a:chExt cx="1905000" cy="1904997"/>
          </a:xfrm>
          <a:effectLst/>
        </p:grpSpPr>
        <p:pic>
          <p:nvPicPr>
            <p:cNvPr id="145" name="Picture 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6" name="Picture 8"/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7" name="Picture 8"/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8" name="Picture 8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58" name="오른쪽으로 구부러진 화살표 157"/>
          <p:cNvSpPr/>
          <p:nvPr/>
        </p:nvSpPr>
        <p:spPr>
          <a:xfrm rot="7865545">
            <a:off x="6125388" y="3874565"/>
            <a:ext cx="267487" cy="352793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6277801" y="3874679"/>
            <a:ext cx="214478" cy="220902"/>
            <a:chOff x="4475812" y="3935257"/>
            <a:chExt cx="259519" cy="267291"/>
          </a:xfrm>
        </p:grpSpPr>
        <p:pic>
          <p:nvPicPr>
            <p:cNvPr id="149" name="Picture 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812" y="3935257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0" name="Picture 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739" y="3982792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1" name="Picture 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367" y="4022071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60" name="TextBox 159"/>
          <p:cNvSpPr txBox="1"/>
          <p:nvPr/>
        </p:nvSpPr>
        <p:spPr>
          <a:xfrm>
            <a:off x="8106716" y="1405135"/>
            <a:ext cx="1037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mixpatch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23999" y="88488"/>
            <a:ext cx="358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위장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최종 </a:t>
            </a:r>
            <a:r>
              <a:rPr lang="ko-KR" altLang="en-US" b="1" dirty="0"/>
              <a:t>솔루션 </a:t>
            </a:r>
            <a:r>
              <a:rPr lang="ko-KR" altLang="en-US" b="1" dirty="0" err="1"/>
              <a:t>아키텍쳐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23999" y="1013824"/>
            <a:ext cx="2452947" cy="18026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7581" y="1559023"/>
            <a:ext cx="2513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개 이상의 </a:t>
            </a:r>
            <a:r>
              <a:rPr lang="en-US" altLang="ko-KR" dirty="0" smtClean="0"/>
              <a:t>512 </a:t>
            </a:r>
            <a:r>
              <a:rPr lang="ko-KR" altLang="en-US" dirty="0" smtClean="0"/>
              <a:t>패치가 </a:t>
            </a:r>
            <a:r>
              <a:rPr lang="en-US" altLang="ko-KR" dirty="0" smtClean="0"/>
              <a:t>abnormal </a:t>
            </a:r>
            <a:r>
              <a:rPr lang="ko-KR" altLang="en-US" dirty="0" smtClean="0"/>
              <a:t>인 경우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단계로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274320" y="138510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대장 </a:t>
            </a:r>
            <a:r>
              <a:rPr lang="en-US" altLang="ko-KR" b="1" dirty="0" smtClean="0"/>
              <a:t>VS 2021 </a:t>
            </a:r>
            <a:r>
              <a:rPr lang="ko-KR" altLang="en-US" b="1" dirty="0" smtClean="0"/>
              <a:t>위장</a:t>
            </a:r>
            <a:endParaRPr lang="ko-KR" altLang="en-US" b="1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CaseViewer_济南丹吉尔电子有限公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172862"/>
              </p:ext>
            </p:extLst>
          </p:nvPr>
        </p:nvGraphicFramePr>
        <p:xfrm>
          <a:off x="274320" y="964737"/>
          <a:ext cx="7519844" cy="536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961">
                  <a:extLst>
                    <a:ext uri="{9D8B030D-6E8A-4147-A177-3AD203B41FA5}">
                      <a16:colId xmlns:a16="http://schemas.microsoft.com/office/drawing/2014/main" val="827122617"/>
                    </a:ext>
                  </a:extLst>
                </a:gridCol>
                <a:gridCol w="1879961">
                  <a:extLst>
                    <a:ext uri="{9D8B030D-6E8A-4147-A177-3AD203B41FA5}">
                      <a16:colId xmlns:a16="http://schemas.microsoft.com/office/drawing/2014/main" val="3894863237"/>
                    </a:ext>
                  </a:extLst>
                </a:gridCol>
                <a:gridCol w="1879961">
                  <a:extLst>
                    <a:ext uri="{9D8B030D-6E8A-4147-A177-3AD203B41FA5}">
                      <a16:colId xmlns:a16="http://schemas.microsoft.com/office/drawing/2014/main" val="2758325406"/>
                    </a:ext>
                  </a:extLst>
                </a:gridCol>
                <a:gridCol w="1879961">
                  <a:extLst>
                    <a:ext uri="{9D8B030D-6E8A-4147-A177-3AD203B41FA5}">
                      <a16:colId xmlns:a16="http://schemas.microsoft.com/office/drawing/2014/main" val="1892327299"/>
                    </a:ext>
                  </a:extLst>
                </a:gridCol>
              </a:tblGrid>
              <a:tr h="73975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대장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2021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위장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472728"/>
                  </a:ext>
                </a:extLst>
              </a:tr>
              <a:tr h="739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데이터 년도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2021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이전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2021 +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이전 데이터 통합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054333"/>
                  </a:ext>
                </a:extLst>
              </a:tr>
              <a:tr h="739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데이터 프로필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동일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일정하게 촬영한 이후 촬영 시작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위장 촬영 이후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2021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프로필 과는 다음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오래된 데이터의 경우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config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가 동일하더라도 프로필 차이는 존재함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촬영 범위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동일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2021(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SG)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867709"/>
                  </a:ext>
                </a:extLst>
              </a:tr>
              <a:tr h="739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configuration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동일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동일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동일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282441"/>
                  </a:ext>
                </a:extLst>
              </a:tr>
              <a:tr h="739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Limit_bound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6154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convert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Raw,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convert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각각 진행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(convert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가 더 좋은 평가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4991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Patch classier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Feature cube: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efficientNet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Graph_cnn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: DAC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DAC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 통일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134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84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187481"/>
              </p:ext>
            </p:extLst>
          </p:nvPr>
        </p:nvGraphicFramePr>
        <p:xfrm>
          <a:off x="260466" y="515389"/>
          <a:ext cx="8725593" cy="1833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46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스캐너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6/6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6/11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테스트 데이터 확보 및 </a:t>
                      </a:r>
                      <a:r>
                        <a:rPr lang="ko-KR" altLang="en-US" sz="1200" dirty="0" err="1" smtClean="0"/>
                        <a:t>테스팅</a:t>
                      </a:r>
                      <a:r>
                        <a:rPr lang="ko-KR" altLang="en-US" sz="1200" dirty="0" smtClean="0"/>
                        <a:t> 준비 중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테스트 데이터</a:t>
                      </a:r>
                      <a:r>
                        <a:rPr lang="ko-KR" altLang="en-US" sz="1200" baseline="0" dirty="0" smtClean="0"/>
                        <a:t> 중 </a:t>
                      </a:r>
                      <a:r>
                        <a:rPr lang="en-US" altLang="ko-KR" sz="1200" baseline="0" dirty="0" smtClean="0"/>
                        <a:t>D/M </a:t>
                      </a:r>
                      <a:r>
                        <a:rPr lang="ko-KR" altLang="en-US" sz="1200" baseline="0" dirty="0" smtClean="0"/>
                        <a:t>그룹에 대한 일부 데이터 재 </a:t>
                      </a:r>
                      <a:r>
                        <a:rPr lang="ko-KR" altLang="en-US" sz="1200" baseline="0" dirty="0" err="1" smtClean="0"/>
                        <a:t>레이블링</a:t>
                      </a:r>
                      <a:r>
                        <a:rPr lang="ko-KR" altLang="en-US" sz="1200" baseline="0" dirty="0" smtClean="0"/>
                        <a:t> 필요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/>
                        <a:t>전문의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err="1" smtClean="0"/>
                        <a:t>재레이블링</a:t>
                      </a:r>
                      <a:r>
                        <a:rPr lang="ko-KR" altLang="en-US" sz="1200" baseline="0" dirty="0" smtClean="0"/>
                        <a:t> 및 연속 슬라이드 중 대표 슬라이드 선별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32396"/>
              </p:ext>
            </p:extLst>
          </p:nvPr>
        </p:nvGraphicFramePr>
        <p:xfrm>
          <a:off x="260465" y="2352040"/>
          <a:ext cx="8725593" cy="429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위장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Convert model </a:t>
                      </a:r>
                      <a:r>
                        <a:rPr lang="ko-KR" altLang="en-US" sz="1200" dirty="0" smtClean="0"/>
                        <a:t>생성 및 기존 </a:t>
                      </a:r>
                      <a:r>
                        <a:rPr lang="en-US" altLang="ko-KR" sz="1200" dirty="0" smtClean="0"/>
                        <a:t>DAC</a:t>
                      </a:r>
                      <a:r>
                        <a:rPr lang="ko-KR" altLang="en-US" sz="1200" dirty="0" smtClean="0"/>
                        <a:t>와 </a:t>
                      </a:r>
                      <a:r>
                        <a:rPr lang="ko-KR" altLang="en-US" sz="1200" dirty="0" err="1" smtClean="0"/>
                        <a:t>히트맵</a:t>
                      </a:r>
                      <a:r>
                        <a:rPr lang="ko-KR" altLang="en-US" sz="1200" dirty="0" smtClean="0"/>
                        <a:t>  비교</a:t>
                      </a:r>
                      <a:endParaRPr lang="en-US" altLang="ko-KR" sz="120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대부분 유사</a:t>
                      </a:r>
                      <a:endParaRPr lang="en-US" altLang="ko-KR" sz="120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Convert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ko-KR" altLang="en-US" sz="1200" dirty="0" err="1" smtClean="0"/>
                        <a:t>히트맵에는</a:t>
                      </a:r>
                      <a:r>
                        <a:rPr lang="ko-KR" altLang="en-US" sz="1200" dirty="0" smtClean="0"/>
                        <a:t> 크게 변화를 생성하지는 </a:t>
                      </a:r>
                      <a:r>
                        <a:rPr lang="ko-KR" altLang="en-US" sz="1200" dirty="0" smtClean="0"/>
                        <a:t>못함</a:t>
                      </a:r>
                      <a:endParaRPr lang="en-US" altLang="ko-KR" sz="12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Graph CNN 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모델 학습 완료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현재 테스트 대기중</a:t>
                      </a:r>
                      <a:endParaRPr lang="en-US" altLang="ko-KR" sz="120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그룹 테스트의 경우 모두 </a:t>
                      </a:r>
                      <a:r>
                        <a:rPr lang="en-US" altLang="ko-KR" sz="1200" baseline="0" dirty="0" smtClean="0"/>
                        <a:t>N</a:t>
                      </a:r>
                      <a:r>
                        <a:rPr lang="ko-KR" altLang="en-US" sz="1200" baseline="0" dirty="0" smtClean="0"/>
                        <a:t>으로 분류</a:t>
                      </a:r>
                      <a:endParaRPr lang="ko-KR" altLang="en-US" sz="120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통합 모델 개발 중</a:t>
                      </a:r>
                      <a:endParaRPr lang="en-US" altLang="ko-KR" sz="12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일부 데이터 </a:t>
                      </a:r>
                      <a:r>
                        <a:rPr lang="ko-KR" altLang="en-US" sz="1200" dirty="0" err="1" smtClean="0"/>
                        <a:t>레이블링</a:t>
                      </a:r>
                      <a:r>
                        <a:rPr lang="ko-KR" altLang="en-US" sz="1200" dirty="0" smtClean="0"/>
                        <a:t> 변경 적용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테스트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14</a:t>
                      </a:r>
                      <a:r>
                        <a:rPr lang="ko-KR" altLang="en-US" sz="1200" dirty="0" smtClean="0"/>
                        <a:t>일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통합 모델 설치 계획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161343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서버 설치 모델 </a:t>
                      </a:r>
                      <a:r>
                        <a:rPr lang="ko-KR" altLang="en-US" sz="1200" dirty="0" err="1" smtClean="0"/>
                        <a:t>씨젠</a:t>
                      </a:r>
                      <a:r>
                        <a:rPr lang="ko-KR" altLang="en-US" sz="1200" dirty="0" smtClean="0"/>
                        <a:t> 자체 테스트 계획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대장 모델에 대한 </a:t>
                      </a:r>
                      <a:r>
                        <a:rPr lang="ko-KR" altLang="en-US" sz="1200" dirty="0" err="1" smtClean="0"/>
                        <a:t>히트맵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및 정확도 긍정적 평가 확인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</a:rPr>
                        <a:t>예외처리 업데이트 에러인 경우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+mj-ea"/>
                        </a:rPr>
                        <a:t>DB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+mj-ea"/>
                        </a:rPr>
                        <a:t>에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+mj-ea"/>
                        </a:rPr>
                        <a:t>‘E’</a:t>
                      </a:r>
                      <a:r>
                        <a:rPr lang="ko-KR" altLang="en-US" sz="1200" dirty="0" smtClean="0">
                          <a:latin typeface="+mj-ea"/>
                        </a:rPr>
                        <a:t>로 작성 </a:t>
                      </a:r>
                      <a:endParaRPr lang="en-US" altLang="ko-KR" sz="1200" dirty="0" smtClean="0">
                        <a:latin typeface="+mj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6</a:t>
                      </a:r>
                      <a:r>
                        <a:rPr lang="ko-KR" altLang="en-US" sz="1200" dirty="0" smtClean="0"/>
                        <a:t>월 일정 정보 요청 </a:t>
                      </a:r>
                      <a:r>
                        <a:rPr lang="en-US" altLang="ko-KR" sz="1200" dirty="0" smtClean="0"/>
                        <a:t>(6/8 </a:t>
                      </a:r>
                      <a:r>
                        <a:rPr lang="ko-KR" altLang="en-US" sz="1200" dirty="0" smtClean="0"/>
                        <a:t>공유 예정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  <a:p>
                      <a:pPr marL="285750" lvl="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3d </a:t>
                      </a:r>
                      <a:r>
                        <a:rPr lang="en-US" altLang="ko-KR" sz="1200" dirty="0" err="1" smtClean="0"/>
                        <a:t>histech</a:t>
                      </a:r>
                      <a:r>
                        <a:rPr lang="en-US" altLang="ko-KR" sz="1200" dirty="0" smtClean="0"/>
                        <a:t> : </a:t>
                      </a:r>
                      <a:r>
                        <a:rPr lang="ko-KR" altLang="en-US" sz="1200" dirty="0" smtClean="0"/>
                        <a:t>답변 수령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추가 문의 필요함 확인</a:t>
                      </a:r>
                      <a:endParaRPr lang="en-US" altLang="ko-KR" sz="12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6/23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최종 발표를 위한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자료 </a:t>
                      </a:r>
                      <a:r>
                        <a:rPr lang="en-US" altLang="ko-KR" sz="1200" baseline="0" dirty="0" smtClean="0"/>
                        <a:t>15</a:t>
                      </a:r>
                      <a:r>
                        <a:rPr lang="ko-KR" altLang="en-US" sz="1200" baseline="0" dirty="0" smtClean="0"/>
                        <a:t>일</a:t>
                      </a:r>
                      <a:r>
                        <a:rPr lang="en-US" altLang="ko-KR" sz="1200" baseline="0" dirty="0" smtClean="0"/>
                        <a:t>1</a:t>
                      </a:r>
                      <a:r>
                        <a:rPr lang="ko-KR" altLang="en-US" sz="1200" baseline="0" dirty="0" smtClean="0"/>
                        <a:t>차본 예정</a:t>
                      </a:r>
                      <a:endParaRPr lang="en-US" altLang="ko-KR" sz="12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14~18: </a:t>
                      </a:r>
                      <a:r>
                        <a:rPr lang="ko-KR" altLang="en-US" sz="1200" baseline="0" dirty="0" smtClean="0"/>
                        <a:t>카이스트 학기말 시험기간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3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2021 </a:t>
            </a:r>
            <a:r>
              <a:rPr lang="ko-KR" altLang="en-US" b="1" dirty="0" smtClean="0"/>
              <a:t>위장 분석 필요 사항</a:t>
            </a:r>
            <a:endParaRPr lang="ko-KR" altLang="en-US" b="1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4477" y="805909"/>
            <a:ext cx="76128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j-ea"/>
              </a:rPr>
              <a:t>일부 라벨 변경 슬라이드 중</a:t>
            </a:r>
            <a:r>
              <a:rPr lang="en-US" altLang="ko-KR" sz="1600" dirty="0" smtClean="0">
                <a:latin typeface="+mj-ea"/>
              </a:rPr>
              <a:t>, </a:t>
            </a:r>
            <a:r>
              <a:rPr lang="ko-KR" altLang="en-US" sz="1600" dirty="0" smtClean="0">
                <a:latin typeface="+mj-ea"/>
              </a:rPr>
              <a:t>분류 결과가 틀려지는 경우가 있음</a:t>
            </a:r>
            <a:endParaRPr lang="en-US" altLang="ko-KR" sz="16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j-ea"/>
              </a:rPr>
              <a:t>대표 슬라이드가 아닌 경우에 대해서 정답이고 대표에 대해서 틀리는 경우도 있음</a:t>
            </a:r>
            <a:endParaRPr lang="en-US" altLang="ko-KR" sz="16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j-ea"/>
              </a:rPr>
              <a:t>진단명 별 오답 현황 정리 중</a:t>
            </a:r>
            <a:endParaRPr lang="en-US" altLang="ko-KR" sz="16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u="sng" dirty="0" smtClean="0">
              <a:latin typeface="+mj-ea"/>
            </a:endParaRPr>
          </a:p>
        </p:txBody>
      </p:sp>
      <p:sp>
        <p:nvSpPr>
          <p:cNvPr id="6" name="AutoShape 2" descr="CaseViewer_济南丹吉尔电子有限公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52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166255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</a:t>
            </a:r>
            <a:r>
              <a:rPr lang="ko-KR" altLang="en-US" b="1" dirty="0" smtClean="0"/>
              <a:t>월 주요 일정 정리</a:t>
            </a:r>
            <a:endParaRPr lang="ko-KR" altLang="en-US" b="1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3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08065" y="1212526"/>
          <a:ext cx="5187140" cy="3326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20">
                  <a:extLst>
                    <a:ext uri="{9D8B030D-6E8A-4147-A177-3AD203B41FA5}">
                      <a16:colId xmlns:a16="http://schemas.microsoft.com/office/drawing/2014/main" val="3431445535"/>
                    </a:ext>
                  </a:extLst>
                </a:gridCol>
                <a:gridCol w="741020">
                  <a:extLst>
                    <a:ext uri="{9D8B030D-6E8A-4147-A177-3AD203B41FA5}">
                      <a16:colId xmlns:a16="http://schemas.microsoft.com/office/drawing/2014/main" val="2281790385"/>
                    </a:ext>
                  </a:extLst>
                </a:gridCol>
                <a:gridCol w="741020">
                  <a:extLst>
                    <a:ext uri="{9D8B030D-6E8A-4147-A177-3AD203B41FA5}">
                      <a16:colId xmlns:a16="http://schemas.microsoft.com/office/drawing/2014/main" val="4162134473"/>
                    </a:ext>
                  </a:extLst>
                </a:gridCol>
                <a:gridCol w="741020">
                  <a:extLst>
                    <a:ext uri="{9D8B030D-6E8A-4147-A177-3AD203B41FA5}">
                      <a16:colId xmlns:a16="http://schemas.microsoft.com/office/drawing/2014/main" val="1615766021"/>
                    </a:ext>
                  </a:extLst>
                </a:gridCol>
                <a:gridCol w="741020">
                  <a:extLst>
                    <a:ext uri="{9D8B030D-6E8A-4147-A177-3AD203B41FA5}">
                      <a16:colId xmlns:a16="http://schemas.microsoft.com/office/drawing/2014/main" val="4109590723"/>
                    </a:ext>
                  </a:extLst>
                </a:gridCol>
                <a:gridCol w="741020">
                  <a:extLst>
                    <a:ext uri="{9D8B030D-6E8A-4147-A177-3AD203B41FA5}">
                      <a16:colId xmlns:a16="http://schemas.microsoft.com/office/drawing/2014/main" val="3842713012"/>
                    </a:ext>
                  </a:extLst>
                </a:gridCol>
                <a:gridCol w="741020">
                  <a:extLst>
                    <a:ext uri="{9D8B030D-6E8A-4147-A177-3AD203B41FA5}">
                      <a16:colId xmlns:a16="http://schemas.microsoft.com/office/drawing/2014/main" val="4049767727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화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금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토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150303"/>
                  </a:ext>
                </a:extLst>
              </a:tr>
              <a:tr h="498567"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45536"/>
                  </a:ext>
                </a:extLst>
              </a:tr>
              <a:tr h="4985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759394"/>
                  </a:ext>
                </a:extLst>
              </a:tr>
              <a:tr h="4985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u="sng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ko-KR" altLang="en-US" sz="1600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ko-KR" altLang="en-US" sz="1600" b="1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ko-KR" altLang="en-US" sz="1600" b="1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894502"/>
                  </a:ext>
                </a:extLst>
              </a:tr>
              <a:tr h="4985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ko-KR" altLang="en-US" sz="1600" b="1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248909"/>
                  </a:ext>
                </a:extLst>
              </a:tr>
              <a:tr h="4985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ko-KR" altLang="en-US" sz="1600" b="1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434391"/>
                  </a:ext>
                </a:extLst>
              </a:tr>
              <a:tr h="498567"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80898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12387" y="722609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474241" y="1276893"/>
            <a:ext cx="3503504" cy="1585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7731" y="930307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주요 일정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5474241" y="1303300"/>
            <a:ext cx="3395801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u="sng" dirty="0" smtClean="0"/>
              <a:t>스캐너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통합 모델 개발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위장</a:t>
            </a:r>
            <a:r>
              <a:rPr lang="en-US" altLang="ko-KR" sz="1600" dirty="0" smtClean="0"/>
              <a:t>): ~</a:t>
            </a:r>
            <a:r>
              <a:rPr lang="en-US" altLang="ko-KR" sz="1600" dirty="0" smtClean="0"/>
              <a:t>14</a:t>
            </a:r>
            <a:endParaRPr lang="en-US" altLang="ko-KR" sz="1600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Mixpatch</a:t>
            </a:r>
            <a:r>
              <a:rPr lang="en-US" altLang="ko-KR" sz="1400" dirty="0" smtClean="0"/>
              <a:t> + </a:t>
            </a:r>
            <a:r>
              <a:rPr lang="en-US" altLang="ko-KR" sz="1400" dirty="0" err="1" smtClean="0"/>
              <a:t>Lossdiff</a:t>
            </a:r>
            <a:r>
              <a:rPr lang="en-US" altLang="ko-KR" sz="1400" dirty="0" smtClean="0"/>
              <a:t>+ feature cube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모델 서버 설치</a:t>
            </a:r>
            <a:r>
              <a:rPr lang="en-US" altLang="ko-KR" sz="1600" dirty="0" smtClean="0"/>
              <a:t>: ~</a:t>
            </a:r>
            <a:r>
              <a:rPr lang="en-US" altLang="ko-KR" sz="1600" dirty="0" smtClean="0"/>
              <a:t>14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*대장 모델 일정은 논의 필요</a:t>
            </a:r>
            <a:endParaRPr lang="en-US" altLang="ko-KR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5474241" y="4315838"/>
            <a:ext cx="3503504" cy="1585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474241" y="4342245"/>
            <a:ext cx="35035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기타</a:t>
            </a:r>
            <a:endParaRPr lang="en-US" altLang="ko-KR" sz="16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발표 자료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차본 </a:t>
            </a:r>
            <a:r>
              <a:rPr lang="en-US" altLang="ko-KR" sz="1600" dirty="0" smtClean="0"/>
              <a:t>: </a:t>
            </a:r>
            <a:r>
              <a:rPr lang="en-US" altLang="ko-KR" sz="1600" dirty="0" smtClean="0"/>
              <a:t>~</a:t>
            </a:r>
            <a:r>
              <a:rPr lang="en-US" altLang="ko-KR" sz="1600" dirty="0" smtClean="0"/>
              <a:t>15</a:t>
            </a:r>
            <a:endParaRPr lang="en-US" altLang="ko-KR" sz="16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최종 발표 </a:t>
            </a:r>
            <a:r>
              <a:rPr lang="en-US" altLang="ko-KR" sz="1600" dirty="0" smtClean="0"/>
              <a:t>: ~23</a:t>
            </a:r>
          </a:p>
          <a:p>
            <a:pPr marL="0" lvl="1"/>
            <a:endParaRPr lang="en-US" altLang="ko-KR" sz="1600" dirty="0" smtClean="0"/>
          </a:p>
          <a:p>
            <a:pPr marL="0" lvl="1"/>
            <a:r>
              <a:rPr lang="ko-KR" altLang="en-US" sz="1600" dirty="0" smtClean="0"/>
              <a:t>참고</a:t>
            </a:r>
            <a:endParaRPr lang="en-US" altLang="ko-KR" sz="16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</a:rPr>
              <a:t>14~18: </a:t>
            </a:r>
            <a:r>
              <a:rPr lang="ko-KR" altLang="en-US" sz="1600" dirty="0" smtClean="0">
                <a:solidFill>
                  <a:srgbClr val="FF0000"/>
                </a:solidFill>
              </a:rPr>
              <a:t>카이스트 기말 고사 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74241" y="2996967"/>
            <a:ext cx="3503504" cy="1184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474242" y="3023374"/>
            <a:ext cx="32042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u="sng" dirty="0" smtClean="0"/>
              <a:t>현미경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Segmentation </a:t>
            </a:r>
            <a:r>
              <a:rPr lang="ko-KR" altLang="en-US" sz="1600" dirty="0" smtClean="0"/>
              <a:t>파일럿 모델 개발</a:t>
            </a:r>
            <a:r>
              <a:rPr lang="en-US" altLang="ko-KR" sz="16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1</a:t>
            </a:r>
            <a:r>
              <a:rPr lang="ko-KR" altLang="en-US" sz="1600" dirty="0" smtClean="0"/>
              <a:t>차 학습</a:t>
            </a:r>
            <a:r>
              <a:rPr lang="en-US" altLang="ko-KR" sz="1600" dirty="0" smtClean="0"/>
              <a:t>(350</a:t>
            </a:r>
            <a:r>
              <a:rPr lang="ko-KR" altLang="en-US" sz="1600" dirty="0" smtClean="0"/>
              <a:t>건</a:t>
            </a:r>
            <a:r>
              <a:rPr lang="en-US" altLang="ko-KR" sz="1600" dirty="0" smtClean="0"/>
              <a:t>):  ~14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65352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3D </a:t>
            </a:r>
            <a:r>
              <a:rPr lang="en-US" altLang="ko-KR" b="1" dirty="0" err="1" smtClean="0"/>
              <a:t>histech</a:t>
            </a:r>
            <a:r>
              <a:rPr lang="en-US" altLang="ko-KR" b="1" dirty="0" smtClean="0"/>
              <a:t> Q&amp;A -</a:t>
            </a:r>
            <a:endParaRPr lang="ko-KR" altLang="en-US" b="1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7975" y="989218"/>
            <a:ext cx="76128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j-ea"/>
              </a:rPr>
              <a:t>주요 내용</a:t>
            </a:r>
            <a:endParaRPr lang="en-US" altLang="ko-KR" sz="14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converter </a:t>
            </a:r>
            <a:r>
              <a:rPr lang="ko-KR" altLang="en-US" sz="1400" dirty="0">
                <a:latin typeface="+mj-ea"/>
              </a:rPr>
              <a:t>파일의 파일 정보를 동일하게 </a:t>
            </a:r>
            <a:r>
              <a:rPr lang="ko-KR" altLang="en-US" sz="1400" dirty="0" err="1">
                <a:latin typeface="+mj-ea"/>
              </a:rPr>
              <a:t>만들수</a:t>
            </a:r>
            <a:r>
              <a:rPr lang="ko-KR" altLang="en-US" sz="1400" dirty="0">
                <a:latin typeface="+mj-ea"/>
              </a:rPr>
              <a:t> 있는 방법과 원인 정보 요청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변환 </a:t>
            </a:r>
            <a:r>
              <a:rPr lang="ko-KR" altLang="en-US" sz="1400" dirty="0">
                <a:latin typeface="+mj-ea"/>
              </a:rPr>
              <a:t>프로세스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=&gt; </a:t>
            </a:r>
            <a:r>
              <a:rPr lang="ko-KR" altLang="en-US" sz="1400" dirty="0" err="1">
                <a:latin typeface="+mj-ea"/>
              </a:rPr>
              <a:t>오버레핑</a:t>
            </a:r>
            <a:r>
              <a:rPr lang="ko-KR" altLang="en-US" sz="1400" dirty="0">
                <a:latin typeface="+mj-ea"/>
              </a:rPr>
              <a:t> 제거 </a:t>
            </a:r>
            <a:r>
              <a:rPr lang="en-US" altLang="ko-KR" sz="1400" dirty="0">
                <a:latin typeface="+mj-ea"/>
              </a:rPr>
              <a:t>[</a:t>
            </a:r>
            <a:r>
              <a:rPr lang="ko-KR" altLang="en-US" sz="1400" dirty="0">
                <a:latin typeface="+mj-ea"/>
              </a:rPr>
              <a:t>겹치는 타일 압축해제 </a:t>
            </a:r>
            <a:r>
              <a:rPr lang="en-US" altLang="ko-KR" sz="1400" dirty="0">
                <a:latin typeface="+mj-ea"/>
              </a:rPr>
              <a:t>-&gt; </a:t>
            </a:r>
            <a:r>
              <a:rPr lang="ko-KR" altLang="en-US" sz="1400" dirty="0">
                <a:latin typeface="+mj-ea"/>
              </a:rPr>
              <a:t>중복 제거</a:t>
            </a:r>
            <a:r>
              <a:rPr lang="en-US" altLang="ko-KR" sz="1400" dirty="0">
                <a:latin typeface="+mj-ea"/>
              </a:rPr>
              <a:t>-&gt;  intensity stitching(?)-&gt; </a:t>
            </a:r>
            <a:r>
              <a:rPr lang="ko-KR" altLang="en-US" sz="1400" dirty="0" err="1">
                <a:latin typeface="+mj-ea"/>
              </a:rPr>
              <a:t>재압축</a:t>
            </a:r>
            <a:r>
              <a:rPr lang="en-US" altLang="ko-KR" sz="1400" dirty="0">
                <a:latin typeface="+mj-ea"/>
              </a:rPr>
              <a:t>] </a:t>
            </a:r>
            <a:r>
              <a:rPr lang="ko-KR" altLang="en-US" sz="1400" dirty="0" err="1">
                <a:latin typeface="+mj-ea"/>
              </a:rPr>
              <a:t>압축시</a:t>
            </a:r>
            <a:r>
              <a:rPr lang="ko-KR" altLang="en-US" sz="1400" dirty="0">
                <a:latin typeface="+mj-ea"/>
              </a:rPr>
              <a:t> </a:t>
            </a:r>
            <a:r>
              <a:rPr lang="ko-KR" altLang="en-US" sz="1400" dirty="0" err="1">
                <a:latin typeface="+mj-ea"/>
              </a:rPr>
              <a:t>해제시와</a:t>
            </a:r>
            <a:r>
              <a:rPr lang="ko-KR" altLang="en-US" sz="1400" dirty="0">
                <a:latin typeface="+mj-ea"/>
              </a:rPr>
              <a:t> 같은 압축 유형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압축 계수 사용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</a:rPr>
              <a:t>metadata</a:t>
            </a:r>
            <a:r>
              <a:rPr lang="ko-KR" altLang="en-US" sz="1400" dirty="0">
                <a:latin typeface="+mj-ea"/>
              </a:rPr>
              <a:t>에 일련의 정보는 저장됨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</a:rPr>
              <a:t>이미지 품질 변환을 피하려면</a:t>
            </a:r>
            <a:r>
              <a:rPr lang="en-US" altLang="ko-KR" sz="1400" dirty="0">
                <a:latin typeface="+mj-ea"/>
              </a:rPr>
              <a:t>, 'lossless image compression'</a:t>
            </a:r>
            <a:r>
              <a:rPr lang="ko-KR" altLang="en-US" sz="1400" dirty="0">
                <a:latin typeface="+mj-ea"/>
              </a:rPr>
              <a:t>을 선택해야 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</a:rPr>
              <a:t>"Transfer only" </a:t>
            </a:r>
            <a:r>
              <a:rPr lang="ko-KR" altLang="en-US" sz="1400" dirty="0">
                <a:latin typeface="+mj-ea"/>
              </a:rPr>
              <a:t>또는 </a:t>
            </a:r>
            <a:r>
              <a:rPr lang="ko-KR" altLang="en-US" sz="1400" dirty="0" err="1">
                <a:latin typeface="+mj-ea"/>
              </a:rPr>
              <a:t>오버레핑</a:t>
            </a:r>
            <a:r>
              <a:rPr lang="ko-KR" altLang="en-US" sz="1400" dirty="0">
                <a:latin typeface="+mj-ea"/>
              </a:rPr>
              <a:t> 없는 슬라이드의 경우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픽셀을 수정하지는 않으나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메타데이터의 변경이 전체 이미지 사이즈에 영향을 </a:t>
            </a:r>
            <a:r>
              <a:rPr lang="ko-KR" altLang="en-US" sz="1400" dirty="0" err="1">
                <a:latin typeface="+mj-ea"/>
              </a:rPr>
              <a:t>줄수</a:t>
            </a:r>
            <a:r>
              <a:rPr lang="ko-KR" altLang="en-US" sz="1400" dirty="0">
                <a:latin typeface="+mj-ea"/>
              </a:rPr>
              <a:t> 있음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  <a:latin typeface="+mj-ea"/>
              </a:rPr>
              <a:t>좀더 직접적인 문의를 작성할 계획</a:t>
            </a:r>
            <a:endParaRPr lang="en-US" altLang="ko-KR" b="1" u="sng" dirty="0" smtClean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6" name="AutoShape 2" descr="CaseViewer_济南丹吉尔电子有限公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71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336941"/>
              </p:ext>
            </p:extLst>
          </p:nvPr>
        </p:nvGraphicFramePr>
        <p:xfrm>
          <a:off x="260466" y="515389"/>
          <a:ext cx="8725593" cy="1833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46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현미경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6/4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6/11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5/28 , 6/1 , 6/3 :  annotation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데이터 확보 중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Segmentation </a:t>
                      </a:r>
                      <a:r>
                        <a:rPr lang="ko-KR" altLang="en-US" sz="1200" dirty="0" smtClean="0"/>
                        <a:t>데이터 </a:t>
                      </a:r>
                      <a:r>
                        <a:rPr lang="en-US" altLang="ko-KR" sz="1200" dirty="0" smtClean="0"/>
                        <a:t>: 350</a:t>
                      </a:r>
                      <a:r>
                        <a:rPr lang="ko-KR" altLang="en-US" sz="1200" dirty="0" smtClean="0"/>
                        <a:t>건 확보 완료</a:t>
                      </a:r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015223"/>
              </p:ext>
            </p:extLst>
          </p:nvPr>
        </p:nvGraphicFramePr>
        <p:xfrm>
          <a:off x="260465" y="2352040"/>
          <a:ext cx="8725593" cy="41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노이즈 필터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모델 업데이트를 위한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문헌 추가 </a:t>
                      </a:r>
                      <a:r>
                        <a:rPr lang="ko-KR" altLang="en-US" sz="1200" dirty="0" err="1" smtClean="0"/>
                        <a:t>연구중</a:t>
                      </a:r>
                      <a:endParaRPr lang="ko-KR" altLang="en-US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모델 조직화 및 정리 중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161343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슬라이드 업무 파견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디텍터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소규모 테스트 </a:t>
                      </a:r>
                      <a:endParaRPr lang="en-US" altLang="ko-KR" sz="12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Segmentation </a:t>
                      </a:r>
                      <a:r>
                        <a:rPr lang="ko-KR" altLang="en-US" sz="1200" dirty="0" smtClean="0"/>
                        <a:t>모델 생성</a:t>
                      </a:r>
                      <a:endParaRPr lang="en-US" altLang="ko-KR" sz="12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5/28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데이터로 학습 </a:t>
                      </a:r>
                      <a:r>
                        <a:rPr lang="en-US" altLang="ko-KR" sz="1200" baseline="0" dirty="0" smtClean="0"/>
                        <a:t>(72 </a:t>
                      </a:r>
                      <a:r>
                        <a:rPr lang="ko-KR" altLang="en-US" sz="1200" baseline="0" dirty="0" smtClean="0"/>
                        <a:t>건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/>
                        <a:t>현재 학습 어려움</a:t>
                      </a:r>
                      <a:endParaRPr lang="en-US" altLang="ko-KR" sz="1200" baseline="0" dirty="0" smtClean="0"/>
                    </a:p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/>
                        <a:t>공개 데이터로 모델 검증 실험 준비중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Weakly</a:t>
                      </a:r>
                      <a:r>
                        <a:rPr lang="en-US" altLang="ko-KR" sz="1200" baseline="0" dirty="0" smtClean="0"/>
                        <a:t> supervised : </a:t>
                      </a:r>
                      <a:r>
                        <a:rPr lang="en-US" altLang="ko-KR" sz="1200" baseline="0" dirty="0" err="1" smtClean="0"/>
                        <a:t>fickle_net</a:t>
                      </a:r>
                      <a:r>
                        <a:rPr lang="en-US" altLang="ko-KR" sz="1200" baseline="0" dirty="0" smtClean="0"/>
                        <a:t> (‘</a:t>
                      </a:r>
                      <a:r>
                        <a:rPr lang="ko-KR" altLang="en-US" sz="1200" baseline="0" dirty="0" err="1" smtClean="0"/>
                        <a:t>김태미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6/14 1</a:t>
                      </a:r>
                      <a:r>
                        <a:rPr lang="ko-KR" altLang="en-US" sz="1200" dirty="0" smtClean="0"/>
                        <a:t>차 모델 개발 및 확인 계획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6/ 25</a:t>
                      </a:r>
                      <a:r>
                        <a:rPr lang="en-US" altLang="ko-KR" sz="1200" baseline="0" dirty="0" smtClean="0"/>
                        <a:t>:  weakly supervised </a:t>
                      </a:r>
                      <a:r>
                        <a:rPr lang="ko-KR" altLang="en-US" sz="1200" baseline="0" dirty="0" smtClean="0"/>
                        <a:t>테스트용 모델  생성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5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스캐너 기반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3013" y="4032159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대장</a:t>
            </a:r>
            <a:endParaRPr lang="ko-KR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980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98516" y="744970"/>
          <a:ext cx="5529155" cy="2392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831">
                  <a:extLst>
                    <a:ext uri="{9D8B030D-6E8A-4147-A177-3AD203B41FA5}">
                      <a16:colId xmlns:a16="http://schemas.microsoft.com/office/drawing/2014/main" val="2865971789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1508576572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2545300942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3877240489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1275990047"/>
                    </a:ext>
                  </a:extLst>
                </a:gridCol>
              </a:tblGrid>
              <a:tr h="117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Slide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dimenstion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Quality factor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629993"/>
                  </a:ext>
                </a:extLst>
              </a:tr>
              <a:tr h="14664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90036,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202456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1461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668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490382"/>
                  </a:ext>
                </a:extLst>
              </a:tr>
              <a:tr h="158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532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1165"/>
                  </a:ext>
                </a:extLst>
              </a:tr>
              <a:tr h="146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261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68927"/>
                  </a:ext>
                </a:extLst>
              </a:tr>
              <a:tr h="146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400288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98516" y="3566622"/>
          <a:ext cx="55291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831">
                  <a:extLst>
                    <a:ext uri="{9D8B030D-6E8A-4147-A177-3AD203B41FA5}">
                      <a16:colId xmlns:a16="http://schemas.microsoft.com/office/drawing/2014/main" val="549672275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3397594038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611114640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3946043484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1609521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90036,</a:t>
                      </a:r>
                    </a:p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202456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ko-KR" altLang="en-US" sz="14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8623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27671" y="3566622"/>
            <a:ext cx="1711231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기존 </a:t>
            </a:r>
            <a:r>
              <a:rPr lang="en-US" altLang="ko-KR" sz="1400" dirty="0" smtClean="0"/>
              <a:t>training</a:t>
            </a:r>
            <a:br>
              <a:rPr lang="en-US" altLang="ko-KR" sz="1400" dirty="0" smtClean="0"/>
            </a:br>
            <a:r>
              <a:rPr lang="en-US" altLang="ko-KR" sz="1400" dirty="0" smtClean="0"/>
              <a:t> -&gt; test</a:t>
            </a:r>
            <a:r>
              <a:rPr lang="ko-KR" altLang="en-US" sz="1400" dirty="0" smtClean="0"/>
              <a:t>로 이동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233652" y="3137342"/>
            <a:ext cx="997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+</a:t>
            </a:r>
            <a:endParaRPr lang="ko-KR" altLang="en-US" sz="20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98516" y="4979784"/>
          <a:ext cx="55291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289">
                  <a:extLst>
                    <a:ext uri="{9D8B030D-6E8A-4147-A177-3AD203B41FA5}">
                      <a16:colId xmlns:a16="http://schemas.microsoft.com/office/drawing/2014/main" val="1987831579"/>
                    </a:ext>
                  </a:extLst>
                </a:gridCol>
                <a:gridCol w="1382289">
                  <a:extLst>
                    <a:ext uri="{9D8B030D-6E8A-4147-A177-3AD203B41FA5}">
                      <a16:colId xmlns:a16="http://schemas.microsoft.com/office/drawing/2014/main" val="1724252364"/>
                    </a:ext>
                  </a:extLst>
                </a:gridCol>
                <a:gridCol w="1382289">
                  <a:extLst>
                    <a:ext uri="{9D8B030D-6E8A-4147-A177-3AD203B41FA5}">
                      <a16:colId xmlns:a16="http://schemas.microsoft.com/office/drawing/2014/main" val="3023346863"/>
                    </a:ext>
                  </a:extLst>
                </a:gridCol>
                <a:gridCol w="1382289">
                  <a:extLst>
                    <a:ext uri="{9D8B030D-6E8A-4147-A177-3AD203B41FA5}">
                      <a16:colId xmlns:a16="http://schemas.microsoft.com/office/drawing/2014/main" val="1245839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6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568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86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432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4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209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2+48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396983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>
            <a:stCxn id="6" idx="2"/>
          </p:cNvCxnSpPr>
          <p:nvPr/>
        </p:nvCxnSpPr>
        <p:spPr>
          <a:xfrm flipH="1">
            <a:off x="5636029" y="4089842"/>
            <a:ext cx="1347258" cy="216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6229" y="6463144"/>
            <a:ext cx="2754489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Random sampling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대장 학습 데이터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참고자료 </a:t>
            </a:r>
            <a:endParaRPr lang="ko-KR" altLang="en-US" b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98515" y="3566621"/>
            <a:ext cx="2219499" cy="5181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274320" y="3396211"/>
            <a:ext cx="432261" cy="3408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64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대장 </a:t>
            </a:r>
            <a:r>
              <a:rPr lang="ko-KR" altLang="en-US" b="1" dirty="0" smtClean="0"/>
              <a:t>모델 </a:t>
            </a:r>
            <a:r>
              <a:rPr lang="en-US" altLang="ko-KR" b="1" dirty="0" smtClean="0"/>
              <a:t>–</a:t>
            </a:r>
            <a:r>
              <a:rPr lang="ko-KR" altLang="en-US" b="1" dirty="0" smtClean="0"/>
              <a:t>실험실 자체 테스트 </a:t>
            </a:r>
            <a:endParaRPr lang="ko-KR" altLang="en-US" b="1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7975" y="750088"/>
            <a:ext cx="76128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대장 모델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동일 </a:t>
            </a:r>
            <a:r>
              <a:rPr lang="en-US" altLang="ko-KR" sz="1400" dirty="0" err="1" smtClean="0">
                <a:latin typeface="+mj-ea"/>
              </a:rPr>
              <a:t>config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j-ea"/>
              </a:rPr>
              <a:t>컨버팅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Feature cube: </a:t>
            </a:r>
            <a:r>
              <a:rPr lang="ko-KR" altLang="en-US" sz="1400" dirty="0" smtClean="0">
                <a:latin typeface="+mj-ea"/>
              </a:rPr>
              <a:t>노이즈 필터 약화 </a:t>
            </a:r>
            <a:r>
              <a:rPr lang="en-US" altLang="ko-KR" sz="1400" dirty="0" smtClean="0">
                <a:latin typeface="+mj-ea"/>
              </a:rPr>
              <a:t>(</a:t>
            </a:r>
            <a:r>
              <a:rPr lang="ko-KR" altLang="en-US" sz="1400" dirty="0" smtClean="0">
                <a:latin typeface="+mj-ea"/>
              </a:rPr>
              <a:t>좀 더 넓어진 </a:t>
            </a:r>
            <a:r>
              <a:rPr lang="ko-KR" altLang="en-US" sz="1400" dirty="0" err="1" smtClean="0">
                <a:latin typeface="+mj-ea"/>
              </a:rPr>
              <a:t>히트맵</a:t>
            </a:r>
            <a:r>
              <a:rPr lang="en-US" altLang="ko-KR" sz="1400" dirty="0" smtClean="0">
                <a:latin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F:\99. </a:t>
            </a:r>
            <a:r>
              <a:rPr lang="ko-KR" altLang="en-US" sz="1400" dirty="0" smtClean="0">
                <a:latin typeface="+mj-ea"/>
              </a:rPr>
              <a:t>대장 테스트 슬라이드</a:t>
            </a:r>
            <a:r>
              <a:rPr lang="en-US" altLang="ko-KR" sz="1400" dirty="0" smtClean="0">
                <a:latin typeface="+mj-ea"/>
              </a:rPr>
              <a:t>_</a:t>
            </a:r>
            <a:r>
              <a:rPr lang="en-US" altLang="ko-KR" sz="1400" dirty="0" err="1" smtClean="0">
                <a:latin typeface="+mj-ea"/>
              </a:rPr>
              <a:t>same_config</a:t>
            </a:r>
            <a:r>
              <a:rPr lang="en-US" altLang="ko-KR" sz="1400" dirty="0" smtClean="0">
                <a:latin typeface="+mj-ea"/>
              </a:rPr>
              <a:t>\</a:t>
            </a:r>
            <a:r>
              <a:rPr lang="en-US" altLang="ko-KR" sz="1400" dirty="0" err="1" smtClean="0">
                <a:latin typeface="+mj-ea"/>
              </a:rPr>
              <a:t>random_sample</a:t>
            </a:r>
            <a:endParaRPr lang="en-US" altLang="ko-KR" sz="1400" dirty="0" smtClean="0">
              <a:latin typeface="+mj-ea"/>
            </a:endParaRPr>
          </a:p>
        </p:txBody>
      </p:sp>
      <p:sp>
        <p:nvSpPr>
          <p:cNvPr id="6" name="AutoShape 2" descr="CaseViewer_济南丹吉尔电子有限公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740" r="1694" b="2692"/>
          <a:stretch/>
        </p:blipFill>
        <p:spPr>
          <a:xfrm>
            <a:off x="307975" y="3215615"/>
            <a:ext cx="4527345" cy="32279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0" name="직선 연결선 9"/>
          <p:cNvCxnSpPr/>
          <p:nvPr/>
        </p:nvCxnSpPr>
        <p:spPr>
          <a:xfrm>
            <a:off x="460375" y="4829604"/>
            <a:ext cx="81349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5359021" y="3215615"/>
          <a:ext cx="2943845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8769">
                  <a:extLst>
                    <a:ext uri="{9D8B030D-6E8A-4147-A177-3AD203B41FA5}">
                      <a16:colId xmlns:a16="http://schemas.microsoft.com/office/drawing/2014/main" val="131491518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285304611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23516296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369232889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420861192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1185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787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8826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4956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96%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0934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19992" y="2823131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Feature cube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03818" y="2846283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Graph CNN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648434" y="4297679"/>
            <a:ext cx="743159" cy="216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4" idx="3"/>
            <a:endCxn id="21" idx="1"/>
          </p:cNvCxnSpPr>
          <p:nvPr/>
        </p:nvCxnSpPr>
        <p:spPr>
          <a:xfrm>
            <a:off x="3391593" y="4405745"/>
            <a:ext cx="2288769" cy="17492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80362" y="5554873"/>
            <a:ext cx="335557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건에서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타일 모두를 필터링하는 현상이 있어서 제외</a:t>
            </a:r>
            <a:endParaRPr lang="en-US" altLang="ko-KR" dirty="0" smtClean="0"/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판단을 하지 않음 </a:t>
            </a:r>
            <a:r>
              <a:rPr lang="en-US" altLang="ko-KR" dirty="0" smtClean="0"/>
              <a:t>(second option)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5079076" y="3059084"/>
            <a:ext cx="0" cy="3616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16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대장 </a:t>
            </a:r>
            <a:r>
              <a:rPr lang="ko-KR" altLang="en-US" b="1" dirty="0" smtClean="0"/>
              <a:t>테스트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이전 공유 슬라이드</a:t>
            </a:r>
            <a:endParaRPr lang="ko-KR" altLang="en-US" b="1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7975" y="750088"/>
            <a:ext cx="761285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j-ea"/>
              </a:rPr>
              <a:t>seeDP</a:t>
            </a:r>
            <a:r>
              <a:rPr lang="ko-KR" altLang="en-US" sz="1400" dirty="0" smtClean="0">
                <a:latin typeface="+mj-ea"/>
              </a:rPr>
              <a:t>에서 </a:t>
            </a:r>
            <a:r>
              <a:rPr lang="en-US" altLang="ko-KR" sz="1400" dirty="0" smtClean="0">
                <a:latin typeface="+mj-ea"/>
              </a:rPr>
              <a:t>D,50</a:t>
            </a:r>
            <a:r>
              <a:rPr lang="ko-KR" altLang="en-US" sz="1400" dirty="0" smtClean="0">
                <a:latin typeface="+mj-ea"/>
              </a:rPr>
              <a:t>건</a:t>
            </a:r>
            <a:r>
              <a:rPr lang="en-US" altLang="ko-KR" sz="1400" dirty="0" smtClean="0">
                <a:latin typeface="+mj-ea"/>
              </a:rPr>
              <a:t>, N, 50</a:t>
            </a:r>
            <a:r>
              <a:rPr lang="ko-KR" altLang="en-US" sz="1400" dirty="0" smtClean="0">
                <a:latin typeface="+mj-ea"/>
              </a:rPr>
              <a:t>건</a:t>
            </a:r>
            <a:r>
              <a:rPr lang="en-US" altLang="ko-KR" sz="1400" dirty="0" smtClean="0">
                <a:latin typeface="+mj-ea"/>
              </a:rPr>
              <a:t>, M 3</a:t>
            </a:r>
            <a:r>
              <a:rPr lang="ko-KR" altLang="en-US" sz="1400" dirty="0" smtClean="0">
                <a:latin typeface="+mj-ea"/>
              </a:rPr>
              <a:t>건 무작위 추출 </a:t>
            </a:r>
            <a:r>
              <a:rPr lang="en-US" altLang="ko-KR" sz="1400" dirty="0" smtClean="0">
                <a:latin typeface="+mj-ea"/>
              </a:rPr>
              <a:t>(</a:t>
            </a:r>
            <a:r>
              <a:rPr lang="ko-KR" altLang="en-US" sz="1400" dirty="0" smtClean="0">
                <a:latin typeface="+mj-ea"/>
              </a:rPr>
              <a:t>단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</a:rPr>
              <a:t>severe case</a:t>
            </a:r>
            <a:r>
              <a:rPr lang="ko-KR" altLang="en-US" sz="1400" dirty="0" smtClean="0">
                <a:solidFill>
                  <a:srgbClr val="FF0000"/>
                </a:solidFill>
                <a:latin typeface="+mj-ea"/>
              </a:rPr>
              <a:t>와 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</a:rPr>
              <a:t>1:1 </a:t>
            </a:r>
            <a:r>
              <a:rPr lang="ko-KR" altLang="en-US" sz="1400" dirty="0" smtClean="0">
                <a:solidFill>
                  <a:srgbClr val="FF0000"/>
                </a:solidFill>
                <a:latin typeface="+mj-ea"/>
              </a:rPr>
              <a:t>비율로 추출</a:t>
            </a:r>
            <a:r>
              <a:rPr lang="en-US" altLang="ko-KR" sz="1400" dirty="0" smtClean="0">
                <a:latin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F:\99. </a:t>
            </a:r>
            <a:r>
              <a:rPr lang="ko-KR" altLang="en-US" sz="1400" dirty="0" smtClean="0">
                <a:latin typeface="+mj-ea"/>
              </a:rPr>
              <a:t>대장 테스트 슬라이드</a:t>
            </a:r>
            <a:r>
              <a:rPr lang="en-US" altLang="ko-KR" sz="1400" dirty="0" smtClean="0">
                <a:latin typeface="+mj-ea"/>
              </a:rPr>
              <a:t>_</a:t>
            </a:r>
            <a:r>
              <a:rPr lang="en-US" altLang="ko-KR" sz="1400" dirty="0" err="1" smtClean="0">
                <a:latin typeface="+mj-ea"/>
              </a:rPr>
              <a:t>same_config</a:t>
            </a:r>
            <a:r>
              <a:rPr lang="en-US" altLang="ko-KR" sz="1400" dirty="0" smtClean="0">
                <a:latin typeface="+mj-ea"/>
              </a:rPr>
              <a:t>\</a:t>
            </a:r>
            <a:r>
              <a:rPr lang="en-US" altLang="ko-KR" sz="1400" dirty="0" err="1" smtClean="0">
                <a:latin typeface="+mj-ea"/>
              </a:rPr>
              <a:t>random_sample</a:t>
            </a:r>
            <a:endParaRPr lang="en-US" altLang="ko-KR" sz="14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슬라이드 리스트</a:t>
            </a:r>
            <a:r>
              <a:rPr lang="en-US" altLang="ko-KR" sz="1400" dirty="0" smtClean="0">
                <a:latin typeface="+mj-ea"/>
              </a:rPr>
              <a:t>: forder_info_0518.xlsx </a:t>
            </a:r>
            <a:r>
              <a:rPr lang="ko-KR" altLang="en-US" sz="1400" dirty="0" smtClean="0">
                <a:latin typeface="+mj-ea"/>
              </a:rPr>
              <a:t>의 </a:t>
            </a:r>
            <a:r>
              <a:rPr lang="en-US" altLang="ko-KR" sz="1400" dirty="0" smtClean="0">
                <a:latin typeface="+mj-ea"/>
              </a:rPr>
              <a:t>[random sample] </a:t>
            </a:r>
            <a:r>
              <a:rPr lang="ko-KR" altLang="en-US" sz="1400" dirty="0" smtClean="0">
                <a:latin typeface="+mj-ea"/>
              </a:rPr>
              <a:t>탭 참조</a:t>
            </a:r>
            <a:endParaRPr lang="en-US" altLang="ko-KR" sz="1400" dirty="0" smtClean="0">
              <a:latin typeface="+mj-ea"/>
            </a:endParaRPr>
          </a:p>
        </p:txBody>
      </p:sp>
      <p:sp>
        <p:nvSpPr>
          <p:cNvPr id="6" name="AutoShape 2" descr="CaseViewer_济南丹吉尔电子有限公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73" y="1936671"/>
            <a:ext cx="5092527" cy="187619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4817" y="4599357"/>
          <a:ext cx="2943845" cy="164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8769">
                  <a:extLst>
                    <a:ext uri="{9D8B030D-6E8A-4147-A177-3AD203B41FA5}">
                      <a16:colId xmlns:a16="http://schemas.microsoft.com/office/drawing/2014/main" val="131491518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285304611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23516296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369232889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420861192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1185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787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18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8826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4956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U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093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47%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47344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2340" y="6400800"/>
            <a:ext cx="263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err="1" smtClean="0"/>
              <a:t>graph_CNN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3128355" y="4599357"/>
          <a:ext cx="2943845" cy="164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8769">
                  <a:extLst>
                    <a:ext uri="{9D8B030D-6E8A-4147-A177-3AD203B41FA5}">
                      <a16:colId xmlns:a16="http://schemas.microsoft.com/office/drawing/2014/main" val="131491518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285304611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23516296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369232889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420861192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1185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45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787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8826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4956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093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76.6%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47344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98017" y="6400800"/>
            <a:ext cx="156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Graph_CNN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6165267" y="4599357"/>
          <a:ext cx="2943845" cy="164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8769">
                  <a:extLst>
                    <a:ext uri="{9D8B030D-6E8A-4147-A177-3AD203B41FA5}">
                      <a16:colId xmlns:a16="http://schemas.microsoft.com/office/drawing/2014/main" val="131491518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285304611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23516296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369232889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420861192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1185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787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38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8826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4956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093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81.5%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47344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34929" y="6400800"/>
            <a:ext cx="156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Feature cube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5861909" y="2166945"/>
          <a:ext cx="2943845" cy="164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8769">
                  <a:extLst>
                    <a:ext uri="{9D8B030D-6E8A-4147-A177-3AD203B41FA5}">
                      <a16:colId xmlns:a16="http://schemas.microsoft.com/office/drawing/2014/main" val="131491518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285304611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23516296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369232889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420861192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1185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45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787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8826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85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4956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093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85.6%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473449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861909" y="2166945"/>
            <a:ext cx="2943845" cy="1645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31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Converting + same </a:t>
            </a:r>
            <a:r>
              <a:rPr lang="en-US" altLang="ko-KR" b="1" dirty="0" err="1" smtClean="0"/>
              <a:t>config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대장 모델</a:t>
            </a:r>
            <a:endParaRPr lang="ko-KR" altLang="en-US" b="1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7975" y="532018"/>
            <a:ext cx="761285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대장 </a:t>
            </a:r>
            <a:r>
              <a:rPr lang="ko-KR" altLang="en-US" sz="1400" dirty="0" smtClean="0">
                <a:latin typeface="+mj-ea"/>
              </a:rPr>
              <a:t>슬라이드 </a:t>
            </a:r>
            <a:r>
              <a:rPr lang="ko-KR" altLang="en-US" sz="1400" dirty="0" err="1" smtClean="0">
                <a:latin typeface="+mj-ea"/>
              </a:rPr>
              <a:t>씨젠</a:t>
            </a:r>
            <a:r>
              <a:rPr lang="ko-KR" altLang="en-US" sz="1400" dirty="0" smtClean="0">
                <a:latin typeface="+mj-ea"/>
              </a:rPr>
              <a:t> 자체 테스트 </a:t>
            </a:r>
            <a:r>
              <a:rPr lang="ko-KR" altLang="en-US" sz="1400" dirty="0" smtClean="0">
                <a:latin typeface="+mj-ea"/>
              </a:rPr>
              <a:t>결과</a:t>
            </a:r>
            <a:endParaRPr lang="en-US" altLang="ko-KR" sz="14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런칭 가능 확인 </a:t>
            </a:r>
            <a:r>
              <a:rPr lang="en-US" altLang="ko-KR" sz="1400" dirty="0" smtClean="0">
                <a:latin typeface="+mj-ea"/>
              </a:rPr>
              <a:t>[</a:t>
            </a:r>
            <a:r>
              <a:rPr lang="ko-KR" altLang="en-US" sz="1400" dirty="0" smtClean="0">
                <a:latin typeface="+mj-ea"/>
              </a:rPr>
              <a:t>추후 </a:t>
            </a:r>
            <a:r>
              <a:rPr lang="en-US" altLang="ko-KR" sz="1400" dirty="0" smtClean="0">
                <a:latin typeface="+mj-ea"/>
              </a:rPr>
              <a:t>4class </a:t>
            </a:r>
            <a:r>
              <a:rPr lang="ko-KR" altLang="en-US" sz="1400" dirty="0" smtClean="0">
                <a:latin typeface="+mj-ea"/>
              </a:rPr>
              <a:t>업데이트</a:t>
            </a:r>
            <a:r>
              <a:rPr lang="en-US" altLang="ko-KR" sz="1400" dirty="0" smtClean="0">
                <a:latin typeface="+mj-ea"/>
              </a:rPr>
              <a:t>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  <a:latin typeface="+mj-ea"/>
              </a:rPr>
              <a:t>Feature cube** : </a:t>
            </a:r>
            <a:r>
              <a:rPr lang="ko-KR" altLang="en-US" sz="1400" dirty="0" smtClean="0">
                <a:solidFill>
                  <a:srgbClr val="FF0000"/>
                </a:solidFill>
                <a:latin typeface="+mj-ea"/>
              </a:rPr>
              <a:t>컨버트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</a:rPr>
              <a:t>, raw </a:t>
            </a:r>
            <a:r>
              <a:rPr lang="ko-KR" altLang="en-US" sz="1400" dirty="0" smtClean="0">
                <a:solidFill>
                  <a:srgbClr val="FF0000"/>
                </a:solidFill>
                <a:latin typeface="+mj-ea"/>
              </a:rPr>
              <a:t>결과 비교 진행</a:t>
            </a:r>
            <a:endParaRPr lang="en-US" altLang="ko-KR" sz="1400" dirty="0" smtClean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6" name="AutoShape 2" descr="CaseViewer_济南丹吉尔电子有限公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542673"/>
            <a:ext cx="5861037" cy="21707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4187904"/>
            <a:ext cx="5962021" cy="220475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585365" y="3117761"/>
            <a:ext cx="1305099" cy="216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07125" y="5796739"/>
            <a:ext cx="1305099" cy="216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23553" y="3499659"/>
            <a:ext cx="219456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D=&gt;N </a:t>
            </a:r>
            <a:r>
              <a:rPr lang="ko-KR" altLang="en-US" dirty="0" smtClean="0">
                <a:solidFill>
                  <a:srgbClr val="FF0000"/>
                </a:solidFill>
              </a:rPr>
              <a:t>이슈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Severe case </a:t>
            </a:r>
            <a:r>
              <a:rPr lang="ko-KR" altLang="en-US" dirty="0" smtClean="0">
                <a:solidFill>
                  <a:srgbClr val="FF0000"/>
                </a:solidFill>
              </a:rPr>
              <a:t>테스트와 동일한 이슈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5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67" y="727136"/>
            <a:ext cx="3264051" cy="28233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037" y="3856297"/>
            <a:ext cx="2933481" cy="23597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84819" y="536279"/>
            <a:ext cx="2456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2021s </a:t>
            </a:r>
            <a:r>
              <a:rPr lang="ko-KR" altLang="en-US" dirty="0" smtClean="0"/>
              <a:t>018309103 </a:t>
            </a:r>
            <a:r>
              <a:rPr lang="en-US" altLang="ko-KR" dirty="0" smtClean="0"/>
              <a:t>[N=N]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90790" y="5757657"/>
            <a:ext cx="1129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converted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63653" y="3239301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Raw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60282" y="471570"/>
            <a:ext cx="2858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2021s </a:t>
            </a:r>
            <a:r>
              <a:rPr lang="ko-KR" altLang="en-US" dirty="0" smtClean="0"/>
              <a:t>0183093010101</a:t>
            </a:r>
            <a:r>
              <a:rPr lang="en-US" altLang="ko-KR" dirty="0" smtClean="0"/>
              <a:t>[D=D]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312880" y="6488668"/>
            <a:ext cx="2688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모두 과한 </a:t>
            </a:r>
            <a:r>
              <a:rPr lang="en-US" altLang="ko-KR" dirty="0" smtClean="0"/>
              <a:t>M </a:t>
            </a:r>
            <a:r>
              <a:rPr lang="ko-KR" altLang="en-US" dirty="0" smtClean="0"/>
              <a:t>히트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근육</a:t>
            </a:r>
            <a:r>
              <a:rPr lang="en-US" altLang="ko-KR" dirty="0" smtClean="0"/>
              <a:t>?)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251" y="3886387"/>
            <a:ext cx="2998538" cy="260228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008" y="1020620"/>
            <a:ext cx="3016280" cy="240334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323538" y="6476783"/>
            <a:ext cx="2784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Raw</a:t>
            </a:r>
            <a:r>
              <a:rPr lang="ko-KR" altLang="en-US" dirty="0" smtClean="0"/>
              <a:t>에서 살짝 약한 </a:t>
            </a:r>
            <a:r>
              <a:rPr lang="en-US" altLang="ko-KR" dirty="0" smtClean="0"/>
              <a:t>D </a:t>
            </a:r>
            <a:r>
              <a:rPr lang="ko-KR" altLang="en-US" dirty="0" smtClean="0"/>
              <a:t>히트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153734" y="5677964"/>
            <a:ext cx="1129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converted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426597" y="3159608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Raw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222999" y="3706668"/>
            <a:ext cx="7861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84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16131</TotalTime>
  <Words>1605</Words>
  <Application>Microsoft Office PowerPoint</Application>
  <PresentationFormat>화면 슬라이드 쇼(4:3)</PresentationFormat>
  <Paragraphs>607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Windows User</cp:lastModifiedBy>
  <cp:revision>225</cp:revision>
  <dcterms:created xsi:type="dcterms:W3CDTF">2021-03-24T07:36:17Z</dcterms:created>
  <dcterms:modified xsi:type="dcterms:W3CDTF">2021-06-11T03:41:35Z</dcterms:modified>
</cp:coreProperties>
</file>