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429" r:id="rId5"/>
    <p:sldId id="430" r:id="rId6"/>
    <p:sldId id="431" r:id="rId7"/>
    <p:sldId id="447" r:id="rId8"/>
    <p:sldId id="448" r:id="rId9"/>
    <p:sldId id="432" r:id="rId10"/>
    <p:sldId id="434" r:id="rId11"/>
    <p:sldId id="441" r:id="rId12"/>
    <p:sldId id="445" r:id="rId13"/>
    <p:sldId id="44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20210820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97.83%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  92.0%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47828"/>
              </p:ext>
            </p:extLst>
          </p:nvPr>
        </p:nvGraphicFramePr>
        <p:xfrm>
          <a:off x="3063854" y="1852948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7719" y="4229536"/>
            <a:ext cx="8694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latin typeface="+mj-ea"/>
              </a:rPr>
              <a:t>Feature_cube</a:t>
            </a:r>
            <a:r>
              <a:rPr lang="en-US" altLang="ko-KR" sz="1400" b="1" dirty="0" smtClean="0">
                <a:latin typeface="+mj-ea"/>
              </a:rPr>
              <a:t> (*)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Patch level model accuracy for D,M,N,NET(U) : </a:t>
            </a:r>
            <a:r>
              <a:rPr lang="en-US" altLang="ko-KR" sz="1400" dirty="0" smtClean="0"/>
              <a:t>90.%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en-US" altLang="ko-KR" sz="1400" dirty="0" smtClean="0">
                <a:latin typeface="+mj-ea"/>
              </a:rPr>
              <a:t>-%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학습이 되지 않는 이슈가 있어서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현재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j-ea"/>
              </a:rPr>
              <a:t>lossDiff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</a:rPr>
              <a:t>모델을 우선적으로 적용하여 실험 중</a:t>
            </a:r>
            <a:endParaRPr lang="en-US" altLang="ko-KR" sz="1400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719" y="6047670"/>
            <a:ext cx="718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* </a:t>
            </a:r>
            <a:r>
              <a:rPr lang="en-US" altLang="ko-KR" sz="1600" strike="sngStrike" dirty="0" smtClean="0"/>
              <a:t>Feature </a:t>
            </a:r>
            <a:r>
              <a:rPr lang="ko-KR" altLang="en-US" sz="1600" strike="sngStrike" dirty="0" smtClean="0"/>
              <a:t>모델 개발 후 성능 비교를 통해서 통합 여부 결정 논의 </a:t>
            </a:r>
            <a:endParaRPr lang="ko-KR" altLang="en-US" sz="1600" strike="sngStrike" dirty="0"/>
          </a:p>
        </p:txBody>
      </p:sp>
    </p:spTree>
    <p:extLst>
      <p:ext uri="{BB962C8B-B14F-4D97-AF65-F5344CB8AC3E}">
        <p14:creationId xmlns:p14="http://schemas.microsoft.com/office/powerpoint/2010/main" val="743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segmentation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59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768325"/>
            <a:ext cx="777753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deeplabv3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이전보다 긍정적인 결과 확인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학습이 진행되며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정확도 개선 확인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Deeplabv3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, mask r-</a:t>
            </a:r>
            <a:r>
              <a:rPr lang="en-US" altLang="ko-KR" sz="1400" dirty="0" err="1">
                <a:solidFill>
                  <a:srgbClr val="1D1C1D"/>
                </a:solidFill>
                <a:latin typeface="+mj-ea"/>
                <a:ea typeface="+mj-ea"/>
              </a:rPr>
              <a:t>cnn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과정 </a:t>
            </a:r>
            <a:r>
              <a:rPr lang="ko-KR" altLang="en-US" sz="1400" dirty="0" err="1">
                <a:solidFill>
                  <a:srgbClr val="1D1C1D"/>
                </a:solidFill>
                <a:latin typeface="+mj-ea"/>
                <a:ea typeface="+mj-ea"/>
              </a:rPr>
              <a:t>간결화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기존 코드의 전처리 코드 수정을 통해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 시간 단축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maks</a:t>
            </a:r>
            <a:r>
              <a:rPr lang="en-US" altLang="ko-KR" sz="1400" dirty="0">
                <a:latin typeface="+mj-ea"/>
                <a:ea typeface="+mj-ea"/>
              </a:rPr>
              <a:t> r-</a:t>
            </a:r>
            <a:r>
              <a:rPr lang="en-US" altLang="ko-KR" sz="1400" dirty="0" err="1">
                <a:latin typeface="+mj-ea"/>
                <a:ea typeface="+mj-ea"/>
              </a:rPr>
              <a:t>cnn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 학습 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진행중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현재 </a:t>
            </a:r>
            <a:r>
              <a:rPr lang="ko-KR" altLang="en-US" sz="1400" dirty="0">
                <a:latin typeface="+mj-ea"/>
                <a:ea typeface="+mj-ea"/>
              </a:rPr>
              <a:t>학습 진행 </a:t>
            </a:r>
            <a:r>
              <a:rPr lang="ko-KR" altLang="en-US" sz="1400" dirty="0" smtClean="0">
                <a:latin typeface="+mj-ea"/>
                <a:ea typeface="+mj-ea"/>
              </a:rPr>
              <a:t>중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  <a:ea typeface="+mj-ea"/>
              </a:rPr>
              <a:t>Deeplab</a:t>
            </a:r>
            <a:r>
              <a:rPr lang="ko-KR" altLang="en-US" sz="1400" dirty="0">
                <a:latin typeface="+mj-ea"/>
                <a:ea typeface="+mj-ea"/>
              </a:rPr>
              <a:t>과 동일하게 </a:t>
            </a:r>
            <a:r>
              <a:rPr lang="ko-KR" altLang="en-US" sz="1400" dirty="0" smtClean="0">
                <a:latin typeface="+mj-ea"/>
                <a:ea typeface="+mj-ea"/>
              </a:rPr>
              <a:t>중간 오류 </a:t>
            </a:r>
            <a:r>
              <a:rPr lang="ko-KR" altLang="en-US" sz="1400" dirty="0">
                <a:latin typeface="+mj-ea"/>
                <a:ea typeface="+mj-ea"/>
              </a:rPr>
              <a:t>없이 </a:t>
            </a:r>
            <a:r>
              <a:rPr lang="ko-KR" altLang="en-US" sz="1400" dirty="0" smtClean="0">
                <a:latin typeface="+mj-ea"/>
                <a:ea typeface="+mj-ea"/>
              </a:rPr>
              <a:t>학습이 진행되고 있음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Review: DeepLabv3 — Atrous Convolution (Semantic Segmentation) | by Sik-Ho  Tsang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2" y="4504544"/>
            <a:ext cx="7588015" cy="20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2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5575" y="647621"/>
            <a:ext cx="8694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Deeplabv3</a:t>
            </a:r>
            <a:r>
              <a:rPr lang="ko-KR" altLang="en-US" sz="1400" dirty="0" smtClean="0">
                <a:latin typeface="+mj-ea"/>
              </a:rPr>
              <a:t> 개발 결과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92.33</a:t>
            </a:r>
            <a:r>
              <a:rPr lang="en-US" altLang="ko-KR" sz="1400" dirty="0">
                <a:latin typeface="+mj-ea"/>
              </a:rPr>
              <a:t>%</a:t>
            </a:r>
            <a:r>
              <a:rPr lang="ko-KR" altLang="en-US" sz="1400" dirty="0">
                <a:latin typeface="+mj-ea"/>
              </a:rPr>
              <a:t>의 </a:t>
            </a:r>
            <a:r>
              <a:rPr lang="en-US" altLang="ko-KR" sz="1400" dirty="0">
                <a:latin typeface="+mj-ea"/>
              </a:rPr>
              <a:t>accuracy </a:t>
            </a:r>
            <a:r>
              <a:rPr lang="ko-KR" altLang="en-US" sz="1400" dirty="0" smtClean="0">
                <a:latin typeface="+mj-ea"/>
              </a:rPr>
              <a:t>값 확인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*background</a:t>
            </a:r>
            <a:r>
              <a:rPr lang="ko-KR" altLang="en-US" sz="1400" dirty="0">
                <a:latin typeface="+mj-ea"/>
              </a:rPr>
              <a:t>도 같이 </a:t>
            </a:r>
            <a:r>
              <a:rPr lang="ko-KR" altLang="en-US" sz="1400" dirty="0" smtClean="0">
                <a:latin typeface="+mj-ea"/>
              </a:rPr>
              <a:t>고려된 값으로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ko-KR" altLang="en-US" sz="1400" dirty="0" smtClean="0">
                <a:latin typeface="+mj-ea"/>
              </a:rPr>
              <a:t>의 인플레이션 </a:t>
            </a:r>
            <a:r>
              <a:rPr lang="ko-KR" altLang="en-US" sz="1400" dirty="0">
                <a:latin typeface="+mj-ea"/>
              </a:rPr>
              <a:t>된 </a:t>
            </a:r>
            <a:r>
              <a:rPr lang="ko-KR" altLang="en-US" sz="1400" dirty="0" err="1" smtClean="0">
                <a:latin typeface="+mj-ea"/>
              </a:rPr>
              <a:t>경향있음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예상과 다르게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low-level</a:t>
            </a:r>
            <a:r>
              <a:rPr lang="ko-KR" altLang="en-US" sz="1400" dirty="0">
                <a:latin typeface="+mj-ea"/>
              </a:rPr>
              <a:t>에서 더 높은 정확도를 </a:t>
            </a:r>
            <a:r>
              <a:rPr lang="ko-KR" altLang="en-US" sz="1400" dirty="0" smtClean="0">
                <a:latin typeface="+mj-ea"/>
              </a:rPr>
              <a:t>보임</a:t>
            </a:r>
            <a:endParaRPr lang="en-US" altLang="ko-KR" sz="1400" dirty="0" smtClean="0"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2190815"/>
            <a:ext cx="8177668" cy="3974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399" y="6165800"/>
            <a:ext cx="67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FF0000"/>
                </a:solidFill>
              </a:rPr>
              <a:t>원본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7438" y="6177913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Ground truth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9257" y="6177913"/>
            <a:ext cx="13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prediction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42223" y="2384276"/>
            <a:ext cx="3616036" cy="4308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1D1C1D"/>
                </a:solidFill>
                <a:latin typeface="+mj-ea"/>
                <a:ea typeface="+mj-ea"/>
              </a:rPr>
              <a:t>high </a:t>
            </a:r>
            <a:r>
              <a:rPr lang="en-US" altLang="ko-KR" sz="1050" dirty="0">
                <a:solidFill>
                  <a:srgbClr val="1D1C1D"/>
                </a:solidFill>
                <a:latin typeface="+mj-ea"/>
                <a:ea typeface="+mj-ea"/>
              </a:rPr>
              <a:t>zoom-level</a:t>
            </a:r>
            <a:r>
              <a:rPr lang="ko-KR" altLang="en-US" sz="1050" dirty="0">
                <a:solidFill>
                  <a:srgbClr val="1D1C1D"/>
                </a:solidFill>
                <a:latin typeface="+mj-ea"/>
                <a:ea typeface="+mj-ea"/>
              </a:rPr>
              <a:t>과 </a:t>
            </a:r>
            <a:r>
              <a:rPr lang="en-US" altLang="ko-KR" sz="1050" dirty="0">
                <a:solidFill>
                  <a:srgbClr val="1D1C1D"/>
                </a:solidFill>
                <a:latin typeface="+mj-ea"/>
                <a:ea typeface="+mj-ea"/>
              </a:rPr>
              <a:t>low zoom-level </a:t>
            </a:r>
            <a:r>
              <a:rPr lang="ko-KR" altLang="en-US" sz="1050" dirty="0">
                <a:solidFill>
                  <a:srgbClr val="1D1C1D"/>
                </a:solidFill>
                <a:latin typeface="+mj-ea"/>
                <a:ea typeface="+mj-ea"/>
              </a:rPr>
              <a:t>사이에 있는 케이스에서 </a:t>
            </a:r>
            <a:r>
              <a:rPr lang="ko-KR" altLang="en-US" sz="1050" dirty="0" err="1">
                <a:solidFill>
                  <a:srgbClr val="1D1C1D"/>
                </a:solidFill>
                <a:latin typeface="+mj-ea"/>
                <a:ea typeface="+mj-ea"/>
              </a:rPr>
              <a:t>병</a:t>
            </a:r>
            <a:r>
              <a:rPr lang="ko-KR" altLang="en-US" sz="1050" dirty="0" err="1" smtClean="0">
                <a:solidFill>
                  <a:srgbClr val="1D1C1D"/>
                </a:solidFill>
                <a:latin typeface="+mj-ea"/>
                <a:ea typeface="+mj-ea"/>
              </a:rPr>
              <a:t>변을</a:t>
            </a:r>
            <a:r>
              <a:rPr lang="ko-KR" altLang="en-US" sz="1050" dirty="0" smtClean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ko-KR" altLang="en-US" sz="1050" dirty="0">
                <a:solidFill>
                  <a:srgbClr val="1D1C1D"/>
                </a:solidFill>
                <a:latin typeface="+mj-ea"/>
                <a:ea typeface="+mj-ea"/>
              </a:rPr>
              <a:t>놓치는 케이스가 다수 발견</a:t>
            </a:r>
            <a:endParaRPr lang="ko-KR" altLang="en-US" sz="1050" dirty="0"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472546" y="2815164"/>
            <a:ext cx="1485207" cy="33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11386"/>
              </p:ext>
            </p:extLst>
          </p:nvPr>
        </p:nvGraphicFramePr>
        <p:xfrm>
          <a:off x="260466" y="515389"/>
          <a:ext cx="8725593" cy="183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75735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80779"/>
              </p:ext>
            </p:extLst>
          </p:nvPr>
        </p:nvGraphicFramePr>
        <p:xfrm>
          <a:off x="260465" y="2352040"/>
          <a:ext cx="8725593" cy="421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82787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765665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2386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256 binary </a:t>
                      </a:r>
                      <a:r>
                        <a:rPr lang="ko-KR" altLang="en-US" sz="1200" dirty="0" smtClean="0"/>
                        <a:t>모델 설치 완료 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/>
                        <a:t>메뉴얼</a:t>
                      </a:r>
                      <a:r>
                        <a:rPr lang="ko-KR" altLang="en-US" sz="1200" dirty="0" smtClean="0"/>
                        <a:t> 전달 완료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256</a:t>
                      </a:r>
                      <a:r>
                        <a:rPr lang="en-US" altLang="ko-KR" sz="1200" baseline="0" dirty="0" smtClean="0"/>
                        <a:t> binary </a:t>
                      </a:r>
                      <a:r>
                        <a:rPr lang="ko-KR" altLang="en-US" sz="1200" baseline="0" dirty="0" smtClean="0"/>
                        <a:t>모델 결과 확인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Binary </a:t>
                      </a:r>
                      <a:r>
                        <a:rPr lang="ko-KR" altLang="en-US" sz="1200" baseline="0" dirty="0" smtClean="0"/>
                        <a:t>실효성을 위한 추가 업데이트 진행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NET </a:t>
                      </a:r>
                      <a:r>
                        <a:rPr lang="ko-KR" altLang="en-US" sz="1200" dirty="0" smtClean="0"/>
                        <a:t>업데이트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차 완료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C:\Users\kaist08\Desktop\AI-Project\scanner\colon\colon_net_graph_cnn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Feature_cube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NET </a:t>
                      </a:r>
                      <a:r>
                        <a:rPr lang="ko-KR" altLang="en-US" sz="1200" dirty="0" smtClean="0"/>
                        <a:t>개발 중 오류 발견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LossDiff</a:t>
                      </a:r>
                      <a:r>
                        <a:rPr lang="ko-KR" altLang="en-US" sz="1200" dirty="0" smtClean="0"/>
                        <a:t>와 통합하여 진행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모델 인수 인계를 위한 담당 논의 중</a:t>
                      </a:r>
                      <a:endParaRPr lang="en-US" altLang="ko-KR" sz="12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17064"/>
              </p:ext>
            </p:extLst>
          </p:nvPr>
        </p:nvGraphicFramePr>
        <p:xfrm>
          <a:off x="260466" y="515388"/>
          <a:ext cx="8725593" cy="1179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2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8/20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75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 smtClean="0"/>
                        <a:t>Z:\01. </a:t>
                      </a:r>
                      <a:r>
                        <a:rPr lang="ko-KR" altLang="en-US" sz="900" dirty="0" smtClean="0"/>
                        <a:t>현미경 이미지 통합</a:t>
                      </a:r>
                      <a:r>
                        <a:rPr lang="en-US" altLang="ko-KR" sz="900" dirty="0" smtClean="0"/>
                        <a:t>\</a:t>
                      </a:r>
                      <a:r>
                        <a:rPr lang="ko-KR" altLang="en-US" sz="900" dirty="0" err="1" smtClean="0"/>
                        <a:t>파일럿용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20210528 colon </a:t>
                      </a:r>
                      <a:r>
                        <a:rPr lang="ko-KR" altLang="en-US" sz="900" dirty="0" smtClean="0"/>
                        <a:t>전문의 </a:t>
                      </a:r>
                      <a:r>
                        <a:rPr lang="en-US" altLang="ko-KR" sz="900" dirty="0" smtClean="0"/>
                        <a:t>annotation\2021.08 colon 2</a:t>
                      </a:r>
                      <a:r>
                        <a:rPr lang="ko-KR" altLang="en-US" sz="900" dirty="0" smtClean="0"/>
                        <a:t>차</a:t>
                      </a:r>
                      <a:r>
                        <a:rPr lang="en-US" altLang="ko-KR" sz="900" dirty="0" smtClean="0"/>
                        <a:t>-2 (1399</a:t>
                      </a:r>
                      <a:r>
                        <a:rPr lang="ko-KR" altLang="en-US" sz="900" dirty="0" smtClean="0"/>
                        <a:t>장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Z:\01. </a:t>
                      </a:r>
                      <a:r>
                        <a:rPr lang="ko-KR" altLang="en-US" sz="800" dirty="0" smtClean="0"/>
                        <a:t>현미경 이미지 통합</a:t>
                      </a:r>
                      <a:r>
                        <a:rPr lang="en-US" altLang="ko-KR" sz="800" dirty="0" smtClean="0"/>
                        <a:t>\</a:t>
                      </a:r>
                      <a:r>
                        <a:rPr lang="ko-KR" altLang="en-US" sz="800" dirty="0" err="1" smtClean="0"/>
                        <a:t>파일럿용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20210528 colon </a:t>
                      </a:r>
                      <a:r>
                        <a:rPr lang="ko-KR" altLang="en-US" sz="800" dirty="0" smtClean="0"/>
                        <a:t>전문의 </a:t>
                      </a:r>
                      <a:r>
                        <a:rPr lang="en-US" altLang="ko-KR" sz="800" dirty="0" smtClean="0"/>
                        <a:t>annotation\2021.08 colon 2</a:t>
                      </a:r>
                      <a:r>
                        <a:rPr lang="ko-KR" altLang="en-US" sz="800" dirty="0" smtClean="0"/>
                        <a:t>차</a:t>
                      </a:r>
                      <a:r>
                        <a:rPr lang="en-US" altLang="ko-KR" sz="800" dirty="0" smtClean="0"/>
                        <a:t>-2 (1399</a:t>
                      </a:r>
                      <a:r>
                        <a:rPr lang="ko-KR" altLang="en-US" sz="800" dirty="0" smtClean="0"/>
                        <a:t>장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Consistency </a:t>
                      </a:r>
                      <a:r>
                        <a:rPr lang="ko-KR" altLang="en-US" sz="800" dirty="0" smtClean="0"/>
                        <a:t>관련 내용 문서 확보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65231"/>
              </p:ext>
            </p:extLst>
          </p:nvPr>
        </p:nvGraphicFramePr>
        <p:xfrm>
          <a:off x="260466" y="1694868"/>
          <a:ext cx="8725593" cy="4535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28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Noise </a:t>
                      </a:r>
                      <a:r>
                        <a:rPr lang="ko-KR" altLang="en-US" sz="1200" dirty="0" smtClean="0"/>
                        <a:t>이미지의 모델 대응력 </a:t>
                      </a:r>
                      <a:r>
                        <a:rPr lang="ko-KR" altLang="en-US" sz="1200" dirty="0" err="1" smtClean="0"/>
                        <a:t>확인중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78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07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Segmentation </a:t>
                      </a:r>
                      <a:r>
                        <a:rPr lang="ko-KR" altLang="en-US" sz="1200" baseline="0" dirty="0" smtClean="0"/>
                        <a:t>모델 파일럿 테스트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코드 정리 중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추가 데이터로 모델 업데이트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강현정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deeplabv3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793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segmentation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 연구 및 업데이트 데이터 적용 실험 중 </a:t>
                      </a:r>
                      <a:r>
                        <a:rPr lang="en-US" altLang="ko-KR" sz="1200" dirty="0" smtClean="0"/>
                        <a:t>(＇</a:t>
                      </a:r>
                      <a:r>
                        <a:rPr lang="ko-KR" altLang="en-US" sz="1200" dirty="0" err="1" smtClean="0"/>
                        <a:t>김태미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Weakly supervised </a:t>
                      </a:r>
                      <a:r>
                        <a:rPr lang="ko-KR" altLang="en-US" sz="1200" dirty="0" smtClean="0"/>
                        <a:t>관련 내용 정리 및 </a:t>
                      </a:r>
                      <a:r>
                        <a:rPr lang="ko-KR" altLang="en-US" sz="1200" dirty="0" smtClean="0"/>
                        <a:t>발표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데이터 추가 실험 중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7898"/>
                  </a:ext>
                </a:extLst>
              </a:tr>
              <a:tr h="46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6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3982284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통합 모델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26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통합모델</a:t>
            </a:r>
            <a:r>
              <a:rPr lang="ko-KR" altLang="en-US" b="1" dirty="0" smtClean="0"/>
              <a:t> 테스트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지난 슬라이드 요약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통합 모델에 대한 성능과</a:t>
            </a:r>
            <a:r>
              <a:rPr lang="en-US" altLang="ko-KR" sz="1400" dirty="0" smtClean="0">
                <a:latin typeface="+mj-ea"/>
              </a:rPr>
              <a:t>, binary</a:t>
            </a:r>
            <a:r>
              <a:rPr lang="ko-KR" altLang="en-US" sz="1400" dirty="0" smtClean="0">
                <a:latin typeface="+mj-ea"/>
              </a:rPr>
              <a:t>를 제외한 모델의 결과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3630</a:t>
            </a:r>
            <a:r>
              <a:rPr lang="ko-KR" altLang="en-US" sz="1400" dirty="0" smtClean="0">
                <a:latin typeface="+mj-ea"/>
              </a:rPr>
              <a:t>건에 대한 테스트 공유됨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" y="1271178"/>
            <a:ext cx="9052686" cy="27694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91255" y="3483032"/>
            <a:ext cx="947651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16149" y="3483032"/>
            <a:ext cx="947651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019867" y="3291840"/>
            <a:ext cx="41563" cy="2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19" idx="2"/>
          </p:cNvCxnSpPr>
          <p:nvPr/>
        </p:nvCxnSpPr>
        <p:spPr>
          <a:xfrm rot="16200000" flipH="1">
            <a:off x="3927528" y="1353589"/>
            <a:ext cx="12700" cy="4524894"/>
          </a:xfrm>
          <a:prstGeom prst="bentConnector3">
            <a:avLst>
              <a:gd name="adj1" fmla="val 59236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2601"/>
              </p:ext>
            </p:extLst>
          </p:nvPr>
        </p:nvGraphicFramePr>
        <p:xfrm>
          <a:off x="644567" y="4853774"/>
          <a:ext cx="3204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7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00547">
                  <a:extLst>
                    <a:ext uri="{9D8B030D-6E8A-4147-A177-3AD203B41FA5}">
                      <a16:colId xmlns:a16="http://schemas.microsoft.com/office/drawing/2014/main" val="1222439208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예측</a:t>
                      </a:r>
                    </a:p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2969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62483"/>
              </p:ext>
            </p:extLst>
          </p:nvPr>
        </p:nvGraphicFramePr>
        <p:xfrm>
          <a:off x="5241506" y="4853774"/>
          <a:ext cx="3204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7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00547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801094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2931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</a:tbl>
          </a:graphicData>
        </a:graphic>
      </p:graphicFrame>
      <p:sp>
        <p:nvSpPr>
          <p:cNvPr id="15" name="왼쪽/오른쪽 화살표 14"/>
          <p:cNvSpPr/>
          <p:nvPr/>
        </p:nvSpPr>
        <p:spPr>
          <a:xfrm rot="10800000">
            <a:off x="4154900" y="5519424"/>
            <a:ext cx="780649" cy="2977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52234" y="6337134"/>
            <a:ext cx="681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96.38%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61999" y="6384918"/>
            <a:ext cx="681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95.68%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502" y="4440565"/>
            <a:ext cx="18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Binary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7800" y="4496573"/>
            <a:ext cx="18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 class </a:t>
            </a:r>
            <a:r>
              <a:rPr lang="ko-KR" altLang="en-US" dirty="0" smtClean="0"/>
              <a:t>단독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5072" y="1164911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372543" y="5523797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223302" y="3499521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971731" y="1657934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48038" y="1044928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48038" y="2936243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48037" y="4837015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83769" y="718586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9680" y="2629334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218" y="4551140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94508" y="3271500"/>
            <a:ext cx="404747" cy="573934"/>
            <a:chOff x="5450408" y="3255368"/>
            <a:chExt cx="489744" cy="694460"/>
          </a:xfrm>
        </p:grpSpPr>
        <p:sp>
          <p:nvSpPr>
            <p:cNvPr id="15" name="원통 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42" y="1119520"/>
            <a:ext cx="458233" cy="11303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15673" y="2259668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1176974"/>
            <a:ext cx="458233" cy="11303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81" y="1217648"/>
            <a:ext cx="458233" cy="113030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14380" y="3237721"/>
            <a:ext cx="655209" cy="641250"/>
            <a:chOff x="5813733" y="2418100"/>
            <a:chExt cx="1028944" cy="998571"/>
          </a:xfrm>
        </p:grpSpPr>
        <p:sp>
          <p:nvSpPr>
            <p:cNvPr id="23" name="타원 2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2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491320" y="385781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483" y="2963850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643254" y="3159629"/>
            <a:ext cx="1059277" cy="1091666"/>
            <a:chOff x="7329147" y="1556828"/>
            <a:chExt cx="1572501" cy="171561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3173941" y="2113605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3296100" y="1483095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145" y="1184960"/>
            <a:ext cx="1056632" cy="233845"/>
          </a:xfrm>
          <a:prstGeom prst="rect">
            <a:avLst/>
          </a:prstGeom>
        </p:spPr>
      </p:pic>
      <p:cxnSp>
        <p:nvCxnSpPr>
          <p:cNvPr id="39" name="꺾인 연결선 38"/>
          <p:cNvCxnSpPr>
            <a:stCxn id="85" idx="2"/>
            <a:endCxn id="23" idx="0"/>
          </p:cNvCxnSpPr>
          <p:nvPr/>
        </p:nvCxnSpPr>
        <p:spPr>
          <a:xfrm rot="5400000">
            <a:off x="4135962" y="1333216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91450" y="3862251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꺾인 연결선 40"/>
          <p:cNvCxnSpPr>
            <a:stCxn id="40" idx="2"/>
            <a:endCxn id="55" idx="0"/>
          </p:cNvCxnSpPr>
          <p:nvPr/>
        </p:nvCxnSpPr>
        <p:spPr>
          <a:xfrm rot="5400000">
            <a:off x="4744371" y="2923550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699240" y="5246264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80447" y="5734294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88829" y="5170300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46404" y="5270601"/>
            <a:ext cx="284526" cy="70183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0630" y="5270601"/>
            <a:ext cx="284526" cy="7018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17217" y="5270601"/>
            <a:ext cx="284526" cy="70183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84" y="5270469"/>
            <a:ext cx="284526" cy="701832"/>
          </a:xfrm>
          <a:prstGeom prst="rect">
            <a:avLst/>
          </a:prstGeom>
        </p:spPr>
      </p:pic>
      <p:cxnSp>
        <p:nvCxnSpPr>
          <p:cNvPr id="49" name="꺾인 연결선 48"/>
          <p:cNvCxnSpPr>
            <a:stCxn id="44" idx="0"/>
            <a:endCxn id="40" idx="2"/>
          </p:cNvCxnSpPr>
          <p:nvPr/>
        </p:nvCxnSpPr>
        <p:spPr>
          <a:xfrm rot="16200000" flipV="1">
            <a:off x="6928492" y="4115558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32491" y="589769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13659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9020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3579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216454" y="5099367"/>
            <a:ext cx="655209" cy="641250"/>
            <a:chOff x="1066780" y="5164014"/>
            <a:chExt cx="655209" cy="641250"/>
          </a:xfrm>
        </p:grpSpPr>
        <p:sp>
          <p:nvSpPr>
            <p:cNvPr id="55" name="타원 54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4304378" y="3215985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9651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73" y="346010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71453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직사각형 66"/>
          <p:cNvSpPr/>
          <p:nvPr/>
        </p:nvSpPr>
        <p:spPr>
          <a:xfrm>
            <a:off x="4694844" y="3535080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91188" y="3773525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1918" y="4039654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02" y="319747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1" name="꺾인 연결선 70"/>
          <p:cNvCxnSpPr>
            <a:stCxn id="76" idx="6"/>
            <a:endCxn id="70" idx="1"/>
          </p:cNvCxnSpPr>
          <p:nvPr/>
        </p:nvCxnSpPr>
        <p:spPr>
          <a:xfrm flipV="1">
            <a:off x="4384678" y="3363700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4385657" y="3388619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6" idx="6"/>
            <a:endCxn id="66" idx="1"/>
          </p:cNvCxnSpPr>
          <p:nvPr/>
        </p:nvCxnSpPr>
        <p:spPr>
          <a:xfrm>
            <a:off x="4384678" y="3552899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6" idx="6"/>
            <a:endCxn id="64" idx="1"/>
          </p:cNvCxnSpPr>
          <p:nvPr/>
        </p:nvCxnSpPr>
        <p:spPr>
          <a:xfrm>
            <a:off x="4384678" y="3552899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03785" y="3282614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729469" y="3232274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949441" y="3399995"/>
            <a:ext cx="344764" cy="347681"/>
            <a:chOff x="572642" y="3447654"/>
            <a:chExt cx="1905000" cy="1904997"/>
          </a:xfrm>
          <a:effectLst/>
        </p:grpSpPr>
        <p:pic>
          <p:nvPicPr>
            <p:cNvPr id="78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9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0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1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837" y="3318500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83" name="타원 82"/>
          <p:cNvSpPr/>
          <p:nvPr/>
        </p:nvSpPr>
        <p:spPr>
          <a:xfrm>
            <a:off x="5712862" y="144556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3684" y="1532126"/>
            <a:ext cx="436355" cy="46724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346875" y="2065582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3786121" y="5264721"/>
            <a:ext cx="1070791" cy="878559"/>
            <a:chOff x="5943796" y="2779089"/>
            <a:chExt cx="2735123" cy="235960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4781811" y="5377535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684120" y="1363134"/>
            <a:ext cx="837762" cy="805232"/>
            <a:chOff x="5813733" y="2418100"/>
            <a:chExt cx="1028944" cy="998571"/>
          </a:xfrm>
        </p:grpSpPr>
        <p:sp>
          <p:nvSpPr>
            <p:cNvPr id="93" name="타원 9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9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99" name="꺾인 연결선 98"/>
          <p:cNvCxnSpPr>
            <a:stCxn id="83" idx="6"/>
            <a:endCxn id="93" idx="2"/>
          </p:cNvCxnSpPr>
          <p:nvPr/>
        </p:nvCxnSpPr>
        <p:spPr>
          <a:xfrm flipV="1">
            <a:off x="6368071" y="1765750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374338" y="214832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76" y="191433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51" y="127933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/>
          <p:cNvSpPr/>
          <p:nvPr/>
        </p:nvSpPr>
        <p:spPr>
          <a:xfrm>
            <a:off x="7809511" y="1986590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1664" y="1376669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꺾인 연결선 104"/>
          <p:cNvCxnSpPr>
            <a:stCxn id="93" idx="6"/>
            <a:endCxn id="102" idx="1"/>
          </p:cNvCxnSpPr>
          <p:nvPr/>
        </p:nvCxnSpPr>
        <p:spPr>
          <a:xfrm flipV="1">
            <a:off x="7521882" y="1445562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93" idx="6"/>
            <a:endCxn id="101" idx="1"/>
          </p:cNvCxnSpPr>
          <p:nvPr/>
        </p:nvCxnSpPr>
        <p:spPr>
          <a:xfrm>
            <a:off x="7521882" y="1765750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04" idx="3"/>
            <a:endCxn id="32" idx="0"/>
          </p:cNvCxnSpPr>
          <p:nvPr/>
        </p:nvCxnSpPr>
        <p:spPr>
          <a:xfrm flipH="1">
            <a:off x="8172893" y="1499780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1" idx="2"/>
          </p:cNvCxnSpPr>
          <p:nvPr/>
        </p:nvCxnSpPr>
        <p:spPr>
          <a:xfrm rot="5400000">
            <a:off x="6629762" y="1620742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85812" y="3245122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766152" y="3592484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11" name="원통 11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원통 11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통 11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124049" y="3992591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15" name="원통 1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원통 1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통 1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오른쪽으로 구부러진 화살표 117"/>
          <p:cNvSpPr/>
          <p:nvPr/>
        </p:nvSpPr>
        <p:spPr>
          <a:xfrm rot="19063509">
            <a:off x="5749769" y="3896218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611830" y="4004512"/>
            <a:ext cx="259026" cy="237471"/>
            <a:chOff x="572642" y="3447654"/>
            <a:chExt cx="1905000" cy="1904997"/>
          </a:xfrm>
          <a:effectLst/>
        </p:grpSpPr>
        <p:pic>
          <p:nvPicPr>
            <p:cNvPr id="120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1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2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3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4" name="오른쪽으로 구부러진 화살표 123"/>
          <p:cNvSpPr/>
          <p:nvPr/>
        </p:nvSpPr>
        <p:spPr>
          <a:xfrm rot="7865545">
            <a:off x="6039762" y="3579327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192175" y="3579441"/>
            <a:ext cx="214478" cy="220902"/>
            <a:chOff x="4475812" y="3935257"/>
            <a:chExt cx="259519" cy="267291"/>
          </a:xfrm>
        </p:grpSpPr>
        <p:pic>
          <p:nvPicPr>
            <p:cNvPr id="126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7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9" name="TextBox 128"/>
          <p:cNvSpPr txBox="1"/>
          <p:nvPr/>
        </p:nvSpPr>
        <p:spPr>
          <a:xfrm>
            <a:off x="8021090" y="1109897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89774" y="1044927"/>
            <a:ext cx="2330966" cy="527175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110767" y="717864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 Preprocessing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7" y="1217648"/>
            <a:ext cx="1013761" cy="250061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379789" y="3634450"/>
            <a:ext cx="97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직선 화살표 연결선 138"/>
          <p:cNvCxnSpPr>
            <a:stCxn id="151" idx="7"/>
            <a:endCxn id="23" idx="2"/>
          </p:cNvCxnSpPr>
          <p:nvPr/>
        </p:nvCxnSpPr>
        <p:spPr>
          <a:xfrm flipV="1">
            <a:off x="2238391" y="3558346"/>
            <a:ext cx="575989" cy="1658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1" idx="7"/>
          </p:cNvCxnSpPr>
          <p:nvPr/>
        </p:nvCxnSpPr>
        <p:spPr>
          <a:xfrm flipV="1">
            <a:off x="2238391" y="2037564"/>
            <a:ext cx="4615071" cy="317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145647" y="3792560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469" y="3879124"/>
            <a:ext cx="436355" cy="467249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765819" y="4447208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523316" y="5099367"/>
            <a:ext cx="837762" cy="805232"/>
            <a:chOff x="5813733" y="2418100"/>
            <a:chExt cx="1028944" cy="998571"/>
          </a:xfrm>
        </p:grpSpPr>
        <p:sp>
          <p:nvSpPr>
            <p:cNvPr id="151" name="타원 15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5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pic>
        <p:nvPicPr>
          <p:cNvPr id="157" name="그림 1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123" y="5127694"/>
            <a:ext cx="557455" cy="5251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8" name="TextBox 157"/>
          <p:cNvSpPr txBox="1"/>
          <p:nvPr/>
        </p:nvSpPr>
        <p:spPr>
          <a:xfrm>
            <a:off x="1208050" y="5892203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패치 저장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8808" y="569129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노이즈 제거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꺾인 연결선 163"/>
          <p:cNvCxnSpPr>
            <a:stCxn id="136" idx="3"/>
            <a:endCxn id="147" idx="0"/>
          </p:cNvCxnSpPr>
          <p:nvPr/>
        </p:nvCxnSpPr>
        <p:spPr>
          <a:xfrm>
            <a:off x="1395658" y="2467953"/>
            <a:ext cx="77594" cy="13246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49" idx="2"/>
            <a:endCxn id="157" idx="0"/>
          </p:cNvCxnSpPr>
          <p:nvPr/>
        </p:nvCxnSpPr>
        <p:spPr>
          <a:xfrm rot="5400000">
            <a:off x="922193" y="4590477"/>
            <a:ext cx="418876" cy="6555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49" idx="2"/>
            <a:endCxn id="151" idx="0"/>
          </p:cNvCxnSpPr>
          <p:nvPr/>
        </p:nvCxnSpPr>
        <p:spPr>
          <a:xfrm rot="16200000" flipH="1">
            <a:off x="1505529" y="4662698"/>
            <a:ext cx="390549" cy="4827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Binary </a:t>
            </a:r>
            <a:r>
              <a:rPr lang="ko-KR" altLang="en-US" b="1" dirty="0" smtClean="0"/>
              <a:t>업데이트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업데이트 </a:t>
            </a:r>
            <a:r>
              <a:rPr lang="ko-KR" altLang="en-US" b="1" dirty="0" smtClean="0"/>
              <a:t>계획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4174" y="5069758"/>
            <a:ext cx="1155469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512 size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922380" y="3833518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256 size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464533" y="6030033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521 or 256</a:t>
            </a:r>
            <a:endParaRPr lang="ko-KR" altLang="en-US" sz="1400" b="1" dirty="0"/>
          </a:p>
        </p:txBody>
      </p:sp>
      <p:sp>
        <p:nvSpPr>
          <p:cNvPr id="3" name="오른쪽 화살표 2"/>
          <p:cNvSpPr/>
          <p:nvPr/>
        </p:nvSpPr>
        <p:spPr>
          <a:xfrm rot="16200000">
            <a:off x="2094358" y="5715338"/>
            <a:ext cx="1137402" cy="2667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2032293" y="6397847"/>
            <a:ext cx="190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256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57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4352430" y="875821"/>
            <a:ext cx="0" cy="574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통합모델</a:t>
            </a:r>
            <a:r>
              <a:rPr lang="ko-KR" altLang="en-US" b="1" dirty="0" smtClean="0"/>
              <a:t> 테스트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203" y="501936"/>
            <a:ext cx="86947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latin typeface="+mj-ea"/>
              </a:rPr>
              <a:t>통합 </a:t>
            </a:r>
            <a:r>
              <a:rPr lang="ko-KR" altLang="en-US" sz="1400" smtClean="0">
                <a:latin typeface="+mj-ea"/>
              </a:rPr>
              <a:t>모델 업데이트 결과</a:t>
            </a:r>
            <a:endParaRPr lang="en-US" altLang="ko-KR" sz="1400" dirty="0" smtClean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160" r="50334"/>
          <a:stretch/>
        </p:blipFill>
        <p:spPr>
          <a:xfrm>
            <a:off x="78818" y="4099270"/>
            <a:ext cx="4087345" cy="221155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16149" y="3483032"/>
            <a:ext cx="947651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63" y="2365476"/>
            <a:ext cx="4737335" cy="351899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50048" t="14638"/>
          <a:stretch/>
        </p:blipFill>
        <p:spPr>
          <a:xfrm>
            <a:off x="67047" y="1984619"/>
            <a:ext cx="4110886" cy="21491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32386" y="3616036"/>
            <a:ext cx="474682" cy="126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2386" y="5821355"/>
            <a:ext cx="474682" cy="126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74217" y="5389555"/>
            <a:ext cx="411316" cy="232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74217" y="3239126"/>
            <a:ext cx="411316" cy="232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035457" y="1764431"/>
            <a:ext cx="1076199" cy="414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09389" y="147218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업데이트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통합모델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추가 업데이트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" y="968590"/>
            <a:ext cx="6258161" cy="5620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575" y="582084"/>
            <a:ext cx="69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score </a:t>
            </a:r>
            <a:r>
              <a:rPr lang="ko-KR" altLang="en-US" dirty="0" smtClean="0"/>
              <a:t>변경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있도록 수정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7550" y="6550223"/>
            <a:ext cx="356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_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ori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파일을 복사해서 사용 요청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NET </a:t>
            </a:r>
            <a:r>
              <a:rPr lang="ko-KR" altLang="en-US" sz="2000" b="1" dirty="0" smtClean="0">
                <a:latin typeface="+mj-ea"/>
                <a:ea typeface="+mj-ea"/>
              </a:rPr>
              <a:t>업데이트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2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31828</TotalTime>
  <Words>559</Words>
  <Application>Microsoft Office PowerPoint</Application>
  <PresentationFormat>화면 슬라이드 쇼(4:3)</PresentationFormat>
  <Paragraphs>191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334</cp:revision>
  <dcterms:created xsi:type="dcterms:W3CDTF">2021-03-24T07:36:17Z</dcterms:created>
  <dcterms:modified xsi:type="dcterms:W3CDTF">2021-08-20T02:41:59Z</dcterms:modified>
</cp:coreProperties>
</file>