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32" r:id="rId5"/>
    <p:sldId id="434" r:id="rId6"/>
    <p:sldId id="441" r:id="rId7"/>
    <p:sldId id="445" r:id="rId8"/>
    <p:sldId id="452" r:id="rId9"/>
    <p:sldId id="453" r:id="rId10"/>
    <p:sldId id="446" r:id="rId11"/>
    <p:sldId id="449" r:id="rId12"/>
    <p:sldId id="450" r:id="rId13"/>
    <p:sldId id="4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dog2021.grand-challenge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20210827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647621"/>
            <a:ext cx="869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Deeplabv3</a:t>
            </a:r>
            <a:r>
              <a:rPr lang="ko-KR" altLang="en-US" sz="1400" dirty="0" smtClean="0">
                <a:latin typeface="+mj-ea"/>
              </a:rPr>
              <a:t> 개발 결과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92.33</a:t>
            </a:r>
            <a:r>
              <a:rPr lang="en-US" altLang="ko-KR" sz="1400" dirty="0">
                <a:latin typeface="+mj-ea"/>
              </a:rPr>
              <a:t>%</a:t>
            </a:r>
            <a:r>
              <a:rPr lang="ko-KR" altLang="en-US" sz="1400" dirty="0">
                <a:latin typeface="+mj-ea"/>
              </a:rPr>
              <a:t>의 </a:t>
            </a:r>
            <a:r>
              <a:rPr lang="en-US" altLang="ko-KR" sz="1400" dirty="0">
                <a:latin typeface="+mj-ea"/>
              </a:rPr>
              <a:t>accuracy </a:t>
            </a:r>
            <a:r>
              <a:rPr lang="ko-KR" altLang="en-US" sz="1400" dirty="0" smtClean="0">
                <a:latin typeface="+mj-ea"/>
              </a:rPr>
              <a:t>값 확인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*background</a:t>
            </a:r>
            <a:r>
              <a:rPr lang="ko-KR" altLang="en-US" sz="1400" dirty="0">
                <a:latin typeface="+mj-ea"/>
              </a:rPr>
              <a:t>도 같이 </a:t>
            </a:r>
            <a:r>
              <a:rPr lang="ko-KR" altLang="en-US" sz="1400" dirty="0" smtClean="0">
                <a:latin typeface="+mj-ea"/>
              </a:rPr>
              <a:t>고려된 값으로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ko-KR" altLang="en-US" sz="1400" dirty="0" smtClean="0">
                <a:latin typeface="+mj-ea"/>
              </a:rPr>
              <a:t>의 인플레이션 </a:t>
            </a:r>
            <a:r>
              <a:rPr lang="ko-KR" altLang="en-US" sz="1400" dirty="0">
                <a:latin typeface="+mj-ea"/>
              </a:rPr>
              <a:t>된 </a:t>
            </a:r>
            <a:r>
              <a:rPr lang="ko-KR" altLang="en-US" sz="1400" dirty="0" err="1" smtClean="0">
                <a:latin typeface="+mj-ea"/>
              </a:rPr>
              <a:t>경향있음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예상과 다르게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low-level</a:t>
            </a:r>
            <a:r>
              <a:rPr lang="ko-KR" altLang="en-US" sz="1400" dirty="0">
                <a:latin typeface="+mj-ea"/>
              </a:rPr>
              <a:t>에서 더 높은 정확도를 </a:t>
            </a:r>
            <a:r>
              <a:rPr lang="ko-KR" altLang="en-US" sz="1400" dirty="0" smtClean="0">
                <a:latin typeface="+mj-ea"/>
              </a:rPr>
              <a:t>보임</a:t>
            </a:r>
            <a:endParaRPr lang="en-US" altLang="ko-KR" sz="1400" dirty="0" smtClean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190815"/>
            <a:ext cx="8177668" cy="3974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399" y="6165800"/>
            <a:ext cx="67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원본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9257" y="6187782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Ground truth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8522" y="6190026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prediction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42223" y="2384276"/>
            <a:ext cx="3616036" cy="4308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1D1C1D"/>
                </a:solidFill>
                <a:latin typeface="+mj-ea"/>
                <a:ea typeface="+mj-ea"/>
              </a:rPr>
              <a:t>high </a:t>
            </a:r>
            <a:r>
              <a:rPr lang="en-US" altLang="ko-KR" sz="1050" dirty="0">
                <a:solidFill>
                  <a:srgbClr val="1D1C1D"/>
                </a:solidFill>
                <a:latin typeface="+mj-ea"/>
                <a:ea typeface="+mj-ea"/>
              </a:rPr>
              <a:t>zoom-level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과 </a:t>
            </a:r>
            <a:r>
              <a:rPr lang="en-US" altLang="ko-KR" sz="1050" dirty="0">
                <a:solidFill>
                  <a:srgbClr val="1D1C1D"/>
                </a:solidFill>
                <a:latin typeface="+mj-ea"/>
                <a:ea typeface="+mj-ea"/>
              </a:rPr>
              <a:t>low zoom-level 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사이에 있는 케이스에서 </a:t>
            </a:r>
            <a:r>
              <a:rPr lang="ko-KR" altLang="en-US" sz="1050" dirty="0" err="1">
                <a:solidFill>
                  <a:srgbClr val="1D1C1D"/>
                </a:solidFill>
                <a:latin typeface="+mj-ea"/>
                <a:ea typeface="+mj-ea"/>
              </a:rPr>
              <a:t>병</a:t>
            </a:r>
            <a:r>
              <a:rPr lang="ko-KR" altLang="en-US" sz="1050" dirty="0" err="1" smtClean="0">
                <a:solidFill>
                  <a:srgbClr val="1D1C1D"/>
                </a:solidFill>
                <a:latin typeface="+mj-ea"/>
                <a:ea typeface="+mj-ea"/>
              </a:rPr>
              <a:t>변을</a:t>
            </a:r>
            <a:r>
              <a:rPr lang="ko-KR" altLang="en-US" sz="1050" dirty="0" smtClean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놓치는 케이스가 다수 발견</a:t>
            </a:r>
            <a:endParaRPr lang="ko-KR" altLang="en-US" sz="1050" dirty="0"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72546" y="2815164"/>
            <a:ext cx="1485207" cy="33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531188"/>
            <a:ext cx="86947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Deeplabv3</a:t>
            </a:r>
            <a:r>
              <a:rPr lang="ko-KR" altLang="en-US" sz="1400" dirty="0" smtClean="0">
                <a:latin typeface="+mj-ea"/>
              </a:rPr>
              <a:t> 개발 결과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486" y="1195438"/>
            <a:ext cx="67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원본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6609" y="1202925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Ground truth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3573" y="1137202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prediction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850686-C6DD-4A9A-9A12-7996F70D0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69" y="1545678"/>
            <a:ext cx="2750518" cy="20120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7413CD-D45C-48A4-A77A-0F58B58AB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32" y="1533992"/>
            <a:ext cx="2762551" cy="20208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6348E1-1969-4757-B51D-357783C584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6" y="1545678"/>
            <a:ext cx="2760668" cy="201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D898F0-B708-4683-AA83-CB801FB7B8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6" y="3714672"/>
            <a:ext cx="2750518" cy="20120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E3523D-D699-4F44-9838-BEE239CC67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74" y="3705870"/>
            <a:ext cx="2750518" cy="20120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9E91B9-200F-42FB-9E00-DFB52AD68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32" y="3705870"/>
            <a:ext cx="2762550" cy="20208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B48F4C-6C73-4849-82A5-DFA8919FDF6F}"/>
              </a:ext>
            </a:extLst>
          </p:cNvPr>
          <p:cNvSpPr/>
          <p:nvPr/>
        </p:nvSpPr>
        <p:spPr>
          <a:xfrm>
            <a:off x="7326900" y="458779"/>
            <a:ext cx="19078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2021S 0115077050101-227</a:t>
            </a:r>
          </a:p>
          <a:p>
            <a:r>
              <a:rPr lang="en-US" altLang="ko-KR" sz="1200" dirty="0"/>
              <a:t>Acc : 77.07</a:t>
            </a:r>
          </a:p>
          <a:p>
            <a:r>
              <a:rPr lang="en-US" altLang="ko-KR" sz="1200" dirty="0"/>
              <a:t>F1 : 44.19</a:t>
            </a:r>
          </a:p>
          <a:p>
            <a:r>
              <a:rPr lang="en-US" altLang="ko-KR" sz="1200" dirty="0"/>
              <a:t>MAE : 0.23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D8C534-1465-4BE1-9CE5-E063736BCFE0}"/>
              </a:ext>
            </a:extLst>
          </p:cNvPr>
          <p:cNvSpPr/>
          <p:nvPr/>
        </p:nvSpPr>
        <p:spPr>
          <a:xfrm>
            <a:off x="6659287" y="5796589"/>
            <a:ext cx="21884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2021S 0115077050101-522</a:t>
            </a:r>
          </a:p>
          <a:p>
            <a:r>
              <a:rPr lang="en-US" altLang="ko-KR" sz="1400" dirty="0"/>
              <a:t>Acc : 82.7</a:t>
            </a:r>
          </a:p>
          <a:p>
            <a:r>
              <a:rPr lang="en-US" altLang="ko-KR" sz="1400" dirty="0"/>
              <a:t>F1 : 82.06</a:t>
            </a:r>
          </a:p>
          <a:p>
            <a:r>
              <a:rPr lang="en-US" altLang="ko-KR" sz="1400" dirty="0"/>
              <a:t>MAE : 0.17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1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531188"/>
            <a:ext cx="86947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Deeplabv3</a:t>
            </a:r>
            <a:r>
              <a:rPr lang="ko-KR" altLang="en-US" sz="1400" dirty="0" smtClean="0">
                <a:latin typeface="+mj-ea"/>
              </a:rPr>
              <a:t> 개발 결과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354" y="1222745"/>
            <a:ext cx="67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원본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1511" y="1235287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Ground truth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872" y="1188273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prediction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414504-C3D7-48FE-873E-9B9A3A7F2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93" y="1643763"/>
            <a:ext cx="2750519" cy="20120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B2B5ED-AE32-4A7E-926C-D5EE614330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60" y="1643763"/>
            <a:ext cx="2750519" cy="20120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F92204-A838-48AE-A83D-70C30FE26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43763"/>
            <a:ext cx="2750518" cy="20120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96D6532-6345-404D-955F-396D6A6CFA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93" y="3891842"/>
            <a:ext cx="2750518" cy="20120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23F308-ABFC-4A84-B864-BBD77C41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60" y="3891841"/>
            <a:ext cx="2750518" cy="20120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AC7D1C-2A8E-4CF1-8328-A52C59C778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891841"/>
            <a:ext cx="2750518" cy="201205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2B9864-2544-4F82-A7E1-612CD966BEE1}"/>
              </a:ext>
            </a:extLst>
          </p:cNvPr>
          <p:cNvSpPr/>
          <p:nvPr/>
        </p:nvSpPr>
        <p:spPr>
          <a:xfrm>
            <a:off x="7236105" y="531188"/>
            <a:ext cx="19078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2021S 0124324010101-399</a:t>
            </a:r>
          </a:p>
          <a:p>
            <a:r>
              <a:rPr lang="en-US" altLang="ko-KR" sz="1200" dirty="0"/>
              <a:t>Acc : 98.67</a:t>
            </a:r>
          </a:p>
          <a:p>
            <a:r>
              <a:rPr lang="en-US" altLang="ko-KR" sz="1200" dirty="0"/>
              <a:t>F1 : 93.15</a:t>
            </a:r>
          </a:p>
          <a:p>
            <a:r>
              <a:rPr lang="en-US" altLang="ko-KR" sz="1200" dirty="0"/>
              <a:t>MAE : 0.01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FD356F-2502-4E06-BC3A-92381B200065}"/>
              </a:ext>
            </a:extLst>
          </p:cNvPr>
          <p:cNvSpPr/>
          <p:nvPr/>
        </p:nvSpPr>
        <p:spPr>
          <a:xfrm>
            <a:off x="6915505" y="5903893"/>
            <a:ext cx="19431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2021S 0124324010101-599 </a:t>
            </a:r>
            <a:endParaRPr lang="en-US" altLang="ko-KR" sz="1200" dirty="0"/>
          </a:p>
          <a:p>
            <a:r>
              <a:rPr lang="en-US" altLang="ko-KR" sz="1200" dirty="0"/>
              <a:t>Acc : 98.12</a:t>
            </a:r>
          </a:p>
          <a:p>
            <a:r>
              <a:rPr lang="en-US" altLang="ko-KR" sz="1200" dirty="0"/>
              <a:t>F1 : 85.28</a:t>
            </a:r>
          </a:p>
          <a:p>
            <a:r>
              <a:rPr lang="en-US" altLang="ko-KR" sz="1200" dirty="0"/>
              <a:t>MAE : 0.02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96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531188"/>
            <a:ext cx="86947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MaskRCNN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현재 트레이닝 자체가 불가능 </a:t>
            </a:r>
            <a:r>
              <a:rPr lang="ko-KR" altLang="en-US" sz="1400" dirty="0" err="1">
                <a:latin typeface="+mj-ea"/>
              </a:rPr>
              <a:t>한것은</a:t>
            </a:r>
            <a:r>
              <a:rPr lang="ko-KR" altLang="en-US" sz="1400" dirty="0">
                <a:latin typeface="+mj-ea"/>
              </a:rPr>
              <a:t> 아니나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학습 후 결과를 </a:t>
            </a:r>
            <a:r>
              <a:rPr lang="ko-KR" altLang="en-US" sz="1400" dirty="0" err="1">
                <a:latin typeface="+mj-ea"/>
              </a:rPr>
              <a:t>생성했을때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결과를 만들어내지 못함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학습이 되지 못한 것임</a:t>
            </a:r>
            <a:r>
              <a:rPr lang="en-US" altLang="ko-KR" sz="1400" dirty="0">
                <a:latin typeface="+mj-ea"/>
              </a:rPr>
              <a:t>) 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1963" y="1711292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Ground truth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559" y="1711292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prediction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582A44F-7AED-4FEA-884F-C9E793B0A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b="9230"/>
          <a:stretch/>
        </p:blipFill>
        <p:spPr bwMode="auto">
          <a:xfrm>
            <a:off x="274320" y="2103147"/>
            <a:ext cx="2172582" cy="21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20A8AF7-8E0D-4A9A-A888-309D41C09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b="8794"/>
          <a:stretch/>
        </p:blipFill>
        <p:spPr bwMode="auto">
          <a:xfrm>
            <a:off x="2924312" y="2092661"/>
            <a:ext cx="2172582" cy="21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8874"/>
              </p:ext>
            </p:extLst>
          </p:nvPr>
        </p:nvGraphicFramePr>
        <p:xfrm>
          <a:off x="260466" y="515389"/>
          <a:ext cx="8725593" cy="3201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성능 확인을 위한 샘플 슬라이드 추가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Z:\02. </a:t>
                      </a:r>
                      <a:r>
                        <a:rPr lang="en-US" altLang="ko-KR" sz="1200" dirty="0" err="1" smtClean="0"/>
                        <a:t>scanner_data</a:t>
                      </a:r>
                      <a:r>
                        <a:rPr lang="en-US" altLang="ko-KR" sz="1200" dirty="0" smtClean="0"/>
                        <a:t>\20210825 </a:t>
                      </a:r>
                      <a:r>
                        <a:rPr lang="ko-KR" altLang="en-US" sz="1200" dirty="0" smtClean="0"/>
                        <a:t>스캐너 소프트웨어 버전 </a:t>
                      </a:r>
                      <a:r>
                        <a:rPr lang="en-US" altLang="ko-KR" sz="1200" dirty="0" smtClean="0"/>
                        <a:t>test</a:t>
                      </a:r>
                      <a:r>
                        <a:rPr lang="ko-KR" altLang="en-US" sz="1200" dirty="0" smtClean="0"/>
                        <a:t>폴더</a:t>
                      </a:r>
                      <a:r>
                        <a:rPr lang="en-US" altLang="ko-KR" sz="1200" dirty="0" smtClean="0"/>
                        <a:t>\20210824 profile test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0615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48381"/>
              </p:ext>
            </p:extLst>
          </p:nvPr>
        </p:nvGraphicFramePr>
        <p:xfrm>
          <a:off x="260465" y="2352040"/>
          <a:ext cx="8725593" cy="421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238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</a:t>
                      </a:r>
                      <a:r>
                        <a:rPr lang="en-US" altLang="ko-KR" sz="1200" baseline="0" dirty="0" smtClean="0"/>
                        <a:t> binary </a:t>
                      </a:r>
                      <a:r>
                        <a:rPr lang="ko-KR" altLang="en-US" sz="1200" baseline="0" dirty="0" smtClean="0"/>
                        <a:t>모델 결과 확인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Binary </a:t>
                      </a:r>
                      <a:r>
                        <a:rPr lang="ko-KR" altLang="en-US" sz="1200" baseline="0" dirty="0" smtClean="0"/>
                        <a:t>실효성을 위한 추가 업데이트 진행</a:t>
                      </a:r>
                      <a:endParaRPr lang="ko-KR" altLang="en-US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Feature_cube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개발 중 오류 발견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LossDiff</a:t>
                      </a:r>
                      <a:r>
                        <a:rPr lang="ko-KR" altLang="en-US" sz="1200" dirty="0" smtClean="0"/>
                        <a:t>와 통합하여 진행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슬라이드 별 샘플 확인 필요 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en-US" altLang="ko-KR" sz="1200" dirty="0" err="1" smtClean="0"/>
                        <a:t>murtaza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Feature_cube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err="1" smtClean="0"/>
                        <a:t>개발중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스캐너별</a:t>
                      </a:r>
                      <a:r>
                        <a:rPr lang="ko-KR" altLang="en-US" sz="1200" baseline="0" dirty="0" smtClean="0"/>
                        <a:t> 이미지 변동성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해결 사례들을 조사하고 있으나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해당 이슈는 발생 가능성이 </a:t>
                      </a:r>
                      <a:r>
                        <a:rPr lang="ko-KR" altLang="en-US" sz="1200" baseline="0" dirty="0" err="1" smtClean="0"/>
                        <a:t>다분하여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해결이 필요한 </a:t>
                      </a:r>
                      <a:r>
                        <a:rPr lang="ko-KR" altLang="en-US" sz="1200" baseline="0" dirty="0" err="1" smtClean="0"/>
                        <a:t>이슈중</a:t>
                      </a:r>
                      <a:r>
                        <a:rPr lang="ko-KR" altLang="en-US" sz="1200" baseline="0" dirty="0" smtClean="0"/>
                        <a:t> 하나로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챌린지</a:t>
                      </a:r>
                      <a:r>
                        <a:rPr lang="ko-KR" altLang="en-US" sz="1200" baseline="0" dirty="0" smtClean="0"/>
                        <a:t> 존재</a:t>
                      </a:r>
                      <a:r>
                        <a:rPr lang="en-US" altLang="ko-KR" sz="1200" baseline="0" dirty="0" smtClean="0"/>
                        <a:t>)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>
                          <a:hlinkClick r:id="rId2"/>
                        </a:rPr>
                        <a:t>https://midog2021.grand-challenge.org/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6066" y="6569215"/>
            <a:ext cx="3749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*DICOM </a:t>
            </a:r>
            <a:r>
              <a:rPr lang="ko-KR" altLang="en-US" sz="1050" dirty="0" smtClean="0"/>
              <a:t>관련 라이브러리 </a:t>
            </a:r>
            <a:r>
              <a:rPr lang="ko-KR" altLang="en-US" sz="1050" dirty="0" err="1" smtClean="0"/>
              <a:t>확인중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97516"/>
              </p:ext>
            </p:extLst>
          </p:nvPr>
        </p:nvGraphicFramePr>
        <p:xfrm>
          <a:off x="260466" y="515388"/>
          <a:ext cx="8725593" cy="1206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Z:\01. </a:t>
                      </a:r>
                      <a:r>
                        <a:rPr lang="ko-KR" altLang="en-US" sz="900" dirty="0" smtClean="0"/>
                        <a:t>현미경 이미지 통합</a:t>
                      </a:r>
                      <a:r>
                        <a:rPr lang="en-US" altLang="ko-KR" sz="900" dirty="0" smtClean="0"/>
                        <a:t>\</a:t>
                      </a:r>
                      <a:r>
                        <a:rPr lang="ko-KR" altLang="en-US" sz="900" dirty="0" err="1" smtClean="0"/>
                        <a:t>파일럿용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20210528 colon </a:t>
                      </a:r>
                      <a:r>
                        <a:rPr lang="ko-KR" altLang="en-US" sz="900" dirty="0" smtClean="0"/>
                        <a:t>전문의 </a:t>
                      </a:r>
                      <a:r>
                        <a:rPr lang="en-US" altLang="ko-KR" sz="900" dirty="0" smtClean="0"/>
                        <a:t>annotation\2021.08 colon 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-2 (1399</a:t>
                      </a:r>
                      <a:r>
                        <a:rPr lang="ko-KR" altLang="en-US" sz="900" dirty="0" smtClean="0"/>
                        <a:t>장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Consistency </a:t>
                      </a:r>
                      <a:r>
                        <a:rPr lang="ko-KR" altLang="en-US" sz="900" dirty="0" smtClean="0"/>
                        <a:t>관련 내용 문서 확보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24133"/>
              </p:ext>
            </p:extLst>
          </p:nvPr>
        </p:nvGraphicFramePr>
        <p:xfrm>
          <a:off x="260466" y="1694868"/>
          <a:ext cx="8725593" cy="453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8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Noise </a:t>
                      </a:r>
                      <a:r>
                        <a:rPr lang="ko-KR" altLang="en-US" sz="1200" dirty="0" smtClean="0"/>
                        <a:t>이미지의 모델 대응력 </a:t>
                      </a:r>
                      <a:r>
                        <a:rPr lang="ko-KR" altLang="en-US" sz="1200" dirty="0" err="1" smtClean="0"/>
                        <a:t>확인중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오분류</a:t>
                      </a:r>
                      <a:r>
                        <a:rPr lang="ko-KR" altLang="en-US" sz="1200" dirty="0" smtClean="0"/>
                        <a:t> 이미지에 대한 실험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노이즈 이미지 대응 수준을 통합 모델에서 테스트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분류 요청이 필요한것으로 확인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8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7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추가 데이터로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deeplabv3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코드 </a:t>
                      </a:r>
                      <a:r>
                        <a:rPr lang="ko-KR" altLang="en-US" sz="1200" baseline="0" dirty="0" smtClean="0"/>
                        <a:t>전달을 위한 코드 정리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793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연구 및 업데이트 데이터 적용 실험 중 </a:t>
                      </a:r>
                      <a:r>
                        <a:rPr lang="en-US" altLang="ko-KR" sz="1200" dirty="0" smtClean="0"/>
                        <a:t>(＇</a:t>
                      </a:r>
                      <a:r>
                        <a:rPr lang="ko-KR" altLang="en-US" sz="1200" dirty="0" err="1" smtClean="0"/>
                        <a:t>김태미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 supervised </a:t>
                      </a:r>
                      <a:r>
                        <a:rPr lang="ko-KR" altLang="en-US" sz="1200" dirty="0" smtClean="0"/>
                        <a:t>관련 내용 정리 및 발표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데이터 추가 실험 중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추가 데이터로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Deeplabv3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MaskRCNN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6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_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7828"/>
              </p:ext>
            </p:extLst>
          </p:nvPr>
        </p:nvGraphicFramePr>
        <p:xfrm>
          <a:off x="3063854" y="1852948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7719" y="4229536"/>
            <a:ext cx="869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: -%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중</a:t>
            </a:r>
            <a:endParaRPr lang="en-US" altLang="ko-KR" sz="14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19" y="6047670"/>
            <a:ext cx="718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</a:t>
            </a:r>
            <a:r>
              <a:rPr lang="en-US" altLang="ko-KR" sz="1600" strike="sngStrike" dirty="0" smtClean="0"/>
              <a:t>Feature </a:t>
            </a:r>
            <a:r>
              <a:rPr lang="ko-KR" altLang="en-US" sz="1600" strike="sngStrike" dirty="0" smtClean="0"/>
              <a:t>모델 개발 후 성능 비교를 통해서 통합 여부 결정 논의 </a:t>
            </a:r>
            <a:endParaRPr lang="ko-KR" altLang="en-US" sz="1600" strike="sngStrike" dirty="0"/>
          </a:p>
        </p:txBody>
      </p:sp>
    </p:spTree>
    <p:extLst>
      <p:ext uri="{BB962C8B-B14F-4D97-AF65-F5344CB8AC3E}">
        <p14:creationId xmlns:p14="http://schemas.microsoft.com/office/powerpoint/2010/main" val="7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노이즈 필터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필터 테스트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90548"/>
            <a:ext cx="831272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 선택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대표 이미지 수집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모델이 유효 이미지로 분류 했으나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노이즈로 보이는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모델간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결과의 차이를 보이는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이미지들임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Acceptable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여부 분류 요청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병변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확인 가능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/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불가능 여부 확인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분류 결과 정보를 기준으로 모델 선택이 가능함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이슈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통합 모델에 투입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 이미지는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mal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로 분류되는 것을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좀 더 강건한 노이즈 필터의 필요성이 확인되어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해당 분류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3" y="4016725"/>
            <a:ext cx="3461033" cy="25318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39" y="4074914"/>
            <a:ext cx="3525408" cy="25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(</a:t>
            </a:r>
            <a:r>
              <a:rPr lang="ko-KR" altLang="en-US" b="1" dirty="0" smtClean="0">
                <a:solidFill>
                  <a:srgbClr val="FF0000"/>
                </a:solidFill>
              </a:rPr>
              <a:t>지난주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90548"/>
            <a:ext cx="83127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deeplabv3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이전보다 긍정적인 결과 확인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학습이 진행되며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정확도 개선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Deeplabv3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, mask r-</a:t>
            </a:r>
            <a:r>
              <a:rPr lang="en-US" altLang="ko-KR" sz="1400" dirty="0" err="1">
                <a:solidFill>
                  <a:srgbClr val="1D1C1D"/>
                </a:solidFill>
                <a:latin typeface="+mj-ea"/>
                <a:ea typeface="+mj-ea"/>
              </a:rPr>
              <a:t>cnn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과정 </a:t>
            </a:r>
            <a:r>
              <a:rPr lang="ko-KR" altLang="en-US" sz="1400" dirty="0" err="1">
                <a:solidFill>
                  <a:srgbClr val="1D1C1D"/>
                </a:solidFill>
                <a:latin typeface="+mj-ea"/>
                <a:ea typeface="+mj-ea"/>
              </a:rPr>
              <a:t>간결화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코드의 전처리 코드 수정을 통해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 시간 단축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mask </a:t>
            </a:r>
            <a:r>
              <a:rPr lang="en-US" altLang="ko-KR" sz="1400" dirty="0">
                <a:latin typeface="+mj-ea"/>
                <a:ea typeface="+mj-ea"/>
              </a:rPr>
              <a:t>r-</a:t>
            </a:r>
            <a:r>
              <a:rPr lang="en-US" altLang="ko-KR" sz="1400" dirty="0" err="1">
                <a:latin typeface="+mj-ea"/>
                <a:ea typeface="+mj-ea"/>
              </a:rPr>
              <a:t>cnn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학습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Deeplab</a:t>
            </a:r>
            <a:r>
              <a:rPr lang="ko-KR" altLang="en-US" sz="1400" dirty="0">
                <a:latin typeface="+mj-ea"/>
                <a:ea typeface="+mj-ea"/>
              </a:rPr>
              <a:t>과 동일하게 </a:t>
            </a:r>
            <a:r>
              <a:rPr lang="ko-KR" altLang="en-US" sz="1400" dirty="0" smtClean="0">
                <a:latin typeface="+mj-ea"/>
                <a:ea typeface="+mj-ea"/>
              </a:rPr>
              <a:t>중간 오류 </a:t>
            </a:r>
            <a:r>
              <a:rPr lang="ko-KR" altLang="en-US" sz="1400" dirty="0">
                <a:latin typeface="+mj-ea"/>
                <a:ea typeface="+mj-ea"/>
              </a:rPr>
              <a:t>없이 </a:t>
            </a:r>
            <a:r>
              <a:rPr lang="ko-KR" altLang="en-US" sz="1400" dirty="0" smtClean="0">
                <a:latin typeface="+mj-ea"/>
                <a:ea typeface="+mj-ea"/>
              </a:rPr>
              <a:t>학습이 진행 되었으나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prediction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을 생성하지 못함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Review: DeepLabv3 — Atrous Convolution (Semantic Segmentation) | by Sik-Ho  Ts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" y="4504544"/>
            <a:ext cx="7588015" cy="20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32289</TotalTime>
  <Words>541</Words>
  <Application>Microsoft Office PowerPoint</Application>
  <PresentationFormat>화면 슬라이드 쇼(4:3)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346</cp:revision>
  <dcterms:created xsi:type="dcterms:W3CDTF">2021-03-24T07:36:17Z</dcterms:created>
  <dcterms:modified xsi:type="dcterms:W3CDTF">2021-08-27T07:15:06Z</dcterms:modified>
</cp:coreProperties>
</file>