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362" r:id="rId4"/>
    <p:sldId id="429" r:id="rId5"/>
    <p:sldId id="434" r:id="rId6"/>
    <p:sldId id="459" r:id="rId7"/>
    <p:sldId id="460" r:id="rId8"/>
    <p:sldId id="461" r:id="rId9"/>
    <p:sldId id="462" r:id="rId10"/>
    <p:sldId id="463" r:id="rId11"/>
    <p:sldId id="432" r:id="rId12"/>
    <p:sldId id="454" r:id="rId13"/>
    <p:sldId id="441" r:id="rId14"/>
    <p:sldId id="445" r:id="rId15"/>
    <p:sldId id="455" r:id="rId16"/>
    <p:sldId id="456" r:id="rId17"/>
    <p:sldId id="457" r:id="rId18"/>
    <p:sldId id="452" r:id="rId19"/>
    <p:sldId id="453" r:id="rId20"/>
    <p:sldId id="45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dog2021.grand-challenge.org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20210903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슬라이드 성능 변동 확인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위장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04746"/>
              </p:ext>
            </p:extLst>
          </p:nvPr>
        </p:nvGraphicFramePr>
        <p:xfrm>
          <a:off x="274320" y="3128171"/>
          <a:ext cx="3761104" cy="853950"/>
        </p:xfrm>
        <a:graphic>
          <a:graphicData uri="http://schemas.openxmlformats.org/drawingml/2006/table">
            <a:tbl>
              <a:tblPr/>
              <a:tblGrid>
                <a:gridCol w="1506336">
                  <a:extLst>
                    <a:ext uri="{9D8B030D-6E8A-4147-A177-3AD203B41FA5}">
                      <a16:colId xmlns:a16="http://schemas.microsoft.com/office/drawing/2014/main" val="371599232"/>
                    </a:ext>
                  </a:extLst>
                </a:gridCol>
                <a:gridCol w="742768">
                  <a:extLst>
                    <a:ext uri="{9D8B030D-6E8A-4147-A177-3AD203B41FA5}">
                      <a16:colId xmlns:a16="http://schemas.microsoft.com/office/drawing/2014/main" val="308894383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332381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669161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10152607"/>
                    </a:ext>
                  </a:extLst>
                </a:gridCol>
              </a:tblGrid>
              <a:tr h="114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715385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'178']|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336488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'190']|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540192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'15'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'208']|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324203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0295198020102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'194']|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41829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87021"/>
              </p:ext>
            </p:extLst>
          </p:nvPr>
        </p:nvGraphicFramePr>
        <p:xfrm>
          <a:off x="4290021" y="1222178"/>
          <a:ext cx="4680000" cy="2543175"/>
        </p:xfrm>
        <a:graphic>
          <a:graphicData uri="http://schemas.openxmlformats.org/drawingml/2006/table">
            <a:tbl>
              <a:tblPr/>
              <a:tblGrid>
                <a:gridCol w="2808000">
                  <a:extLst>
                    <a:ext uri="{9D8B030D-6E8A-4147-A177-3AD203B41FA5}">
                      <a16:colId xmlns:a16="http://schemas.microsoft.com/office/drawing/2014/main" val="196848184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583507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8152005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9378013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670506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6995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'164']|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8493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0295197020101_2021-08-24_16-43-32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'48'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'166']|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14228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0295197020101_2021-08-24_16-44-34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'173']|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2937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'195']|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965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0295198010101_2021-08-24_16-47-04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'189']|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7061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0295198010101_2021-08-24_16-48-03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'14'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'197']|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3758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'227']|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56647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0295198020101_2021-08-24_16-10-46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9881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0295198020101_2021-08-24_16-12-04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49673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5892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0295198020102_2021-08-24_16-16-46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'221']|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9517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8456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0295198020103_2021-08-24_16-20-14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'231']|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29737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0295198020103_2021-08-24_16-21-45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'226']|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84546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985369"/>
              </p:ext>
            </p:extLst>
          </p:nvPr>
        </p:nvGraphicFramePr>
        <p:xfrm>
          <a:off x="4271977" y="3885285"/>
          <a:ext cx="4680000" cy="2542875"/>
        </p:xfrm>
        <a:graphic>
          <a:graphicData uri="http://schemas.openxmlformats.org/drawingml/2006/table">
            <a:tbl>
              <a:tblPr/>
              <a:tblGrid>
                <a:gridCol w="2808000">
                  <a:extLst>
                    <a:ext uri="{9D8B030D-6E8A-4147-A177-3AD203B41FA5}">
                      <a16:colId xmlns:a16="http://schemas.microsoft.com/office/drawing/2014/main" val="47626925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334447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48825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3960569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88265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Confidence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616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'192']|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335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0295197020101_2021-08-24_15-05-14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'186']|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253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0295197020101_2021-08-24_15-06-11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'188']|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9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'190']|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13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0295198010101_2021-08-24_15-08-32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'193']|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505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0295198010101_2021-08-24_15-09-31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'186']|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402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'206']|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4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0295198020101_2021-08-24_17-57-42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'205']|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597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0295198020101_2021-08-24_17-58-44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'207']|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4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0295198020102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'210']|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24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0295198020102_2021-08-24_18-03-39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'213']|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2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'228']|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22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0295198020103_2021-08-24_18-07-01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'220']|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97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0295198020103_2021-08-24_18-08-31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'226']|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5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NET </a:t>
            </a:r>
            <a:r>
              <a:rPr lang="ko-KR" altLang="en-US" sz="2000" b="1" dirty="0" smtClean="0">
                <a:latin typeface="+mj-ea"/>
                <a:ea typeface="+mj-ea"/>
              </a:rPr>
              <a:t>업데이트 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52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 </a:t>
            </a:r>
            <a:r>
              <a:rPr lang="ko-KR" altLang="en-US" b="1" dirty="0" smtClean="0"/>
              <a:t>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Graph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Patch level model accuracy for D,M,N,NET(U) </a:t>
            </a:r>
            <a:r>
              <a:rPr lang="en-US" altLang="ko-KR" sz="1600" dirty="0" smtClean="0"/>
              <a:t>: 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97.83</a:t>
            </a:r>
            <a:r>
              <a:rPr lang="en-US" altLang="ko-KR" sz="1600" dirty="0" smtClean="0"/>
              <a:t>%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 :  92.0%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275039" y="700725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292" y="2637972"/>
            <a:ext cx="8694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latin typeface="+mj-ea"/>
              </a:rPr>
              <a:t>Feature_cube</a:t>
            </a:r>
            <a:r>
              <a:rPr lang="en-US" altLang="ko-KR" sz="1400" b="1" dirty="0" smtClean="0">
                <a:latin typeface="+mj-ea"/>
              </a:rPr>
              <a:t> (*)</a:t>
            </a:r>
            <a:endParaRPr lang="en-US" altLang="ko-KR" sz="1400" b="1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Patch level model accuracy for D,M,N,NET(U) : </a:t>
            </a:r>
            <a:r>
              <a:rPr lang="en-US" altLang="ko-KR" sz="1400" dirty="0" smtClean="0"/>
              <a:t>90.%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학습이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되지 않는 이슈가 있어서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현재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j-ea"/>
              </a:rPr>
              <a:t>lossDiff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모델을 우선적으로 적용하여 실험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중</a:t>
            </a:r>
            <a:endParaRPr lang="en-US" altLang="ko-KR" sz="1400" b="1" dirty="0" smtClean="0">
              <a:solidFill>
                <a:srgbClr val="FF0000"/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Slide level model </a:t>
            </a:r>
            <a:r>
              <a:rPr lang="en-US" altLang="ko-KR" sz="1400" dirty="0" err="1">
                <a:latin typeface="+mj-ea"/>
              </a:rPr>
              <a:t>acc</a:t>
            </a:r>
            <a:r>
              <a:rPr lang="en-US" altLang="ko-KR" sz="1400" dirty="0">
                <a:latin typeface="+mj-ea"/>
              </a:rPr>
              <a:t>: </a:t>
            </a:r>
            <a:r>
              <a:rPr lang="en-US" altLang="ko-KR" sz="1400" b="1" u="sng" dirty="0">
                <a:latin typeface="+mj-ea"/>
              </a:rPr>
              <a:t>87</a:t>
            </a:r>
            <a:r>
              <a:rPr lang="en-US" altLang="ko-KR" sz="1400" b="1" u="sng" dirty="0" smtClean="0">
                <a:latin typeface="+mj-ea"/>
              </a:rPr>
              <a:t>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>
                <a:latin typeface="+mj-ea"/>
              </a:rPr>
              <a:t>설치 위치</a:t>
            </a:r>
            <a:r>
              <a:rPr lang="en-US" altLang="ko-KR" sz="1400" b="1" u="sng" dirty="0">
                <a:latin typeface="+mj-ea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>
                <a:latin typeface="+mj-ea"/>
              </a:rPr>
              <a:t>C:\</a:t>
            </a:r>
            <a:r>
              <a:rPr lang="en-US" altLang="ko-KR" sz="1400" b="1" u="sng" dirty="0" smtClean="0">
                <a:latin typeface="+mj-ea"/>
              </a:rPr>
              <a:t>Users\kaist08\Desktop\backup\FeatureMap_based_system\colon_4class_framework_ori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>
                <a:latin typeface="+mj-ea"/>
              </a:rPr>
              <a:t>서버 메모리 이슈로 정확한 서버 테스트는 진행하지 못함</a:t>
            </a:r>
            <a:endParaRPr lang="en-US" altLang="ko-KR" sz="1400" b="1" u="sng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292" y="5305883"/>
            <a:ext cx="7929938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LossDiff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업데이트</a:t>
            </a:r>
            <a:r>
              <a:rPr lang="en-US" altLang="ko-KR" sz="1400" dirty="0" smtClean="0"/>
              <a:t>: threshold </a:t>
            </a:r>
            <a:r>
              <a:rPr lang="ko-KR" altLang="en-US" sz="1400" dirty="0" smtClean="0"/>
              <a:t>값을 높여서 제거되는 이미지의 수를 줄여서 </a:t>
            </a:r>
            <a:r>
              <a:rPr lang="ko-KR" altLang="en-US" sz="1400" dirty="0" err="1" smtClean="0"/>
              <a:t>재학습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해당 모델을 </a:t>
            </a:r>
            <a:r>
              <a:rPr lang="en-US" altLang="ko-KR" sz="1400" dirty="0" smtClean="0"/>
              <a:t>feature cube</a:t>
            </a:r>
            <a:r>
              <a:rPr lang="ko-KR" altLang="en-US" sz="1400" dirty="0" smtClean="0"/>
              <a:t>에 적용 예정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08" y="5696434"/>
            <a:ext cx="3141605" cy="1116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8333" y="6277191"/>
            <a:ext cx="131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2020.12.31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8794" y="6521197"/>
            <a:ext cx="332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Featurecube</a:t>
            </a:r>
            <a:r>
              <a:rPr lang="en-US" altLang="ko-KR" sz="1200" dirty="0" smtClean="0"/>
              <a:t> 4class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483033" y="3815217"/>
            <a:ext cx="2585258" cy="18412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5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현미경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노이즈 </a:t>
            </a:r>
            <a:r>
              <a:rPr lang="ko-KR" altLang="en-US" sz="2000" b="1" dirty="0" smtClean="0">
                <a:latin typeface="+mj-ea"/>
                <a:ea typeface="+mj-ea"/>
              </a:rPr>
              <a:t>필터 및 정상 이미지 통합 테스트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59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노이즈 필터 테스트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15733"/>
            <a:ext cx="8312727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모델 선택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대표 이미지 수집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모델이 유효 이미지로 분류 했으나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노이즈로 보이는 이미지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1D1C1D"/>
                </a:solidFill>
                <a:latin typeface="+mj-ea"/>
                <a:ea typeface="+mj-ea"/>
              </a:rPr>
              <a:t>모델간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 결과의 차이를 보이는 </a:t>
            </a:r>
            <a:r>
              <a:rPr lang="ko-KR" altLang="en-US" sz="1400" dirty="0" err="1" smtClean="0">
                <a:solidFill>
                  <a:srgbClr val="1D1C1D"/>
                </a:solidFill>
                <a:latin typeface="+mj-ea"/>
                <a:ea typeface="+mj-ea"/>
              </a:rPr>
              <a:t>이미지들임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Acceptable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여부 분류 요청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: </a:t>
            </a:r>
            <a:r>
              <a:rPr lang="ko-KR" altLang="en-US" sz="1400" dirty="0" err="1" smtClean="0">
                <a:solidFill>
                  <a:srgbClr val="1D1C1D"/>
                </a:solidFill>
                <a:latin typeface="+mj-ea"/>
                <a:ea typeface="+mj-ea"/>
              </a:rPr>
              <a:t>병변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 확인 가능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/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불가능 여부 확인 요청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분류 결과 정보를 기준으로 모델 선택이 가능함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이슈 이미지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통합 모델에 투입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노이즈 이미지는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mal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로 분류되는 것을 확인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좀 더 강건한 노이즈 필터의 필요성이 확인되어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해당 분류 요청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4320" y="615733"/>
            <a:ext cx="7148945" cy="3532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43" y="5221691"/>
            <a:ext cx="3790950" cy="1285875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2921" y="4294663"/>
            <a:ext cx="529041" cy="532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정상 이미지 통합 테스트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15733"/>
            <a:ext cx="83127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정상 이미지들에 대해서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개발된 통합 모델에 투입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각 모델 성능의 추정 목적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(raw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데이터로 받음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)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08859"/>
              </p:ext>
            </p:extLst>
          </p:nvPr>
        </p:nvGraphicFramePr>
        <p:xfrm>
          <a:off x="193963" y="1656107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61">
                  <a:extLst>
                    <a:ext uri="{9D8B030D-6E8A-4147-A177-3AD203B41FA5}">
                      <a16:colId xmlns:a16="http://schemas.microsoft.com/office/drawing/2014/main" val="2830744351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801156910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899956111"/>
                    </a:ext>
                  </a:extLst>
                </a:gridCol>
                <a:gridCol w="939742">
                  <a:extLst>
                    <a:ext uri="{9D8B030D-6E8A-4147-A177-3AD203B41FA5}">
                      <a16:colId xmlns:a16="http://schemas.microsoft.com/office/drawing/2014/main" val="35311959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81790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noise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6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0302280010101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277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471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0302545010101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4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0302552010101*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 smtClean="0">
                          <a:solidFill>
                            <a:schemeClr val="tx1"/>
                          </a:solidFill>
                        </a:rPr>
                        <a:t>173</a:t>
                      </a:r>
                      <a:endParaRPr lang="ko-KR" altLang="en-US" sz="12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294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5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0302555010101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139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7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0302555030101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48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2021S 0302556010101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221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28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0302576010101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241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3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0302582020101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504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0302584010101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164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331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0302587020101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199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206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60375" y="5840626"/>
            <a:ext cx="21162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2021S </a:t>
            </a:r>
            <a:r>
              <a:rPr lang="en-US" altLang="ko-KR" sz="1050" dirty="0" smtClean="0"/>
              <a:t>0302552010101* </a:t>
            </a:r>
            <a:r>
              <a:rPr lang="ko-KR" altLang="en-US" sz="1050" dirty="0" smtClean="0"/>
              <a:t>거친 조직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322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정상 이미지 통합 테스트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15733"/>
            <a:ext cx="83127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정상 이미지들에 대해서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개발된 통합 모델에 투입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각 모델 성능의 추정 목적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(raw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데이터로 받음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)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391" y="1354397"/>
            <a:ext cx="21162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2021S </a:t>
            </a:r>
            <a:r>
              <a:rPr lang="en-US" altLang="ko-KR" sz="1050" dirty="0" smtClean="0"/>
              <a:t>0302552010101* </a:t>
            </a:r>
            <a:r>
              <a:rPr lang="ko-KR" altLang="en-US" sz="1050" dirty="0" smtClean="0"/>
              <a:t>거친 조직</a:t>
            </a:r>
            <a:endParaRPr lang="ko-KR" altLang="en-US" sz="10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637648"/>
            <a:ext cx="2502570" cy="25025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60" y="1637648"/>
            <a:ext cx="2525564" cy="2525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740" y="1637648"/>
            <a:ext cx="2502570" cy="25025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8" y="4455532"/>
            <a:ext cx="2275064" cy="22750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07975" y="4163212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0302576010101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45" y="4378521"/>
            <a:ext cx="2401276" cy="24012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81" y="4378521"/>
            <a:ext cx="2429087" cy="24290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352067" y="6438276"/>
            <a:ext cx="204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Mal </a:t>
            </a:r>
            <a:r>
              <a:rPr lang="ko-KR" altLang="en-US" dirty="0" smtClean="0"/>
              <a:t>분류 </a:t>
            </a:r>
            <a:r>
              <a:rPr lang="en-US" altLang="ko-KR" dirty="0" smtClean="0"/>
              <a:t>no 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9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정상 이미지 통합 테스트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15733"/>
            <a:ext cx="83127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대표 슬라이드 추출 및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segmentation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에 테스트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조직이 잘 나온 이미지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노이즈가 아닌 이미지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중복되지 않은 이미지로 선별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260" y="1803875"/>
            <a:ext cx="4688379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2021S 0302280010101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95, 100, 107, 122, 222, 294, 370, 417, 447, 486</a:t>
            </a:r>
          </a:p>
          <a:p>
            <a:r>
              <a:rPr lang="ko-KR" altLang="en-US" sz="1400" dirty="0"/>
              <a:t>2021S 0302545010101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26</a:t>
            </a:r>
            <a:r>
              <a:rPr lang="ko-KR" altLang="en-US" sz="1400" dirty="0"/>
              <a:t>, 55, 60, 108, 133, 171, 207, 222, 238</a:t>
            </a:r>
          </a:p>
          <a:p>
            <a:r>
              <a:rPr lang="ko-KR" altLang="en-US" sz="1400" dirty="0"/>
              <a:t>2021S 0302552010101 (거친 조직*)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8, 19, 52, 75, 152, 197, 260</a:t>
            </a:r>
          </a:p>
          <a:p>
            <a:r>
              <a:rPr lang="ko-KR" altLang="en-US" sz="1400" dirty="0"/>
              <a:t>2021S 0302555010101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16, 27, 52, 70, 117, 139, 158, 203</a:t>
            </a:r>
          </a:p>
          <a:p>
            <a:r>
              <a:rPr lang="ko-KR" altLang="en-US" sz="1400" dirty="0"/>
              <a:t>2021S 0302555030101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20, 42, 82, 106, 157, 174, 197, 208, 252, 274</a:t>
            </a:r>
          </a:p>
          <a:p>
            <a:r>
              <a:rPr lang="ko-KR" altLang="en-US" sz="1400" dirty="0"/>
              <a:t>2021S 0302556010101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18, 53, 69, 154, 176, 192</a:t>
            </a:r>
          </a:p>
          <a:p>
            <a:r>
              <a:rPr lang="ko-KR" altLang="en-US" sz="1400" dirty="0"/>
              <a:t>2021S 0302576010101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14, 36, 72, 106, 154, 189, 203, 212, 237</a:t>
            </a:r>
          </a:p>
          <a:p>
            <a:r>
              <a:rPr lang="ko-KR" altLang="en-US" sz="1400" dirty="0"/>
              <a:t>2021S 0302582020101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10, 38, 85, 109, 121, 141, 216, 241</a:t>
            </a:r>
          </a:p>
          <a:p>
            <a:r>
              <a:rPr lang="ko-KR" altLang="en-US" sz="1400" dirty="0"/>
              <a:t>2021S 0302584010101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36, 62, 91, 120, 141, 164, 208, 219</a:t>
            </a:r>
          </a:p>
          <a:p>
            <a:r>
              <a:rPr lang="ko-KR" altLang="en-US" sz="1400" dirty="0"/>
              <a:t>2021S 0302587020101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9, 47, 81, 109, 155, 276, 313, 341, 383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733EC03-F59D-4B47-BF5E-29B17CE63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62" y="1930038"/>
            <a:ext cx="2653985" cy="19414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84F960-E66A-473D-A52B-247E484C8D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27" y="4233894"/>
            <a:ext cx="2694654" cy="197118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403273" y="3541222"/>
            <a:ext cx="274320" cy="65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현미경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segmentation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20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Segmentation (</a:t>
            </a:r>
            <a:r>
              <a:rPr lang="ko-KR" altLang="en-US" b="1" dirty="0" smtClean="0">
                <a:solidFill>
                  <a:srgbClr val="FF0000"/>
                </a:solidFill>
              </a:rPr>
              <a:t>지난주 슬라이드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90548"/>
            <a:ext cx="831272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deeplabv3 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모델 학습 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완료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) 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이전보다 긍정적인 결과 확인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학습이 진행되며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 정확도 개선 확인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Deeplabv3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, mask r-</a:t>
            </a:r>
            <a:r>
              <a:rPr lang="en-US" altLang="ko-KR" sz="1400" dirty="0" err="1">
                <a:solidFill>
                  <a:srgbClr val="1D1C1D"/>
                </a:solidFill>
                <a:latin typeface="+mj-ea"/>
                <a:ea typeface="+mj-ea"/>
              </a:rPr>
              <a:t>cnn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모델 학습 과정 </a:t>
            </a:r>
            <a:r>
              <a:rPr lang="ko-KR" altLang="en-US" sz="1400" dirty="0" err="1">
                <a:solidFill>
                  <a:srgbClr val="1D1C1D"/>
                </a:solidFill>
                <a:latin typeface="+mj-ea"/>
                <a:ea typeface="+mj-ea"/>
              </a:rPr>
              <a:t>간결화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(1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차 완료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) 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기존 코드의 전처리 코드 수정을 통해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학습 시간 단축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Mask </a:t>
            </a:r>
            <a:r>
              <a:rPr lang="en-US" altLang="ko-KR" sz="1400" dirty="0">
                <a:latin typeface="+mj-ea"/>
                <a:ea typeface="+mj-ea"/>
              </a:rPr>
              <a:t>r-</a:t>
            </a:r>
            <a:r>
              <a:rPr lang="en-US" altLang="ko-KR" sz="1400" dirty="0" err="1">
                <a:latin typeface="+mj-ea"/>
                <a:ea typeface="+mj-ea"/>
              </a:rPr>
              <a:t>cnn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학습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(1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차 완료</a:t>
            </a:r>
            <a:r>
              <a:rPr lang="en-US" altLang="ko-KR" sz="1400" dirty="0" smtClean="0">
                <a:latin typeface="+mj-ea"/>
                <a:ea typeface="+mj-ea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j-ea"/>
                <a:ea typeface="+mj-ea"/>
              </a:rPr>
              <a:t>Deeplab</a:t>
            </a:r>
            <a:r>
              <a:rPr lang="ko-KR" altLang="en-US" sz="1400" dirty="0">
                <a:latin typeface="+mj-ea"/>
                <a:ea typeface="+mj-ea"/>
              </a:rPr>
              <a:t>과 동일하게 </a:t>
            </a:r>
            <a:r>
              <a:rPr lang="ko-KR" altLang="en-US" sz="1400" dirty="0" smtClean="0">
                <a:latin typeface="+mj-ea"/>
                <a:ea typeface="+mj-ea"/>
              </a:rPr>
              <a:t>중간 오류 </a:t>
            </a:r>
            <a:r>
              <a:rPr lang="ko-KR" altLang="en-US" sz="1400" dirty="0">
                <a:latin typeface="+mj-ea"/>
                <a:ea typeface="+mj-ea"/>
              </a:rPr>
              <a:t>없이 </a:t>
            </a:r>
            <a:r>
              <a:rPr lang="ko-KR" altLang="en-US" sz="1400" dirty="0" smtClean="0">
                <a:latin typeface="+mj-ea"/>
                <a:ea typeface="+mj-ea"/>
              </a:rPr>
              <a:t>학습이 진행 되었으나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prediction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을 생성하지 못함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1D1C1D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Review: DeepLabv3 — Atrous Convolution (Semantic Segmentation) | by Sik-Ho  Tsang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2" y="4504544"/>
            <a:ext cx="7588015" cy="20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81988"/>
              </p:ext>
            </p:extLst>
          </p:nvPr>
        </p:nvGraphicFramePr>
        <p:xfrm>
          <a:off x="260466" y="515389"/>
          <a:ext cx="8725593" cy="3201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1098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757354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9/03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버전별</a:t>
                      </a:r>
                      <a:r>
                        <a:rPr lang="ko-KR" altLang="en-US" sz="1200" dirty="0" smtClean="0"/>
                        <a:t> 성능 확인을 위한 샘플 슬라이드 추가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Z:\02. </a:t>
                      </a:r>
                      <a:r>
                        <a:rPr lang="en-US" altLang="ko-KR" sz="1200" dirty="0" err="1" smtClean="0"/>
                        <a:t>scanner_data</a:t>
                      </a:r>
                      <a:r>
                        <a:rPr lang="en-US" altLang="ko-KR" sz="1200" dirty="0" smtClean="0"/>
                        <a:t>\20210825 </a:t>
                      </a:r>
                      <a:r>
                        <a:rPr lang="ko-KR" altLang="en-US" sz="1200" dirty="0" smtClean="0"/>
                        <a:t>스캐너 소프트웨어 버전 </a:t>
                      </a:r>
                      <a:r>
                        <a:rPr lang="en-US" altLang="ko-KR" sz="1200" dirty="0" smtClean="0"/>
                        <a:t>test</a:t>
                      </a:r>
                      <a:r>
                        <a:rPr lang="ko-KR" altLang="en-US" sz="1200" dirty="0" smtClean="0"/>
                        <a:t>폴더</a:t>
                      </a:r>
                      <a:r>
                        <a:rPr lang="en-US" altLang="ko-KR" sz="1200" dirty="0" smtClean="0"/>
                        <a:t>\20210824 profile test</a:t>
                      </a:r>
                      <a:endParaRPr lang="ko-KR" altLang="en-US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버전별</a:t>
                      </a:r>
                      <a:r>
                        <a:rPr lang="ko-KR" altLang="en-US" sz="1200" dirty="0" smtClean="0"/>
                        <a:t> 분포 결과 생성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스캐너간</a:t>
                      </a:r>
                      <a:r>
                        <a:rPr lang="ko-KR" altLang="en-US" sz="1200" dirty="0" smtClean="0"/>
                        <a:t> 차이도 확인됨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같은 스캐너에 두 번 스캐닝 테스트 필요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0615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16296"/>
              </p:ext>
            </p:extLst>
          </p:nvPr>
        </p:nvGraphicFramePr>
        <p:xfrm>
          <a:off x="260465" y="2352040"/>
          <a:ext cx="8725593" cy="4040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582787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765665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62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256</a:t>
                      </a:r>
                      <a:r>
                        <a:rPr lang="en-US" altLang="ko-KR" sz="1200" baseline="0" dirty="0" smtClean="0"/>
                        <a:t> binary </a:t>
                      </a:r>
                      <a:r>
                        <a:rPr lang="ko-KR" altLang="en-US" sz="1200" baseline="0" dirty="0" smtClean="0"/>
                        <a:t>모델 결과 확인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Binary </a:t>
                      </a:r>
                      <a:r>
                        <a:rPr lang="ko-KR" altLang="en-US" sz="1200" baseline="0" dirty="0" smtClean="0"/>
                        <a:t>실효성을 위한 추가 업데이트 진행</a:t>
                      </a:r>
                      <a:endParaRPr lang="ko-KR" altLang="en-US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1230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슬라이드 별 샘플 확인 필요 </a:t>
                      </a:r>
                      <a:r>
                        <a:rPr lang="en-US" altLang="ko-KR" sz="1200" dirty="0" smtClean="0"/>
                        <a:t>(‘</a:t>
                      </a:r>
                      <a:r>
                        <a:rPr lang="en-US" altLang="ko-KR" sz="1200" dirty="0" err="1" smtClean="0"/>
                        <a:t>murtaza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Feature_cube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ko-KR" altLang="en-US" sz="1200" baseline="0" dirty="0" err="1" smtClean="0"/>
                        <a:t>개발중</a:t>
                      </a:r>
                      <a:endParaRPr lang="ko-KR" altLang="en-US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err="1" smtClean="0"/>
                        <a:t>Feature_cube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개발 완료</a:t>
                      </a:r>
                      <a:r>
                        <a:rPr lang="en-US" altLang="ko-KR" sz="1200" baseline="0" dirty="0" smtClean="0"/>
                        <a:t>: 87%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err="1" smtClean="0"/>
                        <a:t>LossDiff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업데이트 중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 smtClean="0"/>
                        <a:t>스캐너별</a:t>
                      </a:r>
                      <a:r>
                        <a:rPr lang="ko-KR" altLang="en-US" sz="1200" baseline="0" dirty="0" smtClean="0"/>
                        <a:t> 이미지 변동성 </a:t>
                      </a:r>
                      <a:r>
                        <a:rPr lang="en-US" altLang="ko-KR" sz="1200" baseline="0" dirty="0" smtClean="0"/>
                        <a:t>: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해결 사례들을 조사하고 있으나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해당 이슈는 발생 가능성이 </a:t>
                      </a:r>
                      <a:r>
                        <a:rPr lang="ko-KR" altLang="en-US" sz="1200" baseline="0" dirty="0" err="1" smtClean="0"/>
                        <a:t>다분하여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해결이 필요한 </a:t>
                      </a:r>
                      <a:r>
                        <a:rPr lang="ko-KR" altLang="en-US" sz="1200" baseline="0" dirty="0" err="1" smtClean="0"/>
                        <a:t>이슈중</a:t>
                      </a:r>
                      <a:r>
                        <a:rPr lang="ko-KR" altLang="en-US" sz="1200" baseline="0" dirty="0" smtClean="0"/>
                        <a:t> 하나로 보임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err="1" smtClean="0"/>
                        <a:t>챌린지</a:t>
                      </a:r>
                      <a:r>
                        <a:rPr lang="ko-KR" altLang="en-US" sz="1200" baseline="0" dirty="0" smtClean="0"/>
                        <a:t> 존재</a:t>
                      </a:r>
                      <a:r>
                        <a:rPr lang="en-US" altLang="ko-KR" sz="1200" baseline="0" dirty="0" smtClean="0"/>
                        <a:t>)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>
                          <a:hlinkClick r:id="rId2"/>
                        </a:rPr>
                        <a:t>https://midog2021.grand-challenge.org/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변동성 관련 조사 사항 다음주 발표 예정 </a:t>
                      </a:r>
                      <a:r>
                        <a:rPr lang="en-US" altLang="ko-KR" sz="1200" baseline="0" dirty="0" smtClean="0"/>
                        <a:t>(will’)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정상 이미지 </a:t>
            </a:r>
            <a:r>
              <a:rPr lang="en-US" altLang="ko-KR" b="1" dirty="0" smtClean="0"/>
              <a:t>segment </a:t>
            </a:r>
            <a:r>
              <a:rPr lang="ko-KR" altLang="en-US" b="1" dirty="0" smtClean="0"/>
              <a:t>모델 테스트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15733"/>
            <a:ext cx="831272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Detection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경향성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통합 모델과 동일한 이슈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대부분의 이미지에서 작은 병변이라도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detecting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하는 경향을 보임 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260" y="1803875"/>
            <a:ext cx="4688379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2021S 0302280010101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95, 100, 107, 122, 222, 294, 370, 417, 447, 486</a:t>
            </a:r>
          </a:p>
          <a:p>
            <a:r>
              <a:rPr lang="ko-KR" altLang="en-US" sz="1400" dirty="0"/>
              <a:t>2021S 0302545010101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26</a:t>
            </a:r>
            <a:r>
              <a:rPr lang="ko-KR" altLang="en-US" sz="1400" dirty="0"/>
              <a:t>, 55, 60, 108, 133, 171, 207, 222, 238</a:t>
            </a:r>
          </a:p>
          <a:p>
            <a:r>
              <a:rPr lang="ko-KR" altLang="en-US" sz="1400" dirty="0"/>
              <a:t>2021S 0302552010101 (거친 조직*)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8, 19, 52, 75, 152, 197, 260</a:t>
            </a:r>
          </a:p>
          <a:p>
            <a:r>
              <a:rPr lang="ko-KR" altLang="en-US" sz="1400" dirty="0"/>
              <a:t>2021S 0302555010101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16, 27, 52, 70, 117, 139, 158, 203</a:t>
            </a:r>
          </a:p>
          <a:p>
            <a:r>
              <a:rPr lang="ko-KR" altLang="en-US" sz="1400" dirty="0"/>
              <a:t>2021S 0302555030101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20, 42, 82, 106, 157, 174, 197, 208, 252, 274</a:t>
            </a:r>
          </a:p>
          <a:p>
            <a:r>
              <a:rPr lang="ko-KR" altLang="en-US" sz="1400" dirty="0"/>
              <a:t>2021S 0302556010101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18, 53, 69, 154, 176, 192</a:t>
            </a:r>
          </a:p>
          <a:p>
            <a:r>
              <a:rPr lang="ko-KR" altLang="en-US" sz="1400" dirty="0"/>
              <a:t>2021S 0302576010101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14, 36, 72, 106, 154, 189, 203, 212, 237</a:t>
            </a:r>
          </a:p>
          <a:p>
            <a:r>
              <a:rPr lang="ko-KR" altLang="en-US" sz="1400" dirty="0"/>
              <a:t>2021S 0302582020101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10, 38, 85, 109, 121, 141, 216, 241</a:t>
            </a:r>
          </a:p>
          <a:p>
            <a:r>
              <a:rPr lang="ko-KR" altLang="en-US" sz="1400" dirty="0"/>
              <a:t>2021S 0302584010101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36, 62, 91, 120, 141, 164, 208, 219</a:t>
            </a:r>
          </a:p>
          <a:p>
            <a:r>
              <a:rPr lang="ko-KR" altLang="en-US" sz="1400" dirty="0"/>
              <a:t>2021S 0302587020101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9, 47, 81, 109, 155, 276, 313, 341, 383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733EC03-F59D-4B47-BF5E-29B17CE63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62" y="1930038"/>
            <a:ext cx="2653985" cy="19414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84F960-E66A-473D-A52B-247E484C8D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27" y="4233894"/>
            <a:ext cx="2694654" cy="197118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403273" y="3541222"/>
            <a:ext cx="274320" cy="65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38124"/>
              </p:ext>
            </p:extLst>
          </p:nvPr>
        </p:nvGraphicFramePr>
        <p:xfrm>
          <a:off x="260466" y="515388"/>
          <a:ext cx="8725593" cy="2246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29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9/03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75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smtClean="0"/>
                        <a:t>Z:\01. </a:t>
                      </a:r>
                      <a:r>
                        <a:rPr lang="ko-KR" altLang="en-US" sz="900" dirty="0" smtClean="0"/>
                        <a:t>현미경 이미지 통합</a:t>
                      </a:r>
                      <a:r>
                        <a:rPr lang="en-US" altLang="ko-KR" sz="900" dirty="0" smtClean="0"/>
                        <a:t>\</a:t>
                      </a:r>
                      <a:r>
                        <a:rPr lang="ko-KR" altLang="en-US" sz="900" dirty="0" err="1" smtClean="0"/>
                        <a:t>파일럿용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20210528 colon </a:t>
                      </a:r>
                      <a:r>
                        <a:rPr lang="ko-KR" altLang="en-US" sz="900" dirty="0" smtClean="0"/>
                        <a:t>전문의 </a:t>
                      </a:r>
                      <a:r>
                        <a:rPr lang="en-US" altLang="ko-KR" sz="900" dirty="0" smtClean="0"/>
                        <a:t>annotation\2021.08 colon 2</a:t>
                      </a:r>
                      <a:r>
                        <a:rPr lang="ko-KR" altLang="en-US" sz="900" dirty="0" smtClean="0"/>
                        <a:t>차</a:t>
                      </a:r>
                      <a:r>
                        <a:rPr lang="en-US" altLang="ko-KR" sz="900" dirty="0" smtClean="0"/>
                        <a:t>-2 (1399</a:t>
                      </a:r>
                      <a:r>
                        <a:rPr lang="ko-KR" altLang="en-US" sz="900" dirty="0" smtClean="0"/>
                        <a:t>장</a:t>
                      </a:r>
                      <a:r>
                        <a:rPr lang="en-US" altLang="ko-KR" sz="900" dirty="0" smtClean="0"/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smtClean="0"/>
                        <a:t>Consistency </a:t>
                      </a:r>
                      <a:r>
                        <a:rPr lang="ko-KR" altLang="en-US" sz="900" dirty="0" smtClean="0"/>
                        <a:t>관련 내용 문서 확보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/>
                        <a:t>어노테이션</a:t>
                      </a:r>
                      <a:endParaRPr lang="en-US" altLang="ko-KR" sz="8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E:\01. </a:t>
                      </a:r>
                      <a:r>
                        <a:rPr lang="ko-KR" altLang="en-US" sz="800" dirty="0" smtClean="0"/>
                        <a:t>현미경 이미지 통합</a:t>
                      </a:r>
                      <a:r>
                        <a:rPr lang="en-US" altLang="ko-KR" sz="800" dirty="0" smtClean="0"/>
                        <a:t>\</a:t>
                      </a:r>
                      <a:r>
                        <a:rPr lang="ko-KR" altLang="en-US" sz="800" dirty="0" err="1" smtClean="0"/>
                        <a:t>파일럿용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20210528 colon </a:t>
                      </a:r>
                      <a:r>
                        <a:rPr lang="ko-KR" altLang="en-US" sz="800" dirty="0" smtClean="0"/>
                        <a:t>전문의 </a:t>
                      </a:r>
                      <a:r>
                        <a:rPr lang="en-US" altLang="ko-KR" sz="800" dirty="0" smtClean="0"/>
                        <a:t>annotation\2021.08 colon 2</a:t>
                      </a:r>
                      <a:r>
                        <a:rPr lang="ko-KR" altLang="en-US" sz="800" dirty="0" smtClean="0"/>
                        <a:t>차</a:t>
                      </a:r>
                      <a:r>
                        <a:rPr lang="en-US" altLang="ko-KR" sz="800" dirty="0" smtClean="0"/>
                        <a:t>-4 (978</a:t>
                      </a:r>
                      <a:r>
                        <a:rPr lang="ko-KR" altLang="en-US" sz="800" dirty="0" smtClean="0"/>
                        <a:t>장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E:\01. </a:t>
                      </a:r>
                      <a:r>
                        <a:rPr lang="ko-KR" altLang="en-US" sz="800" dirty="0" smtClean="0"/>
                        <a:t>현미경 이미지 통합</a:t>
                      </a:r>
                      <a:r>
                        <a:rPr lang="en-US" altLang="ko-KR" sz="800" dirty="0" smtClean="0"/>
                        <a:t>\</a:t>
                      </a:r>
                      <a:r>
                        <a:rPr lang="ko-KR" altLang="en-US" sz="800" dirty="0" err="1" smtClean="0"/>
                        <a:t>파일럿용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20210528 colon </a:t>
                      </a:r>
                      <a:r>
                        <a:rPr lang="ko-KR" altLang="en-US" sz="800" dirty="0" smtClean="0"/>
                        <a:t>전문의 </a:t>
                      </a:r>
                      <a:r>
                        <a:rPr lang="en-US" altLang="ko-KR" sz="800" dirty="0" smtClean="0"/>
                        <a:t>annotation\2021.09 colon 2</a:t>
                      </a:r>
                      <a:r>
                        <a:rPr lang="ko-KR" altLang="en-US" sz="800" dirty="0" smtClean="0"/>
                        <a:t>차</a:t>
                      </a:r>
                      <a:r>
                        <a:rPr lang="en-US" altLang="ko-KR" sz="800" dirty="0" smtClean="0"/>
                        <a:t>-5 (853</a:t>
                      </a:r>
                      <a:r>
                        <a:rPr lang="ko-KR" altLang="en-US" sz="800" dirty="0" smtClean="0"/>
                        <a:t>장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정상 이미지 테스트</a:t>
                      </a:r>
                      <a:endParaRPr lang="en-US" altLang="ko-KR" sz="8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E:\01. </a:t>
                      </a:r>
                      <a:r>
                        <a:rPr lang="ko-KR" altLang="en-US" sz="800" dirty="0" smtClean="0"/>
                        <a:t>현미경 이미지 통합</a:t>
                      </a:r>
                      <a:r>
                        <a:rPr lang="en-US" altLang="ko-KR" sz="800" dirty="0" smtClean="0"/>
                        <a:t>\20210901 segmentation </a:t>
                      </a:r>
                      <a:r>
                        <a:rPr lang="ko-KR" altLang="en-US" sz="800" dirty="0" err="1" smtClean="0"/>
                        <a:t>여부확인</a:t>
                      </a:r>
                      <a:r>
                        <a:rPr lang="en-US" altLang="ko-KR" sz="800" dirty="0" smtClean="0"/>
                        <a:t>test(N </a:t>
                      </a:r>
                      <a:r>
                        <a:rPr lang="ko-KR" altLang="en-US" sz="800" dirty="0" err="1" smtClean="0"/>
                        <a:t>검체로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test)\</a:t>
                      </a:r>
                      <a:r>
                        <a:rPr lang="ko-KR" altLang="en-US" sz="800" dirty="0" smtClean="0"/>
                        <a:t>대장 </a:t>
                      </a:r>
                      <a:r>
                        <a:rPr lang="en-US" altLang="ko-KR" sz="800" dirty="0" smtClean="0"/>
                        <a:t>N </a:t>
                      </a:r>
                      <a:r>
                        <a:rPr lang="ko-KR" altLang="en-US" sz="800" dirty="0" smtClean="0"/>
                        <a:t>케이스</a:t>
                      </a:r>
                      <a:r>
                        <a:rPr lang="en-US" altLang="ko-KR" sz="800" dirty="0" smtClean="0"/>
                        <a:t>\2021.08.31 </a:t>
                      </a:r>
                      <a:r>
                        <a:rPr lang="ko-KR" altLang="en-US" sz="800" dirty="0" smtClean="0"/>
                        <a:t>촬영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  <a:tr h="7508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9491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29673"/>
              </p:ext>
            </p:extLst>
          </p:nvPr>
        </p:nvGraphicFramePr>
        <p:xfrm>
          <a:off x="260465" y="2011259"/>
          <a:ext cx="8725593" cy="4447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309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노이즈 필터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 smtClean="0"/>
                        <a:t>오분류</a:t>
                      </a:r>
                      <a:r>
                        <a:rPr lang="ko-KR" altLang="en-US" sz="1200" dirty="0" smtClean="0"/>
                        <a:t> 이미지에 대한 실험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노이즈 이미지 대응 수준을 통합 모델에서 테스트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추가 분류 요청이 필요한것으로 확인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이슈 노이즈 이미지 분류 완료</a:t>
                      </a:r>
                      <a:r>
                        <a:rPr lang="en-US" altLang="ko-KR" sz="1200" dirty="0" smtClean="0"/>
                        <a:t>(‘</a:t>
                      </a:r>
                      <a:r>
                        <a:rPr lang="ko-KR" altLang="en-US" sz="1200" dirty="0" err="1" smtClean="0"/>
                        <a:t>씨젠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797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-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029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디텍터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코드 전달을 위한 코드 정리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smtClean="0"/>
                        <a:t>강현정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코드</a:t>
                      </a:r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매뉴얼 작성 및 전달 완료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smtClean="0"/>
                        <a:t>강현정</a:t>
                      </a:r>
                      <a:r>
                        <a:rPr lang="en-US" altLang="ko-KR" sz="1200" baseline="0" dirty="0" smtClean="0"/>
                        <a:t>-&gt; </a:t>
                      </a:r>
                      <a:r>
                        <a:rPr lang="ko-KR" altLang="en-US" sz="1200" baseline="0" dirty="0" err="1" smtClean="0"/>
                        <a:t>홍성래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  <a:tr h="841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segmentation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추가 데이터로 모델 업데이트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smtClean="0"/>
                        <a:t>강현정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Deeplabv3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err="1" smtClean="0"/>
                        <a:t>MaskRCNN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정상 이미지에 대한 모델 예측 현황 실험</a:t>
                      </a:r>
                      <a:r>
                        <a:rPr lang="en-US" altLang="ko-KR" sz="1200" dirty="0" smtClean="0"/>
                        <a:t>(‘</a:t>
                      </a:r>
                      <a:r>
                        <a:rPr lang="ko-KR" altLang="en-US" sz="1200" dirty="0" smtClean="0"/>
                        <a:t>강현정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발표 예정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17898"/>
                  </a:ext>
                </a:extLst>
              </a:tr>
              <a:tr h="47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6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802" y="3982284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슬라이드 성능 변동성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26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슬라이드 성능 변동 확인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+mj-ea"/>
              </a:rPr>
              <a:t>스캐너간</a:t>
            </a:r>
            <a:r>
              <a:rPr lang="ko-KR" altLang="en-US" sz="1400" b="1" dirty="0" smtClean="0">
                <a:latin typeface="+mj-ea"/>
              </a:rPr>
              <a:t> 변동성</a:t>
            </a:r>
            <a:endParaRPr lang="en-US" altLang="ko-KR" sz="14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j-ea"/>
              </a:rPr>
              <a:t>스캐너의 버전 뿐만 아니라 </a:t>
            </a:r>
            <a:r>
              <a:rPr lang="ko-KR" altLang="en-US" sz="1400" b="1" dirty="0" err="1" smtClean="0">
                <a:latin typeface="+mj-ea"/>
              </a:rPr>
              <a:t>스캐너간</a:t>
            </a:r>
            <a:r>
              <a:rPr lang="ko-KR" altLang="en-US" sz="1400" b="1" dirty="0" smtClean="0">
                <a:latin typeface="+mj-ea"/>
              </a:rPr>
              <a:t> 차이도 확인됨</a:t>
            </a:r>
            <a:endParaRPr lang="en-US" altLang="ko-KR" sz="1400" b="1" dirty="0" smtClean="0">
              <a:latin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2" y="1662802"/>
            <a:ext cx="5022369" cy="50607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899" y="1660937"/>
            <a:ext cx="4888505" cy="498435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211" y="1660938"/>
            <a:ext cx="3058583" cy="498435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93875" y="2764641"/>
            <a:ext cx="8761535" cy="256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슬라이드 성능 변동 확인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75702"/>
              </p:ext>
            </p:extLst>
          </p:nvPr>
        </p:nvGraphicFramePr>
        <p:xfrm>
          <a:off x="3139220" y="2306685"/>
          <a:ext cx="5760000" cy="4396410"/>
        </p:xfrm>
        <a:graphic>
          <a:graphicData uri="http://schemas.openxmlformats.org/drawingml/2006/table">
            <a:tbl>
              <a:tblPr/>
              <a:tblGrid>
                <a:gridCol w="2628000">
                  <a:extLst>
                    <a:ext uri="{9D8B030D-6E8A-4147-A177-3AD203B41FA5}">
                      <a16:colId xmlns:a16="http://schemas.microsoft.com/office/drawing/2014/main" val="25192215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48994722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2933514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96448365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56411454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01781984"/>
                    </a:ext>
                  </a:extLst>
                </a:gridCol>
              </a:tblGrid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265254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'691'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97574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0295204010101_2021-08-24_15-55-40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'714'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066008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0295204010101_2021-08-24_15-57-05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'723'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14993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|['92'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'629'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08733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0295204010201_2021-08-24_15-59-44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'87'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81060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0295204010201_2021-08-24_16-00-50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05396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000084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0295204020101_2021-08-24_16-03-29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'283'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36287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0295204020101_2021-08-24_16-04-20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'283'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470496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21007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0295204030101_2021-08-24_16-07-00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944151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0295204030101_2021-08-24_16-08-13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'8']|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96927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493549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0295204040101_2021-08-24_16-11-01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471163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0295204040101_2021-08-24_16-11-57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16043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385935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0295204050101_2021-08-24_16-14-19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|['61'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300058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0295204050101_2021-08-24_16-15-03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|['65'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09326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42505"/>
              </p:ext>
            </p:extLst>
          </p:nvPr>
        </p:nvGraphicFramePr>
        <p:xfrm>
          <a:off x="155575" y="765540"/>
          <a:ext cx="5214483" cy="1541145"/>
        </p:xfrm>
        <a:graphic>
          <a:graphicData uri="http://schemas.openxmlformats.org/drawingml/2006/table">
            <a:tbl>
              <a:tblPr/>
              <a:tblGrid>
                <a:gridCol w="1800551">
                  <a:extLst>
                    <a:ext uri="{9D8B030D-6E8A-4147-A177-3AD203B41FA5}">
                      <a16:colId xmlns:a16="http://schemas.microsoft.com/office/drawing/2014/main" val="3054423449"/>
                    </a:ext>
                  </a:extLst>
                </a:gridCol>
                <a:gridCol w="821932">
                  <a:extLst>
                    <a:ext uri="{9D8B030D-6E8A-4147-A177-3AD203B41FA5}">
                      <a16:colId xmlns:a16="http://schemas.microsoft.com/office/drawing/2014/main" val="134525858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2001988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2123620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542566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4345187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376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|['34'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'749'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013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|['43'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'214'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'607'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816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929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063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'268'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822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0637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9220" y="2535553"/>
            <a:ext cx="5760000" cy="228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39220" y="3211935"/>
            <a:ext cx="5760000" cy="228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39220" y="3888317"/>
            <a:ext cx="5760000" cy="228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39223" y="4619346"/>
            <a:ext cx="5760000" cy="228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39217" y="5306336"/>
            <a:ext cx="5760000" cy="228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39217" y="6004715"/>
            <a:ext cx="5760000" cy="228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슬라이드 성능 변동 확인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37843"/>
              </p:ext>
            </p:extLst>
          </p:nvPr>
        </p:nvGraphicFramePr>
        <p:xfrm>
          <a:off x="2330101" y="3806875"/>
          <a:ext cx="6424244" cy="2953531"/>
        </p:xfrm>
        <a:graphic>
          <a:graphicData uri="http://schemas.openxmlformats.org/drawingml/2006/table">
            <a:tbl>
              <a:tblPr/>
              <a:tblGrid>
                <a:gridCol w="2772000">
                  <a:extLst>
                    <a:ext uri="{9D8B030D-6E8A-4147-A177-3AD203B41FA5}">
                      <a16:colId xmlns:a16="http://schemas.microsoft.com/office/drawing/2014/main" val="2640610812"/>
                    </a:ext>
                  </a:extLst>
                </a:gridCol>
                <a:gridCol w="1204244">
                  <a:extLst>
                    <a:ext uri="{9D8B030D-6E8A-4147-A177-3AD203B41FA5}">
                      <a16:colId xmlns:a16="http://schemas.microsoft.com/office/drawing/2014/main" val="2962898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0261191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6015295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4514748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680461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27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'664'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064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0295204010101_2021-08-24_17-34-39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'665'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02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0295204010101_2021-08-24_17-35-57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'666'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'32']|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4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86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0295204010201_2021-08-24_17-38-50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'636'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223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0295204010201_2021-08-24_17-40-12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66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65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0295204020101_2021-08-24_17-42-53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|['82'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35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0295204020101_2021-08-24_17-43-50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19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7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0295204030101_2021-08-24_17-46-16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0295204030101_2021-08-24_17-47-11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683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|['46'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11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0295204040101_2021-08-24_17-50-03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|['43'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05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0295204040101_2021-08-24_17-51-10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|['44'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15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720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0295204050101_2021-08-24_17-53-49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174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0295204050101_2021-08-24_17-54-51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|['61'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46607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81442"/>
              </p:ext>
            </p:extLst>
          </p:nvPr>
        </p:nvGraphicFramePr>
        <p:xfrm>
          <a:off x="2338223" y="714065"/>
          <a:ext cx="6408000" cy="2953531"/>
        </p:xfrm>
        <a:graphic>
          <a:graphicData uri="http://schemas.openxmlformats.org/drawingml/2006/table">
            <a:tbl>
              <a:tblPr/>
              <a:tblGrid>
                <a:gridCol w="2772000">
                  <a:extLst>
                    <a:ext uri="{9D8B030D-6E8A-4147-A177-3AD203B41FA5}">
                      <a16:colId xmlns:a16="http://schemas.microsoft.com/office/drawing/2014/main" val="251922156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48994722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2933514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96448365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56411454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0178198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26525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'691'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9757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0295204010101_2021-08-24_15-55-40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'714'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06600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0295204010101_2021-08-24_15-57-05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'723'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1499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|['92'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'629'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0873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0295204010201_2021-08-24_15-59-44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'87'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8106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0295204010201_2021-08-24_16-00-50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0539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00008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0295204020101_2021-08-24_16-03-29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'283'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362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0295204020101_2021-08-24_16-04-20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'283'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47049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21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0295204030101_2021-08-24_16-07-00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94415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0295204030101_2021-08-24_16-08-13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'8']|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9692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49354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0295204040101_2021-08-24_16-11-01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47116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0295204040101_2021-08-24_16-11-57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1604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38593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0295204050101_2021-08-24_16-14-19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|['61'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30005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0295204050101_2021-08-24_16-15-03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|['65'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09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3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슬라이드 성능 변동 확인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51028"/>
              </p:ext>
            </p:extLst>
          </p:nvPr>
        </p:nvGraphicFramePr>
        <p:xfrm>
          <a:off x="3100933" y="4870775"/>
          <a:ext cx="5248631" cy="1194823"/>
        </p:xfrm>
        <a:graphic>
          <a:graphicData uri="http://schemas.openxmlformats.org/drawingml/2006/table">
            <a:tbl>
              <a:tblPr/>
              <a:tblGrid>
                <a:gridCol w="1696806">
                  <a:extLst>
                    <a:ext uri="{9D8B030D-6E8A-4147-A177-3AD203B41FA5}">
                      <a16:colId xmlns:a16="http://schemas.microsoft.com/office/drawing/2014/main" val="2640610812"/>
                    </a:ext>
                  </a:extLst>
                </a:gridCol>
                <a:gridCol w="842773">
                  <a:extLst>
                    <a:ext uri="{9D8B030D-6E8A-4147-A177-3AD203B41FA5}">
                      <a16:colId xmlns:a16="http://schemas.microsoft.com/office/drawing/2014/main" val="2962898001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3102611913"/>
                    </a:ext>
                  </a:extLst>
                </a:gridCol>
                <a:gridCol w="636998">
                  <a:extLst>
                    <a:ext uri="{9D8B030D-6E8A-4147-A177-3AD203B41FA5}">
                      <a16:colId xmlns:a16="http://schemas.microsoft.com/office/drawing/2014/main" val="60152951"/>
                    </a:ext>
                  </a:extLst>
                </a:gridCol>
                <a:gridCol w="482885">
                  <a:extLst>
                    <a:ext uri="{9D8B030D-6E8A-4147-A177-3AD203B41FA5}">
                      <a16:colId xmlns:a16="http://schemas.microsoft.com/office/drawing/2014/main" val="4145147486"/>
                    </a:ext>
                  </a:extLst>
                </a:gridCol>
                <a:gridCol w="695317">
                  <a:extLst>
                    <a:ext uri="{9D8B030D-6E8A-4147-A177-3AD203B41FA5}">
                      <a16:colId xmlns:a16="http://schemas.microsoft.com/office/drawing/2014/main" val="680461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27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'664'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064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'114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86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65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7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|['46'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11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72084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9420"/>
              </p:ext>
            </p:extLst>
          </p:nvPr>
        </p:nvGraphicFramePr>
        <p:xfrm>
          <a:off x="3100933" y="3205212"/>
          <a:ext cx="5248631" cy="1301503"/>
        </p:xfrm>
        <a:graphic>
          <a:graphicData uri="http://schemas.openxmlformats.org/drawingml/2006/table">
            <a:tbl>
              <a:tblPr/>
              <a:tblGrid>
                <a:gridCol w="1761054">
                  <a:extLst>
                    <a:ext uri="{9D8B030D-6E8A-4147-A177-3AD203B41FA5}">
                      <a16:colId xmlns:a16="http://schemas.microsoft.com/office/drawing/2014/main" val="2519221560"/>
                    </a:ext>
                  </a:extLst>
                </a:gridCol>
                <a:gridCol w="783261">
                  <a:extLst>
                    <a:ext uri="{9D8B030D-6E8A-4147-A177-3AD203B41FA5}">
                      <a16:colId xmlns:a16="http://schemas.microsoft.com/office/drawing/2014/main" val="1489947222"/>
                    </a:ext>
                  </a:extLst>
                </a:gridCol>
                <a:gridCol w="943262">
                  <a:extLst>
                    <a:ext uri="{9D8B030D-6E8A-4147-A177-3AD203B41FA5}">
                      <a16:colId xmlns:a16="http://schemas.microsoft.com/office/drawing/2014/main" val="3929335141"/>
                    </a:ext>
                  </a:extLst>
                </a:gridCol>
                <a:gridCol w="587018">
                  <a:extLst>
                    <a:ext uri="{9D8B030D-6E8A-4147-A177-3AD203B41FA5}">
                      <a16:colId xmlns:a16="http://schemas.microsoft.com/office/drawing/2014/main" val="1964483654"/>
                    </a:ext>
                  </a:extLst>
                </a:gridCol>
                <a:gridCol w="587018">
                  <a:extLst>
                    <a:ext uri="{9D8B030D-6E8A-4147-A177-3AD203B41FA5}">
                      <a16:colId xmlns:a16="http://schemas.microsoft.com/office/drawing/2014/main" val="2564114540"/>
                    </a:ext>
                  </a:extLst>
                </a:gridCol>
                <a:gridCol w="587018">
                  <a:extLst>
                    <a:ext uri="{9D8B030D-6E8A-4147-A177-3AD203B41FA5}">
                      <a16:colId xmlns:a16="http://schemas.microsoft.com/office/drawing/2014/main" val="310178198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26525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'691'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9757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'92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'629'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06600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1499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0873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8106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053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16556"/>
              </p:ext>
            </p:extLst>
          </p:nvPr>
        </p:nvGraphicFramePr>
        <p:xfrm>
          <a:off x="3135081" y="1300007"/>
          <a:ext cx="5214483" cy="1541145"/>
        </p:xfrm>
        <a:graphic>
          <a:graphicData uri="http://schemas.openxmlformats.org/drawingml/2006/table">
            <a:tbl>
              <a:tblPr/>
              <a:tblGrid>
                <a:gridCol w="1800551">
                  <a:extLst>
                    <a:ext uri="{9D8B030D-6E8A-4147-A177-3AD203B41FA5}">
                      <a16:colId xmlns:a16="http://schemas.microsoft.com/office/drawing/2014/main" val="3054423449"/>
                    </a:ext>
                  </a:extLst>
                </a:gridCol>
                <a:gridCol w="821932">
                  <a:extLst>
                    <a:ext uri="{9D8B030D-6E8A-4147-A177-3AD203B41FA5}">
                      <a16:colId xmlns:a16="http://schemas.microsoft.com/office/drawing/2014/main" val="134525858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2001988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2123620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542566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4345187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376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|['34'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'749'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013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'43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'214'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'607'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816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929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063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'268'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822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0637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4832" y="1972638"/>
            <a:ext cx="7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81295" y="3606238"/>
            <a:ext cx="7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9709" y="5239838"/>
            <a:ext cx="7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2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슬라이드 성능 변동 확인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위장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28184"/>
              </p:ext>
            </p:extLst>
          </p:nvPr>
        </p:nvGraphicFramePr>
        <p:xfrm>
          <a:off x="1755226" y="1520917"/>
          <a:ext cx="5677005" cy="4440540"/>
        </p:xfrm>
        <a:graphic>
          <a:graphicData uri="http://schemas.openxmlformats.org/drawingml/2006/table">
            <a:tbl>
              <a:tblPr/>
              <a:tblGrid>
                <a:gridCol w="1909917">
                  <a:extLst>
                    <a:ext uri="{9D8B030D-6E8A-4147-A177-3AD203B41FA5}">
                      <a16:colId xmlns:a16="http://schemas.microsoft.com/office/drawing/2014/main" val="371599232"/>
                    </a:ext>
                  </a:extLst>
                </a:gridCol>
                <a:gridCol w="941772">
                  <a:extLst>
                    <a:ext uri="{9D8B030D-6E8A-4147-A177-3AD203B41FA5}">
                      <a16:colId xmlns:a16="http://schemas.microsoft.com/office/drawing/2014/main" val="3088943831"/>
                    </a:ext>
                  </a:extLst>
                </a:gridCol>
                <a:gridCol w="941772">
                  <a:extLst>
                    <a:ext uri="{9D8B030D-6E8A-4147-A177-3AD203B41FA5}">
                      <a16:colId xmlns:a16="http://schemas.microsoft.com/office/drawing/2014/main" val="2933238127"/>
                    </a:ext>
                  </a:extLst>
                </a:gridCol>
                <a:gridCol w="941772">
                  <a:extLst>
                    <a:ext uri="{9D8B030D-6E8A-4147-A177-3AD203B41FA5}">
                      <a16:colId xmlns:a16="http://schemas.microsoft.com/office/drawing/2014/main" val="2966916146"/>
                    </a:ext>
                  </a:extLst>
                </a:gridCol>
                <a:gridCol w="941772">
                  <a:extLst>
                    <a:ext uri="{9D8B030D-6E8A-4147-A177-3AD203B41FA5}">
                      <a16:colId xmlns:a16="http://schemas.microsoft.com/office/drawing/2014/main" val="1110152607"/>
                    </a:ext>
                  </a:extLst>
                </a:gridCol>
              </a:tblGrid>
              <a:tr h="114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715385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'178']|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336488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'190']|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540192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'15'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'208']|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324203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0295198020102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'194']|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418290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'232']|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440608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0295198020104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|['4'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'216']|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163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0295198030101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551866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0295199010101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'106']|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7632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0295199020101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'28'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'140']|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567308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0295199030101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|['19'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'112']|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77298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0295199040101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'92']|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780844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0295200010101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'78']|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033731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0295200020101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'127']|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246291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0295201010101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'244']|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2000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0295202010101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'112']|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86919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0295202020101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'32'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'129']|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37498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0295202030101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'151']|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846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0295203010101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'173']|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28866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0295203020101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|['21'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'15'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'128']|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636207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0295205010101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'118'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'151']|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823872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0295205020101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'63']|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342992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0295205030101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'39'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'159']|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103456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0295206010101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'31'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'247']|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631525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0295206020101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'35'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51354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0295206030101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|['18'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'52'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'187']|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816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4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32418</TotalTime>
  <Words>3026</Words>
  <Application>Microsoft Office PowerPoint</Application>
  <PresentationFormat>화면 슬라이드 쇼(4:3)</PresentationFormat>
  <Paragraphs>1062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360</cp:revision>
  <dcterms:created xsi:type="dcterms:W3CDTF">2021-03-24T07:36:17Z</dcterms:created>
  <dcterms:modified xsi:type="dcterms:W3CDTF">2021-09-03T05:36:29Z</dcterms:modified>
</cp:coreProperties>
</file>