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1" r:id="rId3"/>
    <p:sldId id="362" r:id="rId4"/>
    <p:sldId id="472" r:id="rId5"/>
    <p:sldId id="464" r:id="rId6"/>
    <p:sldId id="480" r:id="rId7"/>
    <p:sldId id="465" r:id="rId8"/>
    <p:sldId id="429" r:id="rId9"/>
    <p:sldId id="483" r:id="rId10"/>
    <p:sldId id="487" r:id="rId11"/>
    <p:sldId id="484" r:id="rId12"/>
    <p:sldId id="485" r:id="rId13"/>
    <p:sldId id="486" r:id="rId14"/>
    <p:sldId id="482" r:id="rId15"/>
    <p:sldId id="466" r:id="rId16"/>
    <p:sldId id="481" r:id="rId17"/>
    <p:sldId id="441" r:id="rId18"/>
    <p:sldId id="455" r:id="rId19"/>
    <p:sldId id="452" r:id="rId20"/>
    <p:sldId id="453" r:id="rId21"/>
    <p:sldId id="46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2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8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8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7D5D-D53D-4CBB-8102-54E23234B3A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7D5D-D53D-4CBB-8102-54E23234B3AA}" type="datetimeFigureOut">
              <a:rPr lang="ko-KR" altLang="en-US" smtClean="0"/>
              <a:t>2021-09-17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6DFA-21FF-468A-96FC-1A4850EE9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ypi.org/project/dicom-wsi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679171" y="3773979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246" y="3100646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  <a:ea typeface="+mj-ea"/>
              </a:rPr>
              <a:t>AI </a:t>
            </a:r>
            <a:r>
              <a:rPr lang="ko-KR" altLang="en-US" sz="2800" b="1" dirty="0" smtClean="0">
                <a:latin typeface="+mj-ea"/>
                <a:ea typeface="+mj-ea"/>
              </a:rPr>
              <a:t>기반의 차세대 의료진단시스템 구축 연구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397" y="4293425"/>
            <a:ext cx="23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20210917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80656" y="3924093"/>
            <a:ext cx="13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정기 회의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129" y="361500"/>
            <a:ext cx="338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j-ea"/>
                <a:ea typeface="+mj-ea"/>
              </a:rPr>
              <a:t>1</a:t>
            </a:r>
            <a:r>
              <a:rPr lang="ko-KR" altLang="en-US" sz="1400" b="1" dirty="0" smtClean="0">
                <a:latin typeface="+mj-ea"/>
                <a:ea typeface="+mj-ea"/>
              </a:rPr>
              <a:t>차년도 </a:t>
            </a:r>
            <a:r>
              <a:rPr lang="en-US" altLang="ko-KR" sz="1400" b="1" dirty="0" smtClean="0">
                <a:latin typeface="+mj-ea"/>
                <a:ea typeface="+mj-ea"/>
              </a:rPr>
              <a:t>(2021.03-2022.02)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이슈 슬라이드 </a:t>
            </a:r>
            <a:r>
              <a:rPr lang="en-US" altLang="ko-KR" b="1" dirty="0" smtClean="0"/>
              <a:t>-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" y="616021"/>
            <a:ext cx="774746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j-ea"/>
              </a:rPr>
              <a:t>일부 슬라이드에서 </a:t>
            </a:r>
            <a:r>
              <a:rPr lang="ko-KR" altLang="en-US" sz="1200" b="1" dirty="0" err="1" smtClean="0">
                <a:latin typeface="+mj-ea"/>
              </a:rPr>
              <a:t>히트맵의</a:t>
            </a:r>
            <a:r>
              <a:rPr lang="ko-KR" altLang="en-US" sz="1200" b="1" dirty="0" smtClean="0">
                <a:latin typeface="+mj-ea"/>
              </a:rPr>
              <a:t> 형태와 결과가 맞지 않는 모습이 확인</a:t>
            </a:r>
            <a:endParaRPr lang="en-US" altLang="ko-KR" sz="1200" b="1" dirty="0" smtClean="0">
              <a:latin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5575" y="1908667"/>
          <a:ext cx="577760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607">
                  <a:extLst>
                    <a:ext uri="{9D8B030D-6E8A-4147-A177-3AD203B41FA5}">
                      <a16:colId xmlns:a16="http://schemas.microsoft.com/office/drawing/2014/main" val="220648591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65224519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27352527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64785544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3652859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Feature_cube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Graph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(net)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Graph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(net)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(DMNU)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40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0317443040101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"[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'596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'2247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'465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'25']"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21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0318465010101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"['0',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'15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'509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'6']"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6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0318467010101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"['0',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'47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'108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'3']"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12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0318469010101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,"[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'15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'57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'219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'3']"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0318842010101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"[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'11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'35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'43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'3']"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54992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606" y="789846"/>
            <a:ext cx="2479464" cy="3310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386" y="4084588"/>
            <a:ext cx="2727614" cy="26323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660" y="4705262"/>
            <a:ext cx="1381125" cy="2085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985" y="4633154"/>
            <a:ext cx="1889760" cy="20837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97" y="4758762"/>
            <a:ext cx="1864773" cy="17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이슈 슬라이드 </a:t>
            </a:r>
            <a:r>
              <a:rPr lang="en-US" altLang="ko-KR" b="1" dirty="0" smtClean="0"/>
              <a:t>-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5575" y="1908667"/>
          <a:ext cx="5777607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607">
                  <a:extLst>
                    <a:ext uri="{9D8B030D-6E8A-4147-A177-3AD203B41FA5}">
                      <a16:colId xmlns:a16="http://schemas.microsoft.com/office/drawing/2014/main" val="220648591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65224519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273525271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64785544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3652859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Feature_cube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Graph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(net)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Graph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(net)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dist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(DMNU)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40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0317443040101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"[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'596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'2247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'465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'25']"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21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0318465010101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"['0',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'15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'509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'6']"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6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0318467010101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"['0',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'47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'108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'3']"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12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0318469010101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,"[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'15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'57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'219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'3']"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2021S 0318842010101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"[</a:t>
                      </a:r>
                      <a:r>
                        <a:rPr lang="en-US" altLang="ko-KR" sz="1200" b="1" dirty="0" smtClean="0">
                          <a:solidFill>
                            <a:srgbClr val="0070C0"/>
                          </a:solidFill>
                        </a:rPr>
                        <a:t>'11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'35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'43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', '3']"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54992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606" y="789846"/>
            <a:ext cx="2479464" cy="3310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386" y="4084588"/>
            <a:ext cx="2727614" cy="26323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660" y="4705262"/>
            <a:ext cx="1381125" cy="2085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985" y="4633154"/>
            <a:ext cx="1889760" cy="20837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97" y="4758762"/>
            <a:ext cx="1864773" cy="1746749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V="1">
            <a:off x="3142211" y="1495580"/>
            <a:ext cx="3557847" cy="949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200400" y="2975956"/>
            <a:ext cx="3749040" cy="1886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142211" y="3368889"/>
            <a:ext cx="2143845" cy="17422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035281" y="3790046"/>
            <a:ext cx="540144" cy="1321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1729508" y="4100241"/>
            <a:ext cx="1006608" cy="1010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320" y="616021"/>
            <a:ext cx="774746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j-ea"/>
              </a:rPr>
              <a:t>일부 슬라이드에서 </a:t>
            </a:r>
            <a:r>
              <a:rPr lang="ko-KR" altLang="en-US" sz="1200" b="1" dirty="0" err="1" smtClean="0">
                <a:latin typeface="+mj-ea"/>
              </a:rPr>
              <a:t>히트맵의</a:t>
            </a:r>
            <a:r>
              <a:rPr lang="ko-KR" altLang="en-US" sz="1200" b="1" dirty="0" smtClean="0">
                <a:latin typeface="+mj-ea"/>
              </a:rPr>
              <a:t> 형태와 결과가 맞지 않는 모습이 확인</a:t>
            </a:r>
            <a:endParaRPr lang="en-US" altLang="ko-KR" sz="1200" b="1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47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+mj-ea"/>
                <a:ea typeface="+mj-ea"/>
              </a:rPr>
              <a:t>Os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이슈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4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OS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" y="616021"/>
            <a:ext cx="774746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j-ea"/>
              </a:rPr>
              <a:t>인텔 리눅스 서버에서 작동한 결과와 카이스트 담당자 </a:t>
            </a:r>
            <a:r>
              <a:rPr lang="en-US" altLang="ko-KR" sz="1200" b="1" dirty="0" smtClean="0">
                <a:latin typeface="+mj-ea"/>
              </a:rPr>
              <a:t>PC</a:t>
            </a:r>
            <a:r>
              <a:rPr lang="ko-KR" altLang="en-US" sz="1200" b="1" dirty="0" smtClean="0">
                <a:latin typeface="+mj-ea"/>
              </a:rPr>
              <a:t>에서 모델의 결과가 서로 상이함</a:t>
            </a:r>
            <a:endParaRPr lang="en-US" altLang="ko-KR" sz="1200" b="1" dirty="0" smtClean="0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021909"/>
            <a:ext cx="8651991" cy="3655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1625470"/>
            <a:ext cx="190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카이스트 리눅스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91149" y="1652577"/>
            <a:ext cx="190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인텔 리눅스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6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802" y="3982284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슬라이드 성능 변동성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32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슬라이드 성능 변동 대응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요약 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958" y="665897"/>
            <a:ext cx="5508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j-ea"/>
              </a:rPr>
              <a:t>현재 대다수의 연구에서 </a:t>
            </a:r>
            <a:r>
              <a:rPr lang="en-US" altLang="ko-KR" sz="1200" b="1" dirty="0" smtClean="0">
                <a:latin typeface="+mj-ea"/>
              </a:rPr>
              <a:t>scanner </a:t>
            </a:r>
            <a:r>
              <a:rPr lang="ko-KR" altLang="en-US" sz="1200" b="1" dirty="0" smtClean="0">
                <a:latin typeface="+mj-ea"/>
              </a:rPr>
              <a:t>변동성의 원인으로 색상 변수를 언급</a:t>
            </a:r>
            <a:endParaRPr lang="en-US" altLang="ko-KR" sz="12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j-ea"/>
              </a:rPr>
              <a:t>현재 예상 </a:t>
            </a:r>
            <a:r>
              <a:rPr lang="ko-KR" altLang="en-US" sz="1100" b="1" dirty="0" smtClean="0">
                <a:latin typeface="+mj-ea"/>
              </a:rPr>
              <a:t>가능한</a:t>
            </a:r>
            <a:r>
              <a:rPr lang="ko-KR" altLang="en-US" sz="1200" b="1" dirty="0" smtClean="0">
                <a:latin typeface="+mj-ea"/>
              </a:rPr>
              <a:t> 핵심 변수</a:t>
            </a:r>
            <a:endParaRPr lang="en-US" altLang="ko-KR" sz="1200" b="1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j-ea"/>
              </a:rPr>
              <a:t>이미지 전체의 크기</a:t>
            </a:r>
            <a:endParaRPr lang="en-US" altLang="ko-KR" sz="1200" b="1" dirty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j-ea"/>
              </a:rPr>
              <a:t>이미지 색상 변동성</a:t>
            </a:r>
            <a:endParaRPr lang="en-US" altLang="ko-KR" sz="1200" b="1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j-ea"/>
              </a:rPr>
              <a:t>실험 방법</a:t>
            </a:r>
            <a:endParaRPr lang="en-US" altLang="ko-KR" sz="12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j-ea"/>
              </a:rPr>
              <a:t>모델 학습 과정에 </a:t>
            </a:r>
            <a:r>
              <a:rPr lang="en-US" altLang="ko-KR" sz="1200" b="1" dirty="0" smtClean="0">
                <a:latin typeface="+mj-ea"/>
              </a:rPr>
              <a:t>color augmentation</a:t>
            </a:r>
            <a:r>
              <a:rPr lang="ko-KR" altLang="en-US" sz="1200" b="1" dirty="0" smtClean="0">
                <a:latin typeface="+mj-ea"/>
              </a:rPr>
              <a:t>을 시행</a:t>
            </a:r>
            <a:endParaRPr lang="en-US" altLang="ko-KR" sz="12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j-ea"/>
              </a:rPr>
              <a:t>Split </a:t>
            </a:r>
            <a:r>
              <a:rPr lang="en-US" altLang="ko-KR" sz="1200" b="1" dirty="0">
                <a:latin typeface="+mj-ea"/>
              </a:rPr>
              <a:t>the dataset (WSI) into: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j-ea"/>
              </a:rPr>
              <a:t>Train </a:t>
            </a:r>
            <a:r>
              <a:rPr lang="en-US" altLang="ko-KR" sz="1200" b="1" dirty="0">
                <a:latin typeface="+mj-ea"/>
              </a:rPr>
              <a:t>→ Scanner </a:t>
            </a:r>
            <a:r>
              <a:rPr lang="en-US" altLang="ko-KR" sz="1200" b="1" dirty="0" smtClean="0">
                <a:latin typeface="+mj-ea"/>
              </a:rPr>
              <a:t>A (old)</a:t>
            </a:r>
            <a:endParaRPr lang="en-US" altLang="ko-KR" sz="1200" b="1" dirty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j-ea"/>
              </a:rPr>
              <a:t>Val →</a:t>
            </a:r>
            <a:r>
              <a:rPr lang="en-US" altLang="ko-KR" sz="1200" b="1" dirty="0">
                <a:latin typeface="+mj-ea"/>
              </a:rPr>
              <a:t> </a:t>
            </a:r>
            <a:r>
              <a:rPr lang="en-US" altLang="ko-KR" sz="1200" b="1" dirty="0" smtClean="0">
                <a:latin typeface="+mj-ea"/>
              </a:rPr>
              <a:t>Scanner </a:t>
            </a:r>
            <a:r>
              <a:rPr lang="en-US" altLang="ko-KR" sz="1200" b="1" dirty="0">
                <a:latin typeface="+mj-ea"/>
              </a:rPr>
              <a:t>B </a:t>
            </a:r>
            <a:r>
              <a:rPr lang="en-US" altLang="ko-KR" sz="1200" b="1" dirty="0" smtClean="0">
                <a:latin typeface="+mj-ea"/>
              </a:rPr>
              <a:t>(new)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j-ea"/>
              </a:rPr>
              <a:t>Test </a:t>
            </a:r>
            <a:r>
              <a:rPr lang="en-US" altLang="ko-KR" sz="1200" b="1" dirty="0">
                <a:latin typeface="+mj-ea"/>
              </a:rPr>
              <a:t>→</a:t>
            </a:r>
            <a:r>
              <a:rPr lang="en-US" altLang="ko-KR" sz="1200" b="1" dirty="0" smtClean="0">
                <a:latin typeface="+mj-ea"/>
              </a:rPr>
              <a:t> </a:t>
            </a:r>
            <a:r>
              <a:rPr lang="en-US" altLang="ko-KR" sz="1200" b="1" dirty="0">
                <a:latin typeface="+mj-ea"/>
              </a:rPr>
              <a:t>Scanner </a:t>
            </a:r>
            <a:r>
              <a:rPr lang="en-US" altLang="ko-KR" sz="1200" b="1" dirty="0" smtClean="0">
                <a:latin typeface="+mj-ea"/>
              </a:rPr>
              <a:t>C (new)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j-ea"/>
              </a:rPr>
              <a:t>모델</a:t>
            </a:r>
            <a:r>
              <a:rPr lang="en-US" altLang="ko-KR" sz="1200" b="1" dirty="0" smtClean="0">
                <a:latin typeface="+mj-ea"/>
              </a:rPr>
              <a:t> </a:t>
            </a:r>
            <a:r>
              <a:rPr lang="ko-KR" altLang="en-US" sz="1200" b="1" dirty="0" smtClean="0">
                <a:latin typeface="+mj-ea"/>
              </a:rPr>
              <a:t>학습까지는 완료 </a:t>
            </a:r>
            <a:endParaRPr lang="en-US" altLang="ko-KR" sz="1200" b="1" dirty="0" smtClean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j-ea"/>
              </a:rPr>
              <a:t>Work test1,2 </a:t>
            </a:r>
            <a:r>
              <a:rPr lang="ko-KR" altLang="en-US" sz="1200" b="1" dirty="0" smtClean="0">
                <a:latin typeface="+mj-ea"/>
              </a:rPr>
              <a:t>데이터 활용</a:t>
            </a:r>
            <a:endParaRPr lang="en-US" altLang="ko-KR" sz="1200" b="1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1062"/>
          <a:stretch/>
        </p:blipFill>
        <p:spPr>
          <a:xfrm>
            <a:off x="6209607" y="2890915"/>
            <a:ext cx="2876203" cy="36387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14" y="1336006"/>
            <a:ext cx="2987386" cy="11256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6614" y="1074396"/>
            <a:ext cx="2535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</a:t>
            </a:r>
            <a:r>
              <a:rPr lang="ko-KR" altLang="en-US" sz="1100" dirty="0" err="1" smtClean="0"/>
              <a:t>스캐너별</a:t>
            </a:r>
            <a:r>
              <a:rPr lang="ko-KR" altLang="en-US" sz="1100" dirty="0" smtClean="0"/>
              <a:t> 색상 차이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9607" y="2629306"/>
            <a:ext cx="2535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</a:t>
            </a:r>
            <a:r>
              <a:rPr lang="ko-KR" altLang="en-US" sz="1100" dirty="0" smtClean="0"/>
              <a:t>색상 </a:t>
            </a:r>
            <a:r>
              <a:rPr lang="en-US" altLang="ko-KR" sz="1100" dirty="0" smtClean="0"/>
              <a:t>augmentation </a:t>
            </a:r>
            <a:r>
              <a:rPr lang="ko-KR" altLang="en-US" sz="1100" dirty="0" smtClean="0"/>
              <a:t>적용</a:t>
            </a:r>
            <a:endParaRPr lang="ko-KR" altLang="en-US" sz="11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001790" y="1074396"/>
            <a:ext cx="0" cy="556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75375"/>
              </p:ext>
            </p:extLst>
          </p:nvPr>
        </p:nvGraphicFramePr>
        <p:xfrm>
          <a:off x="244878" y="5055407"/>
          <a:ext cx="56530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51">
                  <a:extLst>
                    <a:ext uri="{9D8B030D-6E8A-4147-A177-3AD203B41FA5}">
                      <a16:colId xmlns:a16="http://schemas.microsoft.com/office/drawing/2014/main" val="579652520"/>
                    </a:ext>
                  </a:extLst>
                </a:gridCol>
                <a:gridCol w="1413251">
                  <a:extLst>
                    <a:ext uri="{9D8B030D-6E8A-4147-A177-3AD203B41FA5}">
                      <a16:colId xmlns:a16="http://schemas.microsoft.com/office/drawing/2014/main" val="45138404"/>
                    </a:ext>
                  </a:extLst>
                </a:gridCol>
                <a:gridCol w="1413251">
                  <a:extLst>
                    <a:ext uri="{9D8B030D-6E8A-4147-A177-3AD203B41FA5}">
                      <a16:colId xmlns:a16="http://schemas.microsoft.com/office/drawing/2014/main" val="29651804"/>
                    </a:ext>
                  </a:extLst>
                </a:gridCol>
                <a:gridCol w="1413251">
                  <a:extLst>
                    <a:ext uri="{9D8B030D-6E8A-4147-A177-3AD203B41FA5}">
                      <a16:colId xmlns:a16="http://schemas.microsoft.com/office/drawing/2014/main" val="1748386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New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New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99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baseline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0.885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0.795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0.663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43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Color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augmented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0.855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0.817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0.837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25593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6516" y="6245261"/>
            <a:ext cx="549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정확한 실험으로 보기 어려움</a:t>
            </a:r>
            <a:r>
              <a:rPr lang="en-US" altLang="ko-KR" sz="1200" dirty="0" smtClean="0"/>
              <a:t>.  Slide prediction</a:t>
            </a:r>
            <a:r>
              <a:rPr lang="ko-KR" altLang="en-US" sz="1200" dirty="0" smtClean="0"/>
              <a:t>에서 패치 수 카운트 방식 사용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가능성 테스트 정도로 확인 요망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60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슬라이드 성능 변동 대응</a:t>
            </a:r>
            <a:r>
              <a:rPr lang="en-US" altLang="ko-KR" b="1" dirty="0" smtClean="0"/>
              <a:t>_DICOM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" y="616021"/>
            <a:ext cx="7747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j-ea"/>
              </a:rPr>
              <a:t>표준화된 양식 사용에 대한 조사</a:t>
            </a:r>
            <a:endParaRPr lang="en-US" altLang="ko-KR" sz="12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j-ea"/>
              </a:rPr>
              <a:t> DICOM</a:t>
            </a:r>
            <a:r>
              <a:rPr lang="en-US" altLang="ko-KR" sz="1200" b="1" dirty="0">
                <a:latin typeface="+mj-ea"/>
              </a:rPr>
              <a:t>: Digital Imaging and Communications in </a:t>
            </a:r>
            <a:r>
              <a:rPr lang="en-US" altLang="ko-KR" sz="1200" b="1" dirty="0" smtClean="0">
                <a:latin typeface="+mj-ea"/>
              </a:rPr>
              <a:t>Medicine</a:t>
            </a:r>
            <a:endParaRPr lang="en-US" altLang="ko-KR" sz="1200" b="1" dirty="0">
              <a:latin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j-ea"/>
              </a:rPr>
              <a:t>의료용 </a:t>
            </a:r>
            <a:r>
              <a:rPr lang="ko-KR" altLang="en-US" sz="1200" b="1" dirty="0">
                <a:latin typeface="+mj-ea"/>
              </a:rPr>
              <a:t>디지털 영상 및 통신 표준</a:t>
            </a:r>
            <a:endParaRPr lang="en-US" altLang="ko-KR" sz="1200" b="1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j-ea"/>
              </a:rPr>
              <a:t>DICOM WSI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j-ea"/>
              </a:rPr>
              <a:t>MIT</a:t>
            </a:r>
            <a:r>
              <a:rPr lang="ko-KR" altLang="en-US" sz="1200" b="1" dirty="0" smtClean="0">
                <a:latin typeface="+mj-ea"/>
              </a:rPr>
              <a:t>에서 개발한 </a:t>
            </a:r>
            <a:r>
              <a:rPr lang="en-US" altLang="ko-KR" sz="1200" b="1" dirty="0" smtClean="0">
                <a:latin typeface="+mj-ea"/>
              </a:rPr>
              <a:t>DICOM </a:t>
            </a:r>
            <a:r>
              <a:rPr lang="ko-KR" altLang="en-US" sz="1200" b="1" dirty="0" smtClean="0">
                <a:latin typeface="+mj-ea"/>
              </a:rPr>
              <a:t>양식 기반의 </a:t>
            </a:r>
            <a:r>
              <a:rPr lang="en-US" altLang="ko-KR" sz="1200" b="1" dirty="0" smtClean="0">
                <a:latin typeface="+mj-ea"/>
              </a:rPr>
              <a:t>WSI </a:t>
            </a:r>
            <a:r>
              <a:rPr lang="ko-KR" altLang="en-US" sz="1200" b="1" dirty="0" err="1" smtClean="0">
                <a:latin typeface="+mj-ea"/>
              </a:rPr>
              <a:t>로더</a:t>
            </a:r>
            <a:endParaRPr lang="en-US" altLang="ko-KR" sz="12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+mj-ea"/>
              </a:rPr>
              <a:t>Pip install </a:t>
            </a:r>
            <a:r>
              <a:rPr lang="en-US" altLang="ko-KR" sz="1200" b="1" dirty="0" err="1" smtClean="0">
                <a:latin typeface="+mj-ea"/>
              </a:rPr>
              <a:t>dicom-wsi</a:t>
            </a:r>
            <a:endParaRPr lang="en-US" altLang="ko-KR" sz="12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ea"/>
                <a:hlinkClick r:id="rId2"/>
              </a:rPr>
              <a:t>https://pypi.org/project/dicom-wsi</a:t>
            </a:r>
            <a:r>
              <a:rPr lang="en-US" altLang="ko-KR" sz="1200" b="1" dirty="0" smtClean="0">
                <a:latin typeface="+mj-ea"/>
                <a:hlinkClick r:id="rId2"/>
              </a:rPr>
              <a:t>/</a:t>
            </a:r>
            <a:endParaRPr lang="en-US" altLang="ko-KR" sz="12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j-ea"/>
              </a:rPr>
              <a:t>현재 사용중인 </a:t>
            </a:r>
            <a:r>
              <a:rPr lang="en-US" altLang="ko-KR" sz="1200" b="1" dirty="0" smtClean="0">
                <a:latin typeface="+mj-ea"/>
              </a:rPr>
              <a:t>MRSX</a:t>
            </a:r>
            <a:r>
              <a:rPr lang="ko-KR" altLang="en-US" sz="1200" b="1" dirty="0" smtClean="0">
                <a:latin typeface="+mj-ea"/>
              </a:rPr>
              <a:t>를 </a:t>
            </a:r>
            <a:r>
              <a:rPr lang="en-US" altLang="ko-KR" sz="1200" b="1" dirty="0" smtClean="0">
                <a:latin typeface="+mj-ea"/>
              </a:rPr>
              <a:t>DICOM </a:t>
            </a:r>
            <a:r>
              <a:rPr lang="ko-KR" altLang="en-US" sz="1200" b="1" dirty="0" smtClean="0">
                <a:latin typeface="+mj-ea"/>
              </a:rPr>
              <a:t>타입으로 바꾸는 방법 확인 중</a:t>
            </a:r>
            <a:endParaRPr lang="en-US" altLang="ko-KR" sz="12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993" y="3478343"/>
            <a:ext cx="5192734" cy="307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현미경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노이즈 필터 및 정상 이미지 통합 테스트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591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노이즈 모델 선정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2" y="725293"/>
            <a:ext cx="8428823" cy="2104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575" y="3031662"/>
            <a:ext cx="806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u="sng" dirty="0" smtClean="0"/>
              <a:t>*</a:t>
            </a:r>
            <a:r>
              <a:rPr lang="ko-KR" altLang="en-US" sz="1400" b="1" u="sng" dirty="0" smtClean="0"/>
              <a:t>가장 다양한 그룹을 포함하면서</a:t>
            </a:r>
            <a:r>
              <a:rPr lang="en-US" altLang="ko-KR" sz="1400" b="1" u="sng" dirty="0" smtClean="0"/>
              <a:t>, </a:t>
            </a:r>
            <a:r>
              <a:rPr lang="ko-KR" altLang="en-US" sz="1400" b="1" u="sng" dirty="0" smtClean="0"/>
              <a:t>노이즈 이미지 오류가 적은 모델을 선정 </a:t>
            </a:r>
            <a:r>
              <a:rPr lang="en-US" altLang="ko-KR" sz="1400" b="1" u="sng" dirty="0" smtClean="0"/>
              <a:t/>
            </a:r>
            <a:br>
              <a:rPr lang="en-US" altLang="ko-KR" sz="1400" b="1" u="sng" dirty="0" smtClean="0"/>
            </a:br>
            <a:r>
              <a:rPr lang="en-US" altLang="ko-KR" sz="1400" b="1" u="sng" dirty="0" smtClean="0"/>
              <a:t>=&gt; M4</a:t>
            </a:r>
            <a:r>
              <a:rPr lang="ko-KR" altLang="en-US" sz="1400" b="1" u="sng" dirty="0" smtClean="0"/>
              <a:t>의 </a:t>
            </a:r>
            <a:r>
              <a:rPr lang="en-US" altLang="ko-KR" sz="1400" b="1" u="sng" dirty="0" smtClean="0"/>
              <a:t>threshold </a:t>
            </a:r>
            <a:r>
              <a:rPr lang="ko-KR" altLang="en-US" sz="1400" b="1" u="sng" dirty="0" smtClean="0"/>
              <a:t>값 최적화 계획</a:t>
            </a:r>
            <a:endParaRPr lang="ko-KR" altLang="en-US" sz="1400" b="1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316134" y="3450788"/>
            <a:ext cx="61092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Highest number of group found: </a:t>
            </a:r>
            <a:r>
              <a:rPr lang="en-US" sz="1400" dirty="0">
                <a:solidFill>
                  <a:srgbClr val="FF0000"/>
                </a:solidFill>
              </a:rPr>
              <a:t>M4</a:t>
            </a:r>
            <a:r>
              <a:rPr lang="en-US" sz="1400" dirty="0"/>
              <a:t> &gt; M5 &gt; M2 &gt; M3 &gt; M1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6134" y="3756471"/>
            <a:ext cx="59969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Least number of noise found: M1 &gt; </a:t>
            </a:r>
            <a:r>
              <a:rPr lang="en-US" sz="1400" dirty="0">
                <a:solidFill>
                  <a:srgbClr val="FF0000"/>
                </a:solidFill>
              </a:rPr>
              <a:t>M4</a:t>
            </a:r>
            <a:r>
              <a:rPr lang="en-US" sz="1400" dirty="0"/>
              <a:t> &gt; M3 &gt; M2 &gt; M5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689133" y="1296587"/>
            <a:ext cx="486330" cy="1533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6134" y="4325488"/>
            <a:ext cx="808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현재 </a:t>
            </a:r>
            <a:r>
              <a:rPr lang="en-US" altLang="ko-KR" sz="1400" dirty="0" smtClean="0"/>
              <a:t>threshold 0.95</a:t>
            </a:r>
            <a:r>
              <a:rPr lang="ko-KR" altLang="en-US" sz="1400" dirty="0" smtClean="0"/>
              <a:t>로 설정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사용하면서 수치 변경 유연하게 하는 방식으로 논의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Colon filtering</a:t>
            </a:r>
            <a:r>
              <a:rPr lang="ko-KR" altLang="en-US" sz="1400" dirty="0" smtClean="0"/>
              <a:t>에 활용해 본 결과 깨끗한 이미지를 잘 </a:t>
            </a:r>
            <a:r>
              <a:rPr lang="ko-KR" altLang="en-US" sz="1400" dirty="0" err="1" smtClean="0"/>
              <a:t>걸러냄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80" y="4984163"/>
            <a:ext cx="5777975" cy="169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현미경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segmentation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20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824922"/>
              </p:ext>
            </p:extLst>
          </p:nvPr>
        </p:nvGraphicFramePr>
        <p:xfrm>
          <a:off x="260466" y="515389"/>
          <a:ext cx="8725593" cy="35704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591098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757354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65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스캐너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9/10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9/17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데이터 정리 요청 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데이터 일부 삭제 및 보존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데이터 리포트 업데이트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E:\00. </a:t>
                      </a:r>
                      <a:r>
                        <a:rPr lang="en-US" altLang="ko-KR" sz="1200" dirty="0" err="1" smtClean="0"/>
                        <a:t>data_report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\DATA report_seegene_20210910</a:t>
                      </a:r>
                    </a:p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스캐너별</a:t>
                      </a:r>
                      <a:r>
                        <a:rPr lang="ko-KR" altLang="en-US" sz="1200" dirty="0" smtClean="0"/>
                        <a:t> 데이터 업로드 </a:t>
                      </a:r>
                      <a:endParaRPr lang="en-US" altLang="ko-KR" sz="1200" dirty="0" smtClean="0"/>
                    </a:p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'new scanner 1': E:\ai_solution_test\work_test1 </a:t>
                      </a:r>
                    </a:p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'new scanner2': E:\ai_solution_test\work_test2 </a:t>
                      </a:r>
                    </a:p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old scanner :' E:\ai_solution_test\work_image_files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이슈 슬라이드 수집 및 업로드</a:t>
                      </a:r>
                      <a:endParaRPr lang="en-US" altLang="ko-KR" sz="12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 E:\02. </a:t>
                      </a:r>
                      <a:r>
                        <a:rPr lang="en-US" altLang="ko-KR" sz="1200" dirty="0" err="1" smtClean="0"/>
                        <a:t>scanner_data</a:t>
                      </a:r>
                      <a:r>
                        <a:rPr lang="en-US" altLang="ko-KR" sz="1200" dirty="0" smtClean="0"/>
                        <a:t>\</a:t>
                      </a:r>
                      <a:r>
                        <a:rPr lang="en-US" altLang="ko-KR" sz="1200" dirty="0" err="1" smtClean="0"/>
                        <a:t>issues_slide_test</a:t>
                      </a:r>
                      <a:r>
                        <a:rPr lang="en-US" altLang="ko-KR" sz="1200" dirty="0" smtClean="0"/>
                        <a:t>'.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0615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42643"/>
              </p:ext>
            </p:extLst>
          </p:nvPr>
        </p:nvGraphicFramePr>
        <p:xfrm>
          <a:off x="260466" y="2722281"/>
          <a:ext cx="8725593" cy="3404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582787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765665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802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위장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1230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Graph</a:t>
                      </a:r>
                      <a:r>
                        <a:rPr lang="en-US" altLang="ko-KR" sz="1200" baseline="0" dirty="0" smtClean="0"/>
                        <a:t> CNN </a:t>
                      </a:r>
                      <a:r>
                        <a:rPr lang="ko-KR" altLang="en-US" sz="1200" baseline="0" dirty="0" smtClean="0"/>
                        <a:t>업데이트 </a:t>
                      </a:r>
                      <a:r>
                        <a:rPr lang="en-US" altLang="ko-KR" sz="1200" baseline="0" dirty="0" smtClean="0"/>
                        <a:t>: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 NET </a:t>
                      </a:r>
                      <a:r>
                        <a:rPr lang="ko-KR" altLang="en-US" sz="1200" baseline="0" dirty="0" smtClean="0"/>
                        <a:t>버전에 대한 업데이트 시행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err="1" smtClean="0"/>
                        <a:t>LossDiff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업데이트 및 슬라이드 </a:t>
                      </a:r>
                      <a:r>
                        <a:rPr lang="ko-KR" altLang="en-US" sz="1200" baseline="0" dirty="0" err="1" smtClean="0"/>
                        <a:t>재학습</a:t>
                      </a: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Feature cube: </a:t>
                      </a:r>
                      <a:r>
                        <a:rPr lang="ko-KR" altLang="en-US" sz="1200" baseline="0" dirty="0" smtClean="0"/>
                        <a:t>업데이트 </a:t>
                      </a:r>
                      <a:r>
                        <a:rPr lang="en-US" altLang="ko-KR" sz="1200" baseline="0" dirty="0" err="1" smtClean="0"/>
                        <a:t>lossdiff</a:t>
                      </a:r>
                      <a:r>
                        <a:rPr lang="ko-KR" altLang="en-US" sz="1200" baseline="0" dirty="0" smtClean="0"/>
                        <a:t>로 학습 시작 </a:t>
                      </a:r>
                      <a:r>
                        <a:rPr lang="en-US" altLang="ko-KR" sz="1200" baseline="0" dirty="0" smtClean="0"/>
                        <a:t>(9/8) </a:t>
                      </a:r>
                      <a:endParaRPr lang="ko-KR" altLang="en-US" sz="12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Graph</a:t>
                      </a:r>
                      <a:r>
                        <a:rPr lang="en-US" altLang="ko-KR" sz="1200" baseline="0" dirty="0" smtClean="0"/>
                        <a:t> CNN / Feature cube </a:t>
                      </a:r>
                      <a:r>
                        <a:rPr lang="ko-KR" altLang="en-US" sz="1200" baseline="0" dirty="0" smtClean="0"/>
                        <a:t>설치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업데이트 된 </a:t>
                      </a:r>
                      <a:r>
                        <a:rPr lang="en-US" altLang="ko-KR" sz="1200" baseline="0" dirty="0" smtClean="0"/>
                        <a:t>loss diff </a:t>
                      </a:r>
                      <a:r>
                        <a:rPr lang="ko-KR" altLang="en-US" sz="1200" baseline="0" dirty="0" smtClean="0"/>
                        <a:t>적용</a:t>
                      </a: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특정 슬라이드에서 이상 현상 확인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높은 </a:t>
                      </a:r>
                      <a:r>
                        <a:rPr lang="en-US" altLang="ko-KR" sz="1200" baseline="0" dirty="0" smtClean="0"/>
                        <a:t>D -&gt; </a:t>
                      </a:r>
                      <a:r>
                        <a:rPr lang="ko-KR" altLang="en-US" sz="1200" baseline="0" dirty="0" smtClean="0"/>
                        <a:t>예측 </a:t>
                      </a:r>
                      <a:r>
                        <a:rPr lang="en-US" altLang="ko-KR" sz="1200" baseline="0" dirty="0" smtClean="0"/>
                        <a:t>N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Graph </a:t>
                      </a:r>
                      <a:r>
                        <a:rPr lang="en-US" altLang="ko-KR" sz="1200" baseline="0" dirty="0" err="1" smtClean="0"/>
                        <a:t>cnn</a:t>
                      </a:r>
                      <a:r>
                        <a:rPr lang="ko-KR" altLang="en-US" sz="1200" baseline="0" dirty="0" smtClean="0"/>
                        <a:t>에서도 동일 현상 확인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Stomach </a:t>
                      </a:r>
                      <a:r>
                        <a:rPr lang="ko-KR" altLang="en-US" sz="1200" baseline="0" dirty="0" smtClean="0"/>
                        <a:t>모델 기준으로 변동성 테스트 진행중 </a:t>
                      </a:r>
                      <a:r>
                        <a:rPr lang="en-US" altLang="ko-KR" sz="1200" baseline="0" dirty="0" smtClean="0"/>
                        <a:t>(will’)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Literature review </a:t>
                      </a:r>
                      <a:r>
                        <a:rPr lang="ko-KR" altLang="en-US" sz="1200" baseline="0" dirty="0" smtClean="0"/>
                        <a:t>기준 색상을 메인 이슈로 잡고 진행중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모델 생성은 완료 </a:t>
                      </a:r>
                      <a:r>
                        <a:rPr lang="en-US" altLang="ko-KR" sz="1200" baseline="0" dirty="0" smtClean="0"/>
                        <a:t>-&gt; </a:t>
                      </a:r>
                      <a:r>
                        <a:rPr lang="ko-KR" altLang="en-US" sz="1200" baseline="0" dirty="0" smtClean="0"/>
                        <a:t>테스트 대기중</a:t>
                      </a: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Color augmented </a:t>
                      </a:r>
                      <a:r>
                        <a:rPr lang="ko-KR" altLang="en-US" sz="1200" baseline="0" dirty="0" smtClean="0"/>
                        <a:t>모델 실험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en-US" altLang="ko-KR" sz="1200" baseline="0" dirty="0" err="1" smtClean="0"/>
                        <a:t>willmer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DICOM </a:t>
                      </a:r>
                      <a:r>
                        <a:rPr lang="ko-KR" altLang="en-US" sz="1200" baseline="0" dirty="0" smtClean="0"/>
                        <a:t>양식 사용 조사 중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en-US" altLang="ko-KR" sz="1200" baseline="0" dirty="0" err="1" smtClean="0"/>
                        <a:t>bryan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/>
                        <a:t>Linux </a:t>
                      </a:r>
                      <a:r>
                        <a:rPr lang="ko-KR" altLang="en-US" sz="1200" baseline="0" dirty="0" smtClean="0"/>
                        <a:t>환경 테스트</a:t>
                      </a:r>
                      <a:endParaRPr lang="en-US" altLang="ko-KR" sz="1200" baseline="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카이스트 </a:t>
                      </a:r>
                      <a:r>
                        <a:rPr lang="ko-KR" altLang="en-US" sz="1200" baseline="0" dirty="0" err="1" smtClean="0"/>
                        <a:t>머신에</a:t>
                      </a:r>
                      <a:r>
                        <a:rPr lang="ko-KR" altLang="en-US" sz="1200" baseline="0" dirty="0" smtClean="0"/>
                        <a:t> 설치 및 비교</a:t>
                      </a: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모델 코드 변동 확인 요청 </a:t>
                      </a:r>
                      <a:r>
                        <a:rPr lang="en-US" altLang="ko-KR" sz="1200" baseline="0" dirty="0" smtClean="0"/>
                        <a:t>: 3 class </a:t>
                      </a:r>
                      <a:r>
                        <a:rPr lang="ko-KR" altLang="en-US" sz="1200" baseline="0" dirty="0" smtClean="0"/>
                        <a:t>통합 모델에 대한 코드 업데이트 없었음을 확인</a:t>
                      </a:r>
                      <a:r>
                        <a:rPr lang="en-US" altLang="ko-KR" sz="1200" baseline="0" dirty="0" smtClean="0"/>
                        <a:t>. Ori </a:t>
                      </a:r>
                      <a:r>
                        <a:rPr lang="ko-KR" altLang="en-US" sz="1200" baseline="0" dirty="0" smtClean="0"/>
                        <a:t>폴더 참조</a:t>
                      </a:r>
                      <a:endParaRPr lang="en-US" altLang="ko-KR" sz="12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현재 카이스트에서 </a:t>
                      </a:r>
                      <a:r>
                        <a:rPr lang="en-US" altLang="ko-KR" sz="1200" baseline="0" dirty="0" err="1" smtClean="0"/>
                        <a:t>seeDP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접속 불가</a:t>
                      </a: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Segmentation (</a:t>
            </a:r>
            <a:r>
              <a:rPr lang="ko-KR" altLang="en-US" b="1" dirty="0" smtClean="0">
                <a:solidFill>
                  <a:srgbClr val="FF0000"/>
                </a:solidFill>
              </a:rPr>
              <a:t>지난주 슬라이드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4320" y="690548"/>
            <a:ext cx="83127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deeplabv3 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모델 학습 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완료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) 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이전보다 긍정적인 결과 확인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학습이 진행되며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 정확도 개선 확인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데이터 업데이트 약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7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천장 학습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test loss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가 튀는 현상 확인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예측 품질에 대한 논의 필요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그림자에 대한 히트 생성 이슈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Deeplabv3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, mask r-</a:t>
            </a:r>
            <a:r>
              <a:rPr lang="en-US" altLang="ko-KR" sz="1400" dirty="0" err="1">
                <a:solidFill>
                  <a:srgbClr val="1D1C1D"/>
                </a:solidFill>
                <a:latin typeface="+mj-ea"/>
                <a:ea typeface="+mj-ea"/>
              </a:rPr>
              <a:t>cnn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모델 학습 과정 </a:t>
            </a:r>
            <a:r>
              <a:rPr lang="ko-KR" altLang="en-US" sz="1400" dirty="0" err="1">
                <a:solidFill>
                  <a:srgbClr val="1D1C1D"/>
                </a:solidFill>
                <a:latin typeface="+mj-ea"/>
                <a:ea typeface="+mj-ea"/>
              </a:rPr>
              <a:t>간결화</a:t>
            </a:r>
            <a:r>
              <a:rPr lang="ko-KR" altLang="en-US" sz="1400" dirty="0">
                <a:solidFill>
                  <a:srgbClr val="1D1C1D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(1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차 완료</a:t>
            </a:r>
            <a:r>
              <a:rPr lang="en-US" altLang="ko-KR" sz="1400" dirty="0">
                <a:solidFill>
                  <a:srgbClr val="1D1C1D"/>
                </a:solidFill>
                <a:latin typeface="+mj-ea"/>
                <a:ea typeface="+mj-ea"/>
              </a:rPr>
              <a:t>) 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기존 코드의 전처리 코드 수정을 통해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학습 시간 단축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Weakly supervised model: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정상 이미지에 대한 학습이 필요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-&gt; CAM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정상 작동 필요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추가 정상 이미지 요청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(9/14)  -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가능 여부 </a:t>
            </a:r>
            <a:r>
              <a:rPr lang="ko-KR" altLang="en-US" sz="1400" dirty="0" err="1" smtClean="0">
                <a:solidFill>
                  <a:srgbClr val="1D1C1D"/>
                </a:solidFill>
                <a:latin typeface="+mj-ea"/>
                <a:ea typeface="+mj-ea"/>
              </a:rPr>
              <a:t>검토중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기존 정상 이미지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–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노이즈 필터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1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차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–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매뉴얼 작업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2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차 </a:t>
            </a:r>
            <a:endParaRPr lang="en-US" altLang="ko-KR" sz="1400" dirty="0">
              <a:solidFill>
                <a:srgbClr val="1D1C1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99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Segment </a:t>
            </a:r>
            <a:r>
              <a:rPr lang="ko-KR" altLang="en-US" b="1" dirty="0" smtClean="0"/>
              <a:t>모델 테스트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74320" y="615733"/>
            <a:ext cx="831272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최근 모델을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  <a:ea typeface="+mj-ea"/>
              </a:rPr>
              <a:t>pre-trained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모델로 사용하여 추가 데이터 </a:t>
            </a:r>
            <a:r>
              <a:rPr lang="ko-KR" altLang="en-US" sz="1400" dirty="0" err="1" smtClean="0">
                <a:solidFill>
                  <a:srgbClr val="1D1C1D"/>
                </a:solidFill>
                <a:latin typeface="+mj-ea"/>
                <a:ea typeface="+mj-ea"/>
              </a:rPr>
              <a:t>가학습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1D1C1D"/>
                </a:solidFill>
                <a:latin typeface="+mj-ea"/>
                <a:ea typeface="+mj-ea"/>
              </a:rPr>
              <a:t>모델 인수 인계 및 코드 수정 중</a:t>
            </a: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1D1C1D"/>
              </a:solidFill>
              <a:latin typeface="+mj-ea"/>
              <a:ea typeface="+mj-ea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77FBF02-B308-4874-8F36-5A25FEEF5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89" y="1986632"/>
            <a:ext cx="3052488" cy="224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-282633" y="1571134"/>
            <a:ext cx="363112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1D1C1D"/>
                </a:solidFill>
                <a:latin typeface="+mj-ea"/>
              </a:rPr>
              <a:t>5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</a:rPr>
              <a:t>차 데이터 추가 학습과 </a:t>
            </a:r>
            <a:r>
              <a:rPr lang="en-US" altLang="ko-KR" sz="1400" dirty="0" smtClean="0">
                <a:solidFill>
                  <a:srgbClr val="1D1C1D"/>
                </a:solidFill>
                <a:latin typeface="+mj-ea"/>
              </a:rPr>
              <a:t>loss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</a:rPr>
              <a:t>변화</a:t>
            </a:r>
            <a:endParaRPr lang="en-US" altLang="ko-KR" sz="1400" dirty="0">
              <a:solidFill>
                <a:srgbClr val="1D1C1D"/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4650" y="615463"/>
            <a:ext cx="214206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1D1C1D"/>
                </a:solidFill>
                <a:latin typeface="+mj-ea"/>
              </a:rPr>
              <a:t>Detection </a:t>
            </a:r>
            <a:r>
              <a:rPr lang="ko-KR" altLang="en-US" sz="1400" dirty="0" smtClean="0">
                <a:solidFill>
                  <a:srgbClr val="1D1C1D"/>
                </a:solidFill>
                <a:latin typeface="+mj-ea"/>
              </a:rPr>
              <a:t>예시</a:t>
            </a:r>
            <a:endParaRPr lang="en-US" altLang="ko-KR" sz="1400" dirty="0">
              <a:solidFill>
                <a:srgbClr val="1D1C1D"/>
              </a:solidFill>
              <a:latin typeface="+mj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0C97C07-FBA7-42FB-9162-8E6B31197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4422921"/>
            <a:ext cx="3246773" cy="2435079"/>
          </a:xfrm>
          <a:prstGeom prst="rect">
            <a:avLst/>
          </a:prstGeom>
        </p:spPr>
      </p:pic>
      <p:sp>
        <p:nvSpPr>
          <p:cNvPr id="6" name="위쪽/아래쪽 화살표 5"/>
          <p:cNvSpPr/>
          <p:nvPr/>
        </p:nvSpPr>
        <p:spPr>
          <a:xfrm>
            <a:off x="889462" y="4053207"/>
            <a:ext cx="241069" cy="73942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31045" y="6451469"/>
            <a:ext cx="3078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전체 학습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최신 데이터 </a:t>
            </a:r>
            <a:r>
              <a:rPr lang="en-US" altLang="ko-KR" sz="1200" dirty="0" smtClean="0"/>
              <a:t>-&gt; test</a:t>
            </a:r>
            <a:r>
              <a:rPr lang="ko-KR" altLang="en-US" sz="1200" dirty="0" smtClean="0"/>
              <a:t>로 사용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E3EDB43-EB6A-45FB-986E-56A3BF691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33" y="4860031"/>
            <a:ext cx="2492397" cy="182323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90BE156-EF1E-4528-9C46-CDFDC85857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33" y="2968036"/>
            <a:ext cx="2492397" cy="18232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49F7E99-C5B7-4E59-A37D-5BAEAFA947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50" y="1075016"/>
            <a:ext cx="2492397" cy="1823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02348" y="2061535"/>
            <a:ext cx="23441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단순히 보라색 조직만 잡던 것에선 벗어나 성능 상승이 보임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ko-KR" altLang="en-US" sz="1400" dirty="0" smtClean="0">
                <a:solidFill>
                  <a:srgbClr val="FF0000"/>
                </a:solidFill>
              </a:rPr>
              <a:t>그림자를 잡는 경우가 있음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D11A323-278D-4AE9-8DC8-E1C1C03568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326" y="4791268"/>
            <a:ext cx="1860694" cy="136113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2C20824-782A-4506-8884-A2E94E11E9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10" y="3337763"/>
            <a:ext cx="1879913" cy="1375189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3348489" y="2115142"/>
            <a:ext cx="0" cy="3656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731142" y="2115142"/>
            <a:ext cx="0" cy="3656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6254" y="146057"/>
            <a:ext cx="285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summary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61979"/>
              </p:ext>
            </p:extLst>
          </p:nvPr>
        </p:nvGraphicFramePr>
        <p:xfrm>
          <a:off x="260466" y="515388"/>
          <a:ext cx="8725593" cy="2612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2976591486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040741509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2738044987"/>
                    </a:ext>
                  </a:extLst>
                </a:gridCol>
              </a:tblGrid>
              <a:tr h="429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현미경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9/10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9/17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82309"/>
                  </a:ext>
                </a:extLst>
              </a:tr>
              <a:tr h="7508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err="1" smtClean="0"/>
                        <a:t>어노테이션</a:t>
                      </a:r>
                      <a:endParaRPr lang="en-US" altLang="ko-KR" sz="10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 smtClean="0"/>
                        <a:t>파일럿용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20210528 colon </a:t>
                      </a:r>
                      <a:r>
                        <a:rPr lang="ko-KR" altLang="en-US" sz="1000" dirty="0" smtClean="0"/>
                        <a:t>전문의 </a:t>
                      </a:r>
                      <a:r>
                        <a:rPr lang="en-US" altLang="ko-KR" sz="1000" dirty="0" smtClean="0"/>
                        <a:t>annotation\2021.09 colon 2</a:t>
                      </a:r>
                      <a:r>
                        <a:rPr lang="ko-KR" altLang="en-US" sz="1000" dirty="0" smtClean="0"/>
                        <a:t>차</a:t>
                      </a:r>
                      <a:r>
                        <a:rPr lang="en-US" altLang="ko-KR" sz="1000" dirty="0" smtClean="0"/>
                        <a:t>-6 (1245</a:t>
                      </a:r>
                      <a:r>
                        <a:rPr lang="ko-KR" altLang="en-US" sz="1000" dirty="0" smtClean="0"/>
                        <a:t>장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데이터 혼용 이슈 확인 결과</a:t>
                      </a:r>
                      <a:endParaRPr lang="en-US" altLang="ko-KR" sz="10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/>
                        <a:t>정상 사용</a:t>
                      </a:r>
                      <a:endParaRPr lang="en-US" altLang="ko-KR" sz="10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 smtClean="0"/>
                        <a:t>Detection/</a:t>
                      </a:r>
                      <a:r>
                        <a:rPr lang="en-US" altLang="ko-KR" sz="1000" dirty="0" err="1" smtClean="0"/>
                        <a:t>noisefilter</a:t>
                      </a:r>
                      <a:r>
                        <a:rPr lang="en-US" altLang="ko-KR" sz="1000" dirty="0" smtClean="0"/>
                        <a:t>/ binary/</a:t>
                      </a:r>
                      <a:r>
                        <a:rPr lang="ko-KR" altLang="en-US" sz="1000" dirty="0" err="1" smtClean="0"/>
                        <a:t>통합모델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위장</a:t>
                      </a:r>
                      <a:endParaRPr lang="en-US" altLang="ko-KR" sz="1000" dirty="0" smtClean="0"/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 smtClean="0"/>
                        <a:t>Segmentation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대장</a:t>
                      </a:r>
                      <a:endParaRPr lang="ko-KR" altLang="en-US" sz="10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err="1" smtClean="0"/>
                        <a:t>정상이미지</a:t>
                      </a:r>
                      <a:r>
                        <a:rPr lang="ko-KR" altLang="en-US" sz="1000" dirty="0" smtClean="0"/>
                        <a:t> 추가 요청 </a:t>
                      </a:r>
                      <a:r>
                        <a:rPr lang="en-US" altLang="ko-KR" sz="1000" dirty="0" smtClean="0"/>
                        <a:t>– </a:t>
                      </a:r>
                      <a:r>
                        <a:rPr lang="ko-KR" altLang="en-US" sz="1000" dirty="0" err="1" smtClean="0"/>
                        <a:t>검토중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씨젠</a:t>
                      </a:r>
                      <a:r>
                        <a:rPr lang="en-US" altLang="ko-KR" sz="1000" dirty="0" smtClean="0"/>
                        <a:t>)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/>
                        <a:t>기존 </a:t>
                      </a:r>
                      <a:r>
                        <a:rPr lang="ko-KR" altLang="en-US" sz="1000" dirty="0" err="1" smtClean="0"/>
                        <a:t>정상이미지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filtering </a:t>
                      </a:r>
                      <a:r>
                        <a:rPr lang="ko-KR" altLang="en-US" sz="1000" dirty="0" smtClean="0"/>
                        <a:t>완료 및 추가 수작업 중</a:t>
                      </a:r>
                      <a:endParaRPr lang="en-US" altLang="ko-KR" sz="100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7899"/>
                  </a:ext>
                </a:extLst>
              </a:tr>
              <a:tr h="7508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9491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88193"/>
              </p:ext>
            </p:extLst>
          </p:nvPr>
        </p:nvGraphicFramePr>
        <p:xfrm>
          <a:off x="271550" y="2277266"/>
          <a:ext cx="8725593" cy="4475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141">
                  <a:extLst>
                    <a:ext uri="{9D8B030D-6E8A-4147-A177-3AD203B41FA5}">
                      <a16:colId xmlns:a16="http://schemas.microsoft.com/office/drawing/2014/main" val="3887618014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3665645377"/>
                    </a:ext>
                  </a:extLst>
                </a:gridCol>
                <a:gridCol w="3674226">
                  <a:extLst>
                    <a:ext uri="{9D8B030D-6E8A-4147-A177-3AD203B41FA5}">
                      <a16:colId xmlns:a16="http://schemas.microsoft.com/office/drawing/2014/main" val="1536205473"/>
                    </a:ext>
                  </a:extLst>
                </a:gridCol>
              </a:tblGrid>
              <a:tr h="1172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노이즈 필터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이슈 노이즈 분류 결과를 통해 모델 선택</a:t>
                      </a:r>
                      <a:r>
                        <a:rPr lang="en-US" altLang="ko-KR" sz="1200" dirty="0" smtClean="0"/>
                        <a:t>(‘</a:t>
                      </a:r>
                      <a:r>
                        <a:rPr lang="en-US" altLang="ko-KR" sz="1200" dirty="0" err="1" smtClean="0"/>
                        <a:t>jj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Model 4 </a:t>
                      </a:r>
                      <a:r>
                        <a:rPr lang="ko-KR" altLang="en-US" sz="1200" dirty="0" smtClean="0"/>
                        <a:t>선택</a:t>
                      </a:r>
                      <a:endParaRPr lang="en-US" altLang="ko-KR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optimal</a:t>
                      </a:r>
                      <a:r>
                        <a:rPr lang="en-US" altLang="ko-KR" sz="1200" baseline="0" dirty="0" smtClean="0"/>
                        <a:t> threshold </a:t>
                      </a:r>
                      <a:r>
                        <a:rPr lang="ko-KR" altLang="en-US" sz="1200" baseline="0" dirty="0" smtClean="0"/>
                        <a:t>선택 실험 중</a:t>
                      </a:r>
                      <a:endParaRPr lang="ko-KR" altLang="en-US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이슈 노이즈 분류 결과를 통해 모델 선택</a:t>
                      </a:r>
                      <a:r>
                        <a:rPr lang="en-US" altLang="ko-KR" sz="1200" dirty="0" smtClean="0"/>
                        <a:t>(‘</a:t>
                      </a:r>
                      <a:r>
                        <a:rPr lang="en-US" altLang="ko-KR" sz="1200" dirty="0" err="1" smtClean="0"/>
                        <a:t>jj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Threshold:0.9</a:t>
                      </a:r>
                      <a:r>
                        <a:rPr lang="ko-KR" altLang="en-US" sz="1200" dirty="0" smtClean="0"/>
                        <a:t>로 기본 설정</a:t>
                      </a:r>
                      <a:endParaRPr lang="en-US" altLang="ko-KR" sz="1200" dirty="0" smtClean="0"/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/>
                        <a:t>현장 테스트 요청 계획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161343"/>
                  </a:ext>
                </a:extLst>
              </a:tr>
              <a:tr h="797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-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47906"/>
                  </a:ext>
                </a:extLst>
              </a:tr>
              <a:tr h="1029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디텍터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/>
                        <a:t>코드 수정 중</a:t>
                      </a:r>
                      <a:endParaRPr lang="en-US" altLang="ko-KR" sz="1200" baseline="0" dirty="0" smtClean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0098"/>
                  </a:ext>
                </a:extLst>
              </a:tr>
              <a:tr h="841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segmentation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 smtClean="0"/>
                        <a:t>코드 수정 및 </a:t>
                      </a:r>
                      <a:r>
                        <a:rPr lang="en-US" altLang="ko-KR" sz="1100" baseline="0" dirty="0" smtClean="0"/>
                        <a:t>segmentation </a:t>
                      </a:r>
                      <a:r>
                        <a:rPr lang="ko-KR" altLang="en-US" sz="1100" baseline="0" dirty="0" smtClean="0"/>
                        <a:t>업데이트 진행중</a:t>
                      </a:r>
                      <a:r>
                        <a:rPr lang="en-US" altLang="ko-KR" sz="1100" baseline="0" dirty="0" smtClean="0"/>
                        <a:t>(‘</a:t>
                      </a:r>
                      <a:r>
                        <a:rPr lang="ko-KR" altLang="en-US" sz="1100" baseline="0" dirty="0" err="1" smtClean="0"/>
                        <a:t>홍성래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Colon -2</a:t>
                      </a:r>
                      <a:r>
                        <a:rPr lang="ko-KR" altLang="en-US" sz="1200" baseline="0" dirty="0" smtClean="0"/>
                        <a:t>차 </a:t>
                      </a:r>
                      <a:r>
                        <a:rPr lang="en-US" altLang="ko-KR" sz="1200" baseline="0" dirty="0" smtClean="0"/>
                        <a:t>5 </a:t>
                      </a:r>
                      <a:r>
                        <a:rPr lang="ko-KR" altLang="en-US" sz="1200" baseline="0" dirty="0" smtClean="0"/>
                        <a:t>적용 실험 </a:t>
                      </a:r>
                      <a:r>
                        <a:rPr lang="en-US" altLang="ko-KR" sz="1200" baseline="0" dirty="0" smtClean="0"/>
                        <a:t>(‘</a:t>
                      </a:r>
                      <a:r>
                        <a:rPr lang="ko-KR" altLang="en-US" sz="1200" baseline="0" dirty="0" err="1" smtClean="0"/>
                        <a:t>홍성래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segmentation </a:t>
                      </a:r>
                      <a:r>
                        <a:rPr lang="ko-KR" altLang="en-US" sz="1200" dirty="0" smtClean="0"/>
                        <a:t>모델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최신 데이터 </a:t>
                      </a:r>
                      <a:r>
                        <a:rPr lang="en-US" altLang="ko-KR" sz="1200" dirty="0" smtClean="0"/>
                        <a:t>test (‘</a:t>
                      </a:r>
                      <a:r>
                        <a:rPr lang="ko-KR" altLang="en-US" sz="1200" dirty="0" err="1" smtClean="0"/>
                        <a:t>홍성래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Test loss</a:t>
                      </a:r>
                      <a:r>
                        <a:rPr lang="ko-KR" altLang="en-US" sz="1200" dirty="0" smtClean="0"/>
                        <a:t>가 튀는 현상이 보임 </a:t>
                      </a:r>
                      <a:r>
                        <a:rPr lang="en-US" altLang="ko-KR" sz="1200" dirty="0" smtClean="0"/>
                        <a:t>-&gt; </a:t>
                      </a:r>
                      <a:r>
                        <a:rPr lang="ko-KR" altLang="en-US" sz="1200" dirty="0" smtClean="0"/>
                        <a:t>예측 품질 확인 필요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weakly: colon </a:t>
                      </a:r>
                      <a:r>
                        <a:rPr lang="ko-KR" altLang="en-US" sz="1200" dirty="0" smtClean="0"/>
                        <a:t>정상 이미지 포함 학습 </a:t>
                      </a:r>
                      <a:r>
                        <a:rPr lang="ko-KR" altLang="en-US" sz="1200" dirty="0" err="1" smtClean="0"/>
                        <a:t>중비중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데이터 </a:t>
                      </a:r>
                      <a:r>
                        <a:rPr lang="ko-KR" altLang="en-US" sz="1200" dirty="0" err="1" smtClean="0"/>
                        <a:t>필터링</a:t>
                      </a:r>
                      <a:r>
                        <a:rPr lang="ko-KR" altLang="en-US" sz="1200" dirty="0" smtClean="0"/>
                        <a:t> 및 </a:t>
                      </a:r>
                      <a:r>
                        <a:rPr lang="ko-KR" altLang="en-US" sz="1200" dirty="0" err="1" smtClean="0"/>
                        <a:t>셋업</a:t>
                      </a:r>
                      <a:r>
                        <a:rPr lang="ko-KR" altLang="en-US" sz="1200" dirty="0" smtClean="0"/>
                        <a:t> 까지 완료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17898"/>
                  </a:ext>
                </a:extLst>
              </a:tr>
              <a:tr h="470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사용 </a:t>
                      </a:r>
                      <a:r>
                        <a:rPr lang="en-US" altLang="ko-KR" sz="1200" dirty="0" smtClean="0"/>
                        <a:t>case </a:t>
                      </a:r>
                      <a:r>
                        <a:rPr lang="ko-KR" altLang="en-US" sz="1200" dirty="0" smtClean="0"/>
                        <a:t>업데이트 및 공유 필요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다음미팅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46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5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326" y="3990597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j-ea"/>
                <a:ea typeface="+mj-ea"/>
              </a:rPr>
              <a:t>NET </a:t>
            </a:r>
            <a:r>
              <a:rPr lang="ko-KR" altLang="en-US" sz="2000" b="1" dirty="0" smtClean="0">
                <a:latin typeface="+mj-ea"/>
                <a:ea typeface="+mj-ea"/>
              </a:rPr>
              <a:t>업데이트 </a:t>
            </a:r>
            <a:r>
              <a:rPr lang="en-US" altLang="ko-KR" sz="2000" b="1" dirty="0" smtClean="0">
                <a:latin typeface="+mj-ea"/>
                <a:ea typeface="+mj-ea"/>
              </a:rPr>
              <a:t>– 2</a:t>
            </a:r>
            <a:r>
              <a:rPr lang="ko-KR" altLang="en-US" sz="2000" b="1" dirty="0" smtClean="0">
                <a:latin typeface="+mj-ea"/>
                <a:ea typeface="+mj-ea"/>
              </a:rPr>
              <a:t>차 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60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 </a:t>
            </a:r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지난 슬라이드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320" y="496597"/>
            <a:ext cx="869470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j-ea"/>
              </a:rPr>
              <a:t>Graph CNN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Patch level model accuracy for D,M,N,NET(U) </a:t>
            </a:r>
            <a:r>
              <a:rPr lang="en-US" altLang="ko-KR" sz="1600" dirty="0" smtClean="0"/>
              <a:t>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</a:t>
            </a:r>
            <a:r>
              <a:rPr lang="ko-KR" altLang="en-US" sz="1600" dirty="0" smtClean="0"/>
              <a:t>차</a:t>
            </a:r>
            <a:r>
              <a:rPr lang="en-US" altLang="ko-KR" sz="1600" dirty="0" smtClean="0"/>
              <a:t>: 97.83%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2</a:t>
            </a:r>
            <a:r>
              <a:rPr lang="ko-KR" altLang="en-US" sz="1400" dirty="0" smtClean="0">
                <a:latin typeface="+mj-ea"/>
              </a:rPr>
              <a:t>차</a:t>
            </a:r>
            <a:r>
              <a:rPr lang="en-US" altLang="ko-KR" sz="1400" dirty="0" smtClean="0">
                <a:latin typeface="+mj-ea"/>
              </a:rPr>
              <a:t>: 96%</a:t>
            </a:r>
            <a:endParaRPr lang="en-US" altLang="ko-KR" sz="1100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Slide level model </a:t>
            </a:r>
            <a:r>
              <a:rPr lang="en-US" altLang="ko-KR" sz="1400" dirty="0" err="1" smtClean="0">
                <a:latin typeface="+mj-ea"/>
              </a:rPr>
              <a:t>acc</a:t>
            </a:r>
            <a:r>
              <a:rPr lang="en-US" altLang="ko-KR" sz="1400" dirty="0" smtClean="0">
                <a:latin typeface="+mj-ea"/>
              </a:rPr>
              <a:t>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1</a:t>
            </a:r>
            <a:r>
              <a:rPr lang="ko-KR" altLang="en-US" sz="1400" dirty="0">
                <a:latin typeface="+mj-ea"/>
              </a:rPr>
              <a:t>차</a:t>
            </a:r>
            <a:r>
              <a:rPr lang="en-US" altLang="ko-KR" sz="1400" dirty="0">
                <a:latin typeface="+mj-ea"/>
              </a:rPr>
              <a:t>: 92.0%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2</a:t>
            </a:r>
            <a:r>
              <a:rPr lang="ko-KR" altLang="en-US" sz="1400" dirty="0">
                <a:latin typeface="+mj-ea"/>
              </a:rPr>
              <a:t>차</a:t>
            </a: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업데이트 </a:t>
            </a:r>
            <a:r>
              <a:rPr lang="en-US" altLang="ko-KR" sz="1400" dirty="0">
                <a:latin typeface="+mj-ea"/>
              </a:rPr>
              <a:t>: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</a:rPr>
              <a:t>95.5 %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j-ea"/>
              </a:rPr>
              <a:t>LossDiff</a:t>
            </a:r>
            <a:r>
              <a:rPr lang="ko-KR" altLang="en-US" sz="1400" dirty="0">
                <a:latin typeface="+mj-ea"/>
              </a:rPr>
              <a:t>의 </a:t>
            </a:r>
            <a:r>
              <a:rPr lang="en-US" altLang="ko-KR" sz="1400" dirty="0">
                <a:latin typeface="+mj-ea"/>
              </a:rPr>
              <a:t>threshold </a:t>
            </a:r>
            <a:r>
              <a:rPr lang="ko-KR" altLang="en-US" sz="1400" dirty="0">
                <a:latin typeface="+mj-ea"/>
              </a:rPr>
              <a:t>값을 완화하여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좀더 일반화된 모델을 유도함 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>
                <a:latin typeface="+mj-ea"/>
              </a:rPr>
              <a:t>패치 수 증가</a:t>
            </a:r>
            <a:r>
              <a:rPr lang="en-US" altLang="ko-KR" sz="1400" dirty="0">
                <a:latin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61620"/>
              </p:ext>
            </p:extLst>
          </p:nvPr>
        </p:nvGraphicFramePr>
        <p:xfrm>
          <a:off x="486908" y="3289904"/>
          <a:ext cx="3561390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5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84695">
                  <a:extLst>
                    <a:ext uri="{9D8B030D-6E8A-4147-A177-3AD203B41FA5}">
                      <a16:colId xmlns:a16="http://schemas.microsoft.com/office/drawing/2014/main" val="176547005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151445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altLang="ko-KR" sz="1100" dirty="0" smtClean="0"/>
                        <a:t>AI</a:t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예측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42440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9647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440663"/>
              </p:ext>
            </p:extLst>
          </p:nvPr>
        </p:nvGraphicFramePr>
        <p:xfrm>
          <a:off x="4803985" y="3289904"/>
          <a:ext cx="3561390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5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84695">
                  <a:extLst>
                    <a:ext uri="{9D8B030D-6E8A-4147-A177-3AD203B41FA5}">
                      <a16:colId xmlns:a16="http://schemas.microsoft.com/office/drawing/2014/main" val="176547005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151445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altLang="ko-KR" sz="1100" dirty="0" smtClean="0"/>
                        <a:t>AI</a:t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예측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42440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9647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947261" y="3123649"/>
            <a:ext cx="390698" cy="3325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08" y="5492807"/>
            <a:ext cx="2943225" cy="1304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093" y="5445181"/>
            <a:ext cx="2895600" cy="140017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4236922" y="4151746"/>
            <a:ext cx="384752" cy="515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내부 테스트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4320" y="496597"/>
            <a:ext cx="8694708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</a:rPr>
              <a:t>1) </a:t>
            </a:r>
            <a:r>
              <a:rPr lang="en-US" altLang="ko-KR" sz="1400" b="1" dirty="0" err="1">
                <a:latin typeface="+mj-ea"/>
              </a:rPr>
              <a:t>feature_cube</a:t>
            </a:r>
            <a:endParaRPr lang="en-US" altLang="ko-KR" sz="1400" b="1" dirty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j-ea"/>
              </a:rPr>
              <a:t>C</a:t>
            </a:r>
            <a:r>
              <a:rPr lang="en-US" altLang="ko-KR" sz="1100" dirty="0">
                <a:latin typeface="+mj-ea"/>
              </a:rPr>
              <a:t>:\Users\kaist08\Desktop\backup\FeatureMap_based_system\colon_4class_framework_ori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j-ea"/>
              </a:rPr>
              <a:t>1)-1</a:t>
            </a:r>
            <a:r>
              <a:rPr lang="ko-KR" altLang="en-US" sz="1400" b="1" dirty="0">
                <a:latin typeface="+mj-ea"/>
              </a:rPr>
              <a:t>학습된 </a:t>
            </a:r>
            <a:r>
              <a:rPr lang="en-US" altLang="ko-KR" sz="1400" b="1" dirty="0" err="1">
                <a:latin typeface="+mj-ea"/>
              </a:rPr>
              <a:t>pkl</a:t>
            </a:r>
            <a:r>
              <a:rPr lang="en-US" altLang="ko-KR" sz="1400" b="1" dirty="0">
                <a:latin typeface="+mj-ea"/>
              </a:rPr>
              <a:t> </a:t>
            </a:r>
            <a:r>
              <a:rPr lang="ko-KR" altLang="en-US" sz="1400" b="1" dirty="0">
                <a:latin typeface="+mj-ea"/>
              </a:rPr>
              <a:t>파일 업데이트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j-ea"/>
              </a:rPr>
              <a:t>patch</a:t>
            </a:r>
            <a:r>
              <a:rPr lang="en-US" altLang="ko-KR" sz="1400" b="1" dirty="0">
                <a:latin typeface="+mj-ea"/>
              </a:rPr>
              <a:t>: </a:t>
            </a:r>
            <a:r>
              <a:rPr lang="en-US" altLang="ko-KR" sz="1400" b="1" dirty="0" err="1">
                <a:latin typeface="+mj-ea"/>
              </a:rPr>
              <a:t>LossDiff</a:t>
            </a:r>
            <a:r>
              <a:rPr lang="en-US" altLang="ko-KR" sz="1400" b="1" dirty="0">
                <a:latin typeface="+mj-ea"/>
              </a:rPr>
              <a:t> </a:t>
            </a:r>
            <a:r>
              <a:rPr lang="ko-KR" altLang="en-US" sz="1400" b="1" dirty="0">
                <a:latin typeface="+mj-ea"/>
              </a:rPr>
              <a:t>업데이트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j-ea"/>
              </a:rPr>
              <a:t>slide</a:t>
            </a:r>
            <a:r>
              <a:rPr lang="en-US" altLang="ko-KR" sz="1400" b="1" dirty="0">
                <a:latin typeface="+mj-ea"/>
              </a:rPr>
              <a:t>: </a:t>
            </a:r>
            <a:r>
              <a:rPr lang="en-US" altLang="ko-KR" sz="1400" b="1" dirty="0" err="1">
                <a:latin typeface="+mj-ea"/>
              </a:rPr>
              <a:t>efficeint</a:t>
            </a:r>
            <a:r>
              <a:rPr lang="en-US" altLang="ko-KR" sz="1400" b="1" dirty="0">
                <a:latin typeface="+mj-ea"/>
              </a:rPr>
              <a:t> net b7-&gt; b5 </a:t>
            </a:r>
            <a:r>
              <a:rPr lang="ko-KR" altLang="en-US" sz="1400" b="1" dirty="0">
                <a:latin typeface="+mj-ea"/>
              </a:rPr>
              <a:t>업데이트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+mj-ea"/>
              </a:rPr>
              <a:t>2</a:t>
            </a:r>
            <a:r>
              <a:rPr lang="en-US" altLang="ko-KR" sz="1400" b="1" dirty="0">
                <a:latin typeface="+mj-ea"/>
              </a:rPr>
              <a:t>) Graph CNN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j-ea"/>
              </a:rPr>
              <a:t>C</a:t>
            </a:r>
            <a:r>
              <a:rPr lang="en-US" altLang="ko-KR" sz="1400" dirty="0">
                <a:latin typeface="+mj-ea"/>
              </a:rPr>
              <a:t>:\Users\kaist08\Desktop\AI-Project\scanner\colon\colon_net_graph_cnn_updated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j-ea"/>
              </a:rPr>
              <a:t>patch</a:t>
            </a:r>
            <a:r>
              <a:rPr lang="en-US" altLang="ko-KR" sz="1400" b="1" dirty="0">
                <a:latin typeface="+mj-ea"/>
              </a:rPr>
              <a:t>: </a:t>
            </a:r>
            <a:r>
              <a:rPr lang="en-US" altLang="ko-KR" sz="1400" b="1" dirty="0" err="1">
                <a:latin typeface="+mj-ea"/>
              </a:rPr>
              <a:t>LossDiff</a:t>
            </a:r>
            <a:r>
              <a:rPr lang="en-US" altLang="ko-KR" sz="1400" b="1" dirty="0">
                <a:latin typeface="+mj-ea"/>
              </a:rPr>
              <a:t> </a:t>
            </a:r>
            <a:r>
              <a:rPr lang="ko-KR" altLang="en-US" sz="1400" b="1" dirty="0">
                <a:latin typeface="+mj-ea"/>
              </a:rPr>
              <a:t>업데이트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+mj-ea"/>
              </a:rPr>
              <a:t>slide</a:t>
            </a:r>
            <a:r>
              <a:rPr lang="en-US" altLang="ko-KR" sz="1400" b="1" dirty="0">
                <a:latin typeface="+mj-ea"/>
              </a:rPr>
              <a:t>: </a:t>
            </a:r>
            <a:r>
              <a:rPr lang="ko-KR" altLang="en-US" sz="1400" b="1" dirty="0">
                <a:latin typeface="+mj-ea"/>
              </a:rPr>
              <a:t>업데이트된 </a:t>
            </a:r>
            <a:r>
              <a:rPr lang="en-US" altLang="ko-KR" sz="1400" b="1" dirty="0" err="1">
                <a:latin typeface="+mj-ea"/>
              </a:rPr>
              <a:t>LossDiff</a:t>
            </a:r>
            <a:r>
              <a:rPr lang="ko-KR" altLang="en-US" sz="1400" b="1" dirty="0">
                <a:latin typeface="+mj-ea"/>
              </a:rPr>
              <a:t>로 </a:t>
            </a:r>
            <a:r>
              <a:rPr lang="ko-KR" altLang="en-US" sz="1400" b="1" dirty="0" err="1">
                <a:latin typeface="+mj-ea"/>
              </a:rPr>
              <a:t>재학습</a:t>
            </a:r>
            <a:endParaRPr lang="en-US" altLang="ko-KR" sz="1400" b="1" dirty="0" smtClean="0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j-ea"/>
              </a:rPr>
              <a:t>* </a:t>
            </a:r>
            <a:r>
              <a:rPr lang="ko-KR" altLang="en-US" sz="1400" dirty="0" smtClean="0">
                <a:latin typeface="+mj-ea"/>
              </a:rPr>
              <a:t>대량 데이터 테스트 필요</a:t>
            </a:r>
            <a:endParaRPr lang="en-US" altLang="ko-KR" sz="1400" dirty="0">
              <a:latin typeface="+mj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68531"/>
              </p:ext>
            </p:extLst>
          </p:nvPr>
        </p:nvGraphicFramePr>
        <p:xfrm>
          <a:off x="675532" y="4309210"/>
          <a:ext cx="3561390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5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84695">
                  <a:extLst>
                    <a:ext uri="{9D8B030D-6E8A-4147-A177-3AD203B41FA5}">
                      <a16:colId xmlns:a16="http://schemas.microsoft.com/office/drawing/2014/main" val="176547005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151445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altLang="ko-KR" sz="1100" dirty="0" smtClean="0"/>
                        <a:t>AI</a:t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예측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42440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9647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28269"/>
              </p:ext>
            </p:extLst>
          </p:nvPr>
        </p:nvGraphicFramePr>
        <p:xfrm>
          <a:off x="4878799" y="4309210"/>
          <a:ext cx="3561390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95">
                  <a:extLst>
                    <a:ext uri="{9D8B030D-6E8A-4147-A177-3AD203B41FA5}">
                      <a16:colId xmlns:a16="http://schemas.microsoft.com/office/drawing/2014/main" val="974138113"/>
                    </a:ext>
                  </a:extLst>
                </a:gridCol>
                <a:gridCol w="484695">
                  <a:extLst>
                    <a:ext uri="{9D8B030D-6E8A-4147-A177-3AD203B41FA5}">
                      <a16:colId xmlns:a16="http://schemas.microsoft.com/office/drawing/2014/main" val="176547005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070919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89824156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0323138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151445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8758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altLang="ko-KR" sz="1100" dirty="0" smtClean="0"/>
                        <a:t>AI</a:t>
                      </a:r>
                      <a:br>
                        <a:rPr lang="en-US" altLang="ko-KR" sz="1100" dirty="0" smtClean="0"/>
                      </a:br>
                      <a:r>
                        <a:rPr lang="ko-KR" altLang="en-US" sz="1100" dirty="0" smtClean="0"/>
                        <a:t>예측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4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NET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42784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0070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42440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964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88131" y="3939878"/>
            <a:ext cx="20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Feature_cube</a:t>
            </a:r>
            <a:r>
              <a:rPr lang="en-US" altLang="ko-KR" dirty="0" smtClean="0"/>
              <a:t> (</a:t>
            </a:r>
            <a:r>
              <a:rPr lang="ko-KR" altLang="en-US" dirty="0" smtClean="0"/>
              <a:t>통합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2975" y="3959083"/>
            <a:ext cx="20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 CNN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91499" y="6376770"/>
            <a:ext cx="1878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*D 6</a:t>
            </a:r>
            <a:r>
              <a:rPr lang="ko-KR" altLang="en-US" sz="1200" dirty="0" smtClean="0"/>
              <a:t>건은 노이즈로 판독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874131" y="6423822"/>
            <a:ext cx="128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86.50% </a:t>
            </a:r>
            <a:r>
              <a:rPr lang="en-US" altLang="ko-KR" sz="1000" dirty="0" smtClean="0"/>
              <a:t>(89.17)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75532" y="6376769"/>
            <a:ext cx="128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95.5%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435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NET </a:t>
            </a:r>
            <a:r>
              <a:rPr lang="ko-KR" altLang="en-US" b="1" dirty="0" smtClean="0"/>
              <a:t>대장 슬라이드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내부 테스트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0911" y="652462"/>
            <a:ext cx="3617978" cy="1159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Old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Colon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Model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10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Aug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1D1C1D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2018S016884602,N,"['0', '0', '70', '0']"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1D1C1D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2018S016771301,N,"['0', '0', '164', '0']"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0911" y="2030220"/>
            <a:ext cx="3552657" cy="1159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New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Colon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model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10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sep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1D1C1D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2018S016884602,N,"['0', '0', '70', '0']"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1D1C1D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1D1C1D"/>
                </a:solidFill>
                <a:effectLst/>
                <a:latin typeface="+mj-ea"/>
                <a:ea typeface="+mj-ea"/>
              </a:rPr>
              <a:t>2018S016771301,N,"['0', '0', '164', '0']"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39847" y="1584425"/>
            <a:ext cx="253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</a:t>
            </a:r>
            <a:r>
              <a:rPr lang="ko-KR" altLang="en-US" dirty="0" smtClean="0"/>
              <a:t>인 슬라이드</a:t>
            </a:r>
            <a:endParaRPr lang="en-US" altLang="ko-KR" dirty="0" smtClean="0"/>
          </a:p>
          <a:p>
            <a:r>
              <a:rPr lang="ko-KR" altLang="en-US" dirty="0" smtClean="0"/>
              <a:t>슬라이드 확인 요청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 rot="5400000">
            <a:off x="4291521" y="1673835"/>
            <a:ext cx="429139" cy="4675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95005" y="3997997"/>
            <a:ext cx="6738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2018S016884602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Dysplasia</a:t>
            </a:r>
            <a:r>
              <a:rPr lang="ko-KR" altLang="en-US" sz="1600" dirty="0" smtClean="0"/>
              <a:t>는 맞으나 </a:t>
            </a:r>
            <a:r>
              <a:rPr lang="ko-KR" altLang="en-US" sz="1600" dirty="0" err="1" smtClean="0"/>
              <a:t>병변부위가</a:t>
            </a:r>
            <a:r>
              <a:rPr lang="ko-KR" altLang="en-US" sz="1600" dirty="0" smtClean="0"/>
              <a:t> 손상된 </a:t>
            </a:r>
            <a:r>
              <a:rPr lang="en-US" altLang="ko-KR" sz="1600" dirty="0" smtClean="0"/>
              <a:t>artifact </a:t>
            </a:r>
            <a:r>
              <a:rPr lang="ko-KR" altLang="en-US" sz="1600" dirty="0" smtClean="0"/>
              <a:t>가 확인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095005" y="3610238"/>
            <a:ext cx="6738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2018S013771301 은 </a:t>
            </a:r>
            <a:r>
              <a:rPr lang="ko-KR" altLang="en-US" sz="1600" dirty="0" err="1" smtClean="0"/>
              <a:t>Dysplasia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판단이 애매한 케이스로 보임</a:t>
            </a:r>
            <a:endParaRPr lang="ko-KR" altLang="en-US" sz="1600" dirty="0"/>
          </a:p>
        </p:txBody>
      </p:sp>
      <p:pic>
        <p:nvPicPr>
          <p:cNvPr id="8194" name="Picture 2" descr="Free icon - Free vector icons - Free SVG, PSD, PNG, EPS, Ai &amp;amp; Icon Fo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50" y="3498105"/>
            <a:ext cx="999784" cy="9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959879" y="3407979"/>
            <a:ext cx="6874020" cy="1100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287" y="4640798"/>
            <a:ext cx="4916359" cy="2089632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2918129" y="4245997"/>
            <a:ext cx="1526650" cy="12563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47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  <a:ea typeface="+mj-ea"/>
              </a:rPr>
              <a:t>스캐너 기반 시스템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802" y="3982284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+mj-ea"/>
                <a:ea typeface="+mj-ea"/>
              </a:rPr>
              <a:t>이슈 슬라이드 </a:t>
            </a:r>
            <a:r>
              <a:rPr lang="en-US" altLang="ko-KR" sz="2000" b="1" dirty="0" smtClean="0">
                <a:latin typeface="+mj-ea"/>
                <a:ea typeface="+mj-ea"/>
              </a:rPr>
              <a:t>- 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26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5575" y="127265"/>
            <a:ext cx="53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이슈 슬라이드 </a:t>
            </a:r>
            <a:r>
              <a:rPr lang="en-US" altLang="ko-KR" b="1" dirty="0" smtClean="0"/>
              <a:t>- </a:t>
            </a:r>
            <a:endParaRPr lang="ko-KR" altLang="en-US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20" y="616021"/>
            <a:ext cx="7747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ea"/>
              </a:rPr>
              <a:t>일부 슬라이드에서 </a:t>
            </a:r>
            <a:r>
              <a:rPr lang="ko-KR" altLang="en-US" sz="1200" b="1" dirty="0" err="1">
                <a:latin typeface="+mj-ea"/>
              </a:rPr>
              <a:t>히트맵의</a:t>
            </a:r>
            <a:r>
              <a:rPr lang="ko-KR" altLang="en-US" sz="1200" b="1" dirty="0">
                <a:latin typeface="+mj-ea"/>
              </a:rPr>
              <a:t> 형태와 결과가 맞지 않는 모습이 </a:t>
            </a:r>
            <a:r>
              <a:rPr lang="ko-KR" altLang="en-US" sz="1200" b="1" dirty="0" smtClean="0">
                <a:latin typeface="+mj-ea"/>
              </a:rPr>
              <a:t>확인</a:t>
            </a:r>
            <a:endParaRPr lang="en-US" altLang="ko-KR" sz="1200" b="1" dirty="0" smtClean="0">
              <a:latin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j-ea"/>
              </a:rPr>
              <a:t>대부분을 </a:t>
            </a:r>
            <a:r>
              <a:rPr lang="en-US" altLang="ko-KR" sz="1200" b="1" dirty="0" smtClean="0">
                <a:latin typeface="+mj-ea"/>
              </a:rPr>
              <a:t>D</a:t>
            </a:r>
            <a:r>
              <a:rPr lang="ko-KR" altLang="en-US" sz="1200" b="1" dirty="0" smtClean="0">
                <a:latin typeface="+mj-ea"/>
              </a:rPr>
              <a:t>로 판독하고 </a:t>
            </a:r>
            <a:r>
              <a:rPr lang="en-US" altLang="ko-KR" sz="1200" b="1" dirty="0" smtClean="0">
                <a:latin typeface="+mj-ea"/>
              </a:rPr>
              <a:t>N</a:t>
            </a:r>
            <a:r>
              <a:rPr lang="ko-KR" altLang="en-US" sz="1200" b="1" dirty="0" smtClean="0">
                <a:latin typeface="+mj-ea"/>
              </a:rPr>
              <a:t>으로 예측하는 현상</a:t>
            </a:r>
            <a:endParaRPr lang="en-US" altLang="ko-KR" sz="1200" b="1" dirty="0">
              <a:latin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>
              <a:latin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329" y="1962756"/>
            <a:ext cx="2933525" cy="3398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2061556"/>
            <a:ext cx="2533650" cy="32004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213" y="2147281"/>
            <a:ext cx="29146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32822</TotalTime>
  <Words>1355</Words>
  <Application>Microsoft Office PowerPoint</Application>
  <PresentationFormat>화면 슬라이드 쇼(4:3)</PresentationFormat>
  <Paragraphs>378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391</cp:revision>
  <dcterms:created xsi:type="dcterms:W3CDTF">2021-03-24T07:36:17Z</dcterms:created>
  <dcterms:modified xsi:type="dcterms:W3CDTF">2021-09-17T05:49:54Z</dcterms:modified>
</cp:coreProperties>
</file>