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505" r:id="rId5"/>
    <p:sldId id="529" r:id="rId6"/>
    <p:sldId id="540" r:id="rId7"/>
    <p:sldId id="541" r:id="rId8"/>
    <p:sldId id="534" r:id="rId9"/>
    <p:sldId id="539" r:id="rId10"/>
    <p:sldId id="53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.jpeg"/><Relationship Id="rId5" Type="http://schemas.openxmlformats.org/officeDocument/2006/relationships/image" Target="../media/image9.png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8.emf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20211112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패치 업데이트 파일럿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6491" y="547972"/>
            <a:ext cx="855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u="sng" dirty="0" smtClean="0"/>
              <a:t>VIT </a:t>
            </a:r>
            <a:r>
              <a:rPr lang="ko-KR" altLang="en-US" sz="1600" u="sng" dirty="0" smtClean="0"/>
              <a:t>모델 연구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파일럿 테스트</a:t>
            </a:r>
            <a:endParaRPr lang="en-US" altLang="ko-KR" sz="1600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/>
              <a:t>비교 연구 예정</a:t>
            </a:r>
            <a:endParaRPr lang="en-US" altLang="ko-KR" sz="1600" u="sng" dirty="0" smtClean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2C33647-9E24-4CE0-823A-9464421F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8" y="1096512"/>
            <a:ext cx="5126495" cy="28299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491" y="3834610"/>
            <a:ext cx="72254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images(75% training, 25% validation):1000 Dysplasia, 1000 Malignant, 1000 Normal</a:t>
            </a:r>
          </a:p>
          <a:p>
            <a:pPr lvl="1"/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544068" lvl="1" indent="-342900">
              <a:buAutoNum type="arabicPeriod"/>
            </a:pP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-Base/patch’s patch size:16, pre-trained on imagenet21k and fine-tuned on imagenet2012</a:t>
            </a:r>
          </a:p>
          <a:p>
            <a:pPr marL="544068" lvl="1" indent="-342900">
              <a:buAutoNum type="arabicPeriod"/>
            </a:pP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-Base/patch’s patch size:32, pre-trained on imagenet21k and fine-tuned on imagenet2012</a:t>
            </a:r>
          </a:p>
          <a:p>
            <a:pPr marL="544068" lvl="1" indent="-342900">
              <a:buAutoNum type="arabicPeriod"/>
            </a:pP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-Base/patch’s patch size:16, pre-trained on ImageNet-21k and then fine-tuned on ImageNet at 224x224 resolution (instead of default 384x384)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5249" y="6141371"/>
            <a:ext cx="7567301" cy="5232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Patch’s patch 16 // Correct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2753 out of 3000 images (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91.77</a:t>
            </a: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Patch’s patch 32 // Correct</a:t>
            </a:r>
            <a:r>
              <a:rPr lang="en-US" altLang="ko-KR" sz="1400" dirty="0"/>
              <a:t>: 2716 out of 3000 images (</a:t>
            </a:r>
            <a:r>
              <a:rPr lang="en-US" altLang="ko-KR" sz="1400" dirty="0">
                <a:solidFill>
                  <a:srgbClr val="FF0000"/>
                </a:solidFill>
              </a:rPr>
              <a:t>Accuracy: 90.53</a:t>
            </a:r>
            <a:r>
              <a:rPr lang="en-US" altLang="ko-KR" sz="1400" dirty="0" smtClean="0">
                <a:solidFill>
                  <a:srgbClr val="FF0000"/>
                </a:solidFill>
              </a:rPr>
              <a:t>%)</a:t>
            </a:r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016B99D8-7753-4DC0-905B-906AF2F7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66" y="1347629"/>
            <a:ext cx="3035995" cy="2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39854"/>
              </p:ext>
            </p:extLst>
          </p:nvPr>
        </p:nvGraphicFramePr>
        <p:xfrm>
          <a:off x="260466" y="515389"/>
          <a:ext cx="8725593" cy="189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21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630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/>
                        <a:t>데일리</a:t>
                      </a:r>
                      <a:r>
                        <a:rPr lang="ko-KR" altLang="en-US" sz="1100" dirty="0" smtClean="0"/>
                        <a:t> 데이터 공유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/>
                        <a:t>대스타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학습용 데이터 수령 완료</a:t>
                      </a:r>
                      <a:endParaRPr lang="en-US" altLang="ko-KR" sz="11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9003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6963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9419"/>
              </p:ext>
            </p:extLst>
          </p:nvPr>
        </p:nvGraphicFramePr>
        <p:xfrm>
          <a:off x="260466" y="1492588"/>
          <a:ext cx="8725593" cy="4988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077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1603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498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967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업데이트 모델 성능 이슈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업데이트 모델 성능 이슈 원인 확인 중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틀린 케이스에 대한 샘플 실험 중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colon 3 class </a:t>
                      </a:r>
                      <a:r>
                        <a:rPr lang="ko-KR" altLang="en-US" sz="1200" baseline="0" dirty="0" smtClean="0"/>
                        <a:t>모델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050" baseline="0" dirty="0" smtClean="0"/>
                        <a:t>추가 </a:t>
                      </a:r>
                      <a:r>
                        <a:rPr lang="ko-KR" altLang="en-US" sz="1050" baseline="0" dirty="0" err="1" smtClean="0"/>
                        <a:t>재학습</a:t>
                      </a:r>
                      <a:r>
                        <a:rPr lang="ko-KR" altLang="en-US" sz="1050" baseline="0" dirty="0" smtClean="0"/>
                        <a:t> 및 업데이트 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이전 업데이트 모델 보다 </a:t>
                      </a:r>
                      <a:r>
                        <a:rPr lang="ko-KR" altLang="en-US" sz="1050" baseline="0" dirty="0" err="1" smtClean="0"/>
                        <a:t>조금더</a:t>
                      </a:r>
                      <a:r>
                        <a:rPr lang="ko-KR" altLang="en-US" sz="1050" baseline="0" dirty="0" smtClean="0"/>
                        <a:t> 깊은 모델을 사용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aseline="0" dirty="0" err="1" smtClean="0"/>
                        <a:t>efficientnet</a:t>
                      </a:r>
                      <a:r>
                        <a:rPr lang="en-US" altLang="ko-KR" sz="1050" baseline="0" dirty="0" smtClean="0"/>
                        <a:t> b5 </a:t>
                      </a:r>
                      <a:r>
                        <a:rPr lang="ko-KR" altLang="en-US" sz="1050" baseline="0" dirty="0" smtClean="0"/>
                        <a:t>추가 </a:t>
                      </a:r>
                      <a:r>
                        <a:rPr lang="ko-KR" altLang="en-US" sz="1050" baseline="0" dirty="0" err="1" smtClean="0"/>
                        <a:t>재학습</a:t>
                      </a:r>
                      <a:r>
                        <a:rPr lang="ko-KR" altLang="en-US" sz="1050" baseline="0" dirty="0" smtClean="0"/>
                        <a:t> 및 업데이트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aseline="0" dirty="0" smtClean="0"/>
                        <a:t>C:\Users\kaist08\Desktop\backup\FeatureMap_based_system\colon_3class_framework_ori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aseline="0" dirty="0" err="1" smtClean="0"/>
                        <a:t>대스타</a:t>
                      </a:r>
                      <a:r>
                        <a:rPr lang="ko-KR" altLang="en-US" sz="1050" baseline="0" dirty="0" smtClean="0"/>
                        <a:t> 평가용 </a:t>
                      </a:r>
                      <a:r>
                        <a:rPr lang="ko-KR" altLang="en-US" sz="1050" baseline="0" dirty="0" err="1" smtClean="0"/>
                        <a:t>셋업</a:t>
                      </a:r>
                      <a:r>
                        <a:rPr lang="en-US" altLang="ko-KR" sz="1050" baseline="0" dirty="0" smtClean="0"/>
                        <a:t>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aseline="0" dirty="0" smtClean="0"/>
                        <a:t>3</a:t>
                      </a:r>
                      <a:r>
                        <a:rPr lang="ko-KR" altLang="en-US" sz="1050" baseline="0" dirty="0" smtClean="0"/>
                        <a:t>대의 </a:t>
                      </a:r>
                      <a:r>
                        <a:rPr lang="ko-KR" altLang="en-US" sz="1050" baseline="0" dirty="0" err="1" smtClean="0"/>
                        <a:t>머신에</a:t>
                      </a:r>
                      <a:r>
                        <a:rPr lang="ko-KR" altLang="en-US" sz="1050" baseline="0" dirty="0" smtClean="0"/>
                        <a:t> 설치 및 학습 데이터 </a:t>
                      </a:r>
                      <a:r>
                        <a:rPr lang="ko-KR" altLang="en-US" sz="1050" baseline="0" dirty="0" err="1" smtClean="0"/>
                        <a:t>셋업</a:t>
                      </a: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28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(Linux </a:t>
                      </a:r>
                      <a:r>
                        <a:rPr lang="ko-KR" altLang="en-US" sz="1200" baseline="0" dirty="0" smtClean="0"/>
                        <a:t>서버 </a:t>
                      </a:r>
                      <a:r>
                        <a:rPr lang="en-US" altLang="ko-KR" sz="1200" baseline="0" dirty="0" smtClean="0"/>
                        <a:t>: 11</a:t>
                      </a:r>
                      <a:r>
                        <a:rPr lang="ko-KR" altLang="en-US" sz="1200" baseline="0" dirty="0" smtClean="0"/>
                        <a:t>월 중순 </a:t>
                      </a:r>
                      <a:r>
                        <a:rPr lang="en-US" altLang="ko-KR" sz="1200" baseline="0" dirty="0" smtClean="0"/>
                        <a:t>~12</a:t>
                      </a:r>
                      <a:r>
                        <a:rPr lang="ko-KR" altLang="en-US" sz="1200" baseline="0" dirty="0" smtClean="0"/>
                        <a:t>월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기기 내에서 학습 및 사용 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대스타</a:t>
                      </a:r>
                      <a:r>
                        <a:rPr lang="ko-KR" altLang="en-US" sz="1200" baseline="0" dirty="0" smtClean="0"/>
                        <a:t> 관련  실무 회의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차년도 개발 계획 논의 필요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대스타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평가 방법 논의 및 정의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평가용 모델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ko-KR" altLang="en-US" sz="1200" baseline="0" dirty="0" err="1" smtClean="0"/>
                        <a:t>머신에</a:t>
                      </a:r>
                      <a:r>
                        <a:rPr lang="ko-KR" altLang="en-US" sz="1200" baseline="0" dirty="0" smtClean="0"/>
                        <a:t> 설치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데이터 </a:t>
                      </a:r>
                      <a:r>
                        <a:rPr lang="ko-KR" altLang="en-US" sz="1200" baseline="0" dirty="0" err="1" smtClean="0"/>
                        <a:t>셋업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평가 데이터 필요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슬라이드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장비 추가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리눅스 서버 설치 계획 </a:t>
                      </a:r>
                      <a:r>
                        <a:rPr lang="en-US" altLang="ko-KR" sz="1200" baseline="0" dirty="0" smtClean="0"/>
                        <a:t>(11/15~19)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스토리지 추가 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전체 모델의 현황 </a:t>
                      </a:r>
                      <a:r>
                        <a:rPr lang="ko-KR" altLang="en-US" sz="1200" baseline="0" dirty="0" smtClean="0"/>
                        <a:t>정리 중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63566"/>
              </p:ext>
            </p:extLst>
          </p:nvPr>
        </p:nvGraphicFramePr>
        <p:xfrm>
          <a:off x="260466" y="515388"/>
          <a:ext cx="8725593" cy="1761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603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15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N </a:t>
                      </a:r>
                      <a:r>
                        <a:rPr lang="ko-KR" altLang="en-US" sz="900" dirty="0" smtClean="0"/>
                        <a:t>데이터 추가 요청이 </a:t>
                      </a:r>
                      <a:r>
                        <a:rPr lang="ko-KR" altLang="en-US" sz="900" dirty="0" err="1" smtClean="0"/>
                        <a:t>필요할것으로</a:t>
                      </a:r>
                      <a:r>
                        <a:rPr lang="ko-KR" altLang="en-US" sz="900" dirty="0" smtClean="0"/>
                        <a:t> 보임</a:t>
                      </a:r>
                      <a:endParaRPr lang="en-US" altLang="ko-KR" sz="9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/>
                        <a:t>N </a:t>
                      </a:r>
                      <a:r>
                        <a:rPr lang="ko-KR" altLang="en-US" sz="1050" dirty="0" smtClean="0"/>
                        <a:t>데이터 추가 요청이 필요</a:t>
                      </a:r>
                      <a:endParaRPr lang="en-US" altLang="ko-KR" sz="105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08806"/>
              </p:ext>
            </p:extLst>
          </p:nvPr>
        </p:nvGraphicFramePr>
        <p:xfrm>
          <a:off x="271550" y="2277266"/>
          <a:ext cx="8725593" cy="371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84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572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803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Weakly</a:t>
                      </a:r>
                      <a:r>
                        <a:rPr lang="en-US" altLang="ko-KR" baseline="0" dirty="0" smtClean="0"/>
                        <a:t> supervised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LRP </a:t>
                      </a:r>
                      <a:r>
                        <a:rPr lang="ko-KR" altLang="en-US" sz="1200" baseline="0" dirty="0" smtClean="0"/>
                        <a:t>기반 모델 업데이트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err="1" smtClean="0"/>
                        <a:t>김태미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superpixel</a:t>
                      </a:r>
                      <a:r>
                        <a:rPr lang="ko-KR" altLang="en-US" sz="1200" baseline="0" dirty="0" smtClean="0"/>
                        <a:t>로 </a:t>
                      </a:r>
                      <a:r>
                        <a:rPr lang="en-US" altLang="ko-KR" sz="1200" baseline="0" dirty="0" err="1" smtClean="0"/>
                        <a:t>gnn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이용하는 방법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1025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학습을 위한 전략 생성 및 실험 준비중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학습을 위한 실험 </a:t>
                      </a:r>
                      <a:r>
                        <a:rPr lang="ko-KR" altLang="en-US" sz="1200" baseline="0" dirty="0" err="1" smtClean="0"/>
                        <a:t>셋업</a:t>
                      </a:r>
                      <a:r>
                        <a:rPr lang="ko-KR" altLang="en-US" sz="1200" baseline="0" dirty="0" smtClean="0"/>
                        <a:t> 및 준비중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7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VIT/</a:t>
                      </a:r>
                      <a:r>
                        <a:rPr lang="en-US" altLang="ko-KR" sz="1200" dirty="0" err="1" smtClean="0"/>
                        <a:t>Deit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관련해서 연구 동향 조사중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bryan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jj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VIT colon </a:t>
                      </a:r>
                      <a:r>
                        <a:rPr lang="ko-KR" altLang="en-US" sz="1200" dirty="0" smtClean="0"/>
                        <a:t>파일럿 테스트 결과 확인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4007222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+mj-ea"/>
                <a:ea typeface="+mj-ea"/>
              </a:rPr>
              <a:t>대스타</a:t>
            </a:r>
            <a:r>
              <a:rPr lang="ko-KR" altLang="en-US" sz="2000" b="1" dirty="0" smtClean="0">
                <a:latin typeface="+mj-ea"/>
                <a:ea typeface="+mj-ea"/>
              </a:rPr>
              <a:t> 평가 방법 정리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2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오른쪽 화살표 1034"/>
          <p:cNvSpPr/>
          <p:nvPr/>
        </p:nvSpPr>
        <p:spPr>
          <a:xfrm>
            <a:off x="924548" y="5136868"/>
            <a:ext cx="3485936" cy="326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대스타</a:t>
            </a:r>
            <a:r>
              <a:rPr lang="ko-KR" altLang="en-US" sz="1400" b="1" dirty="0" smtClean="0"/>
              <a:t> 데이터 학습 및 평가 방법</a:t>
            </a:r>
            <a:endParaRPr lang="ko-KR" altLang="en-US" sz="1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637340" y="6181027"/>
            <a:ext cx="404747" cy="573934"/>
            <a:chOff x="5450408" y="3255368"/>
            <a:chExt cx="489744" cy="694460"/>
          </a:xfrm>
        </p:grpSpPr>
        <p:sp>
          <p:nvSpPr>
            <p:cNvPr id="17" name="원통 16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통 17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59015" y="1324308"/>
            <a:ext cx="404747" cy="573934"/>
            <a:chOff x="5450408" y="3255368"/>
            <a:chExt cx="489744" cy="694460"/>
          </a:xfrm>
          <a:solidFill>
            <a:srgbClr val="00B0F0"/>
          </a:solidFill>
        </p:grpSpPr>
        <p:sp>
          <p:nvSpPr>
            <p:cNvPr id="24" name="원통 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01296" y="4837057"/>
            <a:ext cx="404747" cy="573934"/>
            <a:chOff x="5450408" y="3255368"/>
            <a:chExt cx="489744" cy="694460"/>
          </a:xfrm>
        </p:grpSpPr>
        <p:sp>
          <p:nvSpPr>
            <p:cNvPr id="28" name="원통 2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06043" y="5124024"/>
            <a:ext cx="190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테스트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slide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9220" y="1268128"/>
            <a:ext cx="260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대스타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패치 데이터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개의 업체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Augmentation </a:t>
            </a:r>
            <a:r>
              <a:rPr lang="ko-KR" altLang="en-US" sz="1200" b="1" dirty="0" smtClean="0"/>
              <a:t>진행된 패치 셋</a:t>
            </a:r>
            <a:endParaRPr lang="ko-KR" altLang="en-US" sz="12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86785" y="1298568"/>
            <a:ext cx="404747" cy="573934"/>
            <a:chOff x="5450408" y="3255368"/>
            <a:chExt cx="489744" cy="694460"/>
          </a:xfrm>
          <a:solidFill>
            <a:srgbClr val="00B0F0"/>
          </a:solidFill>
        </p:grpSpPr>
        <p:sp>
          <p:nvSpPr>
            <p:cNvPr id="34" name="원통 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2888" y="1318167"/>
            <a:ext cx="404747" cy="573934"/>
            <a:chOff x="5450408" y="3255368"/>
            <a:chExt cx="489744" cy="694460"/>
          </a:xfrm>
          <a:solidFill>
            <a:srgbClr val="00B0F0"/>
          </a:solidFill>
        </p:grpSpPr>
        <p:sp>
          <p:nvSpPr>
            <p:cNvPr id="38" name="원통 3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 3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 3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984515" y="6467994"/>
            <a:ext cx="260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훈련용 </a:t>
            </a:r>
            <a:r>
              <a:rPr lang="en-US" altLang="ko-KR" sz="1200" b="1" dirty="0" smtClean="0"/>
              <a:t>slide </a:t>
            </a:r>
            <a:r>
              <a:rPr lang="ko-KR" altLang="en-US" sz="1200" b="1" dirty="0" smtClean="0"/>
              <a:t>데이터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13146" y="6467993"/>
            <a:ext cx="190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수령 필요한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5575" y="3605019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1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5750" y="389680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25722" y="4064523"/>
            <a:ext cx="344764" cy="347681"/>
            <a:chOff x="572642" y="3447654"/>
            <a:chExt cx="1905000" cy="1904997"/>
          </a:xfrm>
          <a:effectLst/>
        </p:grpSpPr>
        <p:pic>
          <p:nvPicPr>
            <p:cNvPr id="4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2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8" y="3983028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IconExperience » I-Collection » Server 2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t="713" r="20328" b="3630"/>
          <a:stretch/>
        </p:blipFill>
        <p:spPr bwMode="auto">
          <a:xfrm>
            <a:off x="487522" y="2340113"/>
            <a:ext cx="555478" cy="9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conExperience » I-Collection » Server 2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t="713" r="20328" b="3630"/>
          <a:stretch/>
        </p:blipFill>
        <p:spPr bwMode="auto">
          <a:xfrm>
            <a:off x="1511419" y="2340113"/>
            <a:ext cx="555478" cy="9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conExperience » I-Collection » Server 2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t="713" r="20328" b="3630"/>
          <a:stretch/>
        </p:blipFill>
        <p:spPr bwMode="auto">
          <a:xfrm>
            <a:off x="2491303" y="2340113"/>
            <a:ext cx="555478" cy="9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6354" y="3262093"/>
            <a:ext cx="64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머신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511419" y="3269995"/>
            <a:ext cx="64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머신 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504436" y="3278809"/>
            <a:ext cx="64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머신 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cxnSp>
        <p:nvCxnSpPr>
          <p:cNvPr id="58" name="직선 화살표 연결선 57"/>
          <p:cNvCxnSpPr>
            <a:stCxn id="38" idx="3"/>
            <a:endCxn id="1026" idx="0"/>
          </p:cNvCxnSpPr>
          <p:nvPr/>
        </p:nvCxnSpPr>
        <p:spPr>
          <a:xfrm flipH="1">
            <a:off x="765261" y="1892101"/>
            <a:ext cx="1" cy="4480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4" idx="3"/>
            <a:endCxn id="54" idx="0"/>
          </p:cNvCxnSpPr>
          <p:nvPr/>
        </p:nvCxnSpPr>
        <p:spPr>
          <a:xfrm flipH="1">
            <a:off x="1789158" y="1872502"/>
            <a:ext cx="1" cy="467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4" idx="3"/>
            <a:endCxn id="55" idx="0"/>
          </p:cNvCxnSpPr>
          <p:nvPr/>
        </p:nvCxnSpPr>
        <p:spPr>
          <a:xfrm>
            <a:off x="2761389" y="1898242"/>
            <a:ext cx="7653" cy="4418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444" y="2593862"/>
            <a:ext cx="165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서로 다른 </a:t>
            </a:r>
            <a:r>
              <a:rPr lang="ko-KR" altLang="en-US" sz="1200" b="1" dirty="0" err="1" smtClean="0"/>
              <a:t>머신에서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 업체 데이터 학습</a:t>
            </a:r>
            <a:endParaRPr lang="ko-KR" altLang="en-US" sz="12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50271" y="1207632"/>
            <a:ext cx="5335346" cy="78413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0271" y="2296199"/>
            <a:ext cx="5335346" cy="122750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273201" y="362591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2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23376" y="3950835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743348" y="4118556"/>
            <a:ext cx="344764" cy="347681"/>
            <a:chOff x="572642" y="3447654"/>
            <a:chExt cx="1905000" cy="1904997"/>
          </a:xfrm>
          <a:effectLst/>
        </p:grpSpPr>
        <p:pic>
          <p:nvPicPr>
            <p:cNvPr id="75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6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7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44" y="4037061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0" name="TextBox 79"/>
          <p:cNvSpPr txBox="1"/>
          <p:nvPr/>
        </p:nvSpPr>
        <p:spPr>
          <a:xfrm>
            <a:off x="2342626" y="3657568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3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562440" y="3933228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782412" y="4100949"/>
            <a:ext cx="344764" cy="347681"/>
            <a:chOff x="572642" y="3447654"/>
            <a:chExt cx="1905000" cy="1904997"/>
          </a:xfrm>
          <a:effectLst/>
        </p:grpSpPr>
        <p:pic>
          <p:nvPicPr>
            <p:cNvPr id="83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4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08" y="4019454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grpSp>
        <p:nvGrpSpPr>
          <p:cNvPr id="88" name="그룹 87"/>
          <p:cNvGrpSpPr/>
          <p:nvPr/>
        </p:nvGrpSpPr>
        <p:grpSpPr>
          <a:xfrm>
            <a:off x="404555" y="4953817"/>
            <a:ext cx="655209" cy="641250"/>
            <a:chOff x="1066780" y="5164014"/>
            <a:chExt cx="655209" cy="641250"/>
          </a:xfrm>
        </p:grpSpPr>
        <p:sp>
          <p:nvSpPr>
            <p:cNvPr id="89" name="타원 88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-251334" y="5635056"/>
            <a:ext cx="19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classifier 1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522743" y="4968749"/>
            <a:ext cx="655209" cy="641250"/>
            <a:chOff x="1066780" y="5164014"/>
            <a:chExt cx="655209" cy="641250"/>
          </a:xfrm>
        </p:grpSpPr>
        <p:sp>
          <p:nvSpPr>
            <p:cNvPr id="99" name="타원 98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107" name="TextBox 106"/>
          <p:cNvSpPr txBox="1"/>
          <p:nvPr/>
        </p:nvSpPr>
        <p:spPr>
          <a:xfrm>
            <a:off x="892492" y="5649988"/>
            <a:ext cx="19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classifier 2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572750" y="5000755"/>
            <a:ext cx="655209" cy="641250"/>
            <a:chOff x="1066780" y="5164014"/>
            <a:chExt cx="655209" cy="641250"/>
          </a:xfrm>
        </p:grpSpPr>
        <p:sp>
          <p:nvSpPr>
            <p:cNvPr id="109" name="타원 108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117" name="TextBox 116"/>
          <p:cNvSpPr txBox="1"/>
          <p:nvPr/>
        </p:nvSpPr>
        <p:spPr>
          <a:xfrm>
            <a:off x="1976683" y="5639264"/>
            <a:ext cx="19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classifier 3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꺾인 연결선 117"/>
          <p:cNvCxnSpPr>
            <a:stCxn id="21" idx="1"/>
            <a:endCxn id="70" idx="2"/>
          </p:cNvCxnSpPr>
          <p:nvPr/>
        </p:nvCxnSpPr>
        <p:spPr>
          <a:xfrm rot="16200000" flipV="1">
            <a:off x="1127098" y="5468411"/>
            <a:ext cx="284361" cy="1140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21" idx="1"/>
            <a:endCxn id="117" idx="2"/>
          </p:cNvCxnSpPr>
          <p:nvPr/>
        </p:nvCxnSpPr>
        <p:spPr>
          <a:xfrm rot="5400000" flipH="1" flipV="1">
            <a:off x="2243210" y="5497378"/>
            <a:ext cx="280153" cy="1087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21" idx="0"/>
            <a:endCxn id="107" idx="2"/>
          </p:cNvCxnSpPr>
          <p:nvPr/>
        </p:nvCxnSpPr>
        <p:spPr>
          <a:xfrm rot="5400000" flipH="1" flipV="1">
            <a:off x="1677860" y="6073451"/>
            <a:ext cx="326660" cy="2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/>
          <p:cNvCxnSpPr>
            <a:stCxn id="47" idx="4"/>
            <a:endCxn id="89" idx="0"/>
          </p:cNvCxnSpPr>
          <p:nvPr/>
        </p:nvCxnSpPr>
        <p:spPr>
          <a:xfrm flipH="1">
            <a:off x="732160" y="4538052"/>
            <a:ext cx="1195" cy="4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73" idx="4"/>
            <a:endCxn id="99" idx="0"/>
          </p:cNvCxnSpPr>
          <p:nvPr/>
        </p:nvCxnSpPr>
        <p:spPr>
          <a:xfrm flipH="1">
            <a:off x="1850348" y="4592085"/>
            <a:ext cx="633" cy="37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1" idx="4"/>
            <a:endCxn id="109" idx="0"/>
          </p:cNvCxnSpPr>
          <p:nvPr/>
        </p:nvCxnSpPr>
        <p:spPr>
          <a:xfrm>
            <a:off x="2890045" y="4574478"/>
            <a:ext cx="10310" cy="42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/>
          <p:cNvSpPr/>
          <p:nvPr/>
        </p:nvSpPr>
        <p:spPr>
          <a:xfrm>
            <a:off x="5046684" y="5522690"/>
            <a:ext cx="3029092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평가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1</a:t>
            </a:r>
            <a:r>
              <a:rPr lang="ko-KR" altLang="en-US" sz="1200" dirty="0"/>
              <a:t>) 업체별 평가 결과 (정확도) 비교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2</a:t>
            </a:r>
            <a:r>
              <a:rPr lang="ko-KR" altLang="en-US" sz="1200" dirty="0"/>
              <a:t>) 업체별 </a:t>
            </a:r>
            <a:r>
              <a:rPr lang="ko-KR" altLang="en-US" sz="1200" dirty="0" err="1"/>
              <a:t>스캐너간</a:t>
            </a:r>
            <a:r>
              <a:rPr lang="ko-KR" altLang="en-US" sz="1200" dirty="0"/>
              <a:t> 결과 차이 비교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3714" y="912743"/>
            <a:ext cx="210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13,200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클래스별</a:t>
            </a:r>
            <a:r>
              <a:rPr lang="ko-KR" altLang="en-US" sz="1100" dirty="0" smtClean="0"/>
              <a:t> 제한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810701" y="1312296"/>
            <a:ext cx="178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패치 데이터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모듈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문서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8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테스트 데이터 </a:t>
            </a:r>
            <a:r>
              <a:rPr lang="ko-KR" altLang="en-US" sz="1400" b="1" dirty="0" err="1" smtClean="0"/>
              <a:t>셋업</a:t>
            </a:r>
            <a:endParaRPr lang="ko-KR" altLang="en-US" sz="1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019335" y="4144097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24" name="원통 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57157" y="4135689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34" name="원통 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9794" y="4149530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38" name="원통 3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 3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 3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9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1269389" y="3075625"/>
            <a:ext cx="642258" cy="60333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339242" y="3082214"/>
            <a:ext cx="642258" cy="60333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5320778" y="3081010"/>
            <a:ext cx="642258" cy="603333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/>
          <p:cNvGrpSpPr/>
          <p:nvPr/>
        </p:nvGrpSpPr>
        <p:grpSpPr>
          <a:xfrm>
            <a:off x="4120176" y="4144097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124" name="원통 1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원통 12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원통 12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457998" y="4135689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129" name="원통 12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원통 12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원통 13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840635" y="4149530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134" name="원통 1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원통 1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원통 13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101712" y="4144097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139" name="원통 13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원통 13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원통 14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439534" y="4135689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143" name="원통 142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원통 143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원통 144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4822171" y="4149530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147" name="원통 146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원통 147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원통 148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637650" y="4071627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695578" y="4077005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726679" y="4077004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/>
          <p:cNvGrpSpPr/>
          <p:nvPr/>
        </p:nvGrpSpPr>
        <p:grpSpPr>
          <a:xfrm>
            <a:off x="3458336" y="1678784"/>
            <a:ext cx="404747" cy="573934"/>
            <a:chOff x="5450408" y="3255368"/>
            <a:chExt cx="489744" cy="694460"/>
          </a:xfrm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꺾인 연결선 3"/>
          <p:cNvCxnSpPr>
            <a:stCxn id="154" idx="3"/>
            <a:endCxn id="119" idx="0"/>
          </p:cNvCxnSpPr>
          <p:nvPr/>
        </p:nvCxnSpPr>
        <p:spPr>
          <a:xfrm rot="5400000">
            <a:off x="2214161" y="1629075"/>
            <a:ext cx="822907" cy="207019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4" idx="3"/>
            <a:endCxn id="121" idx="0"/>
          </p:cNvCxnSpPr>
          <p:nvPr/>
        </p:nvCxnSpPr>
        <p:spPr>
          <a:xfrm rot="16200000" flipH="1">
            <a:off x="4237162" y="1676265"/>
            <a:ext cx="828292" cy="198119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54" idx="3"/>
            <a:endCxn id="120" idx="0"/>
          </p:cNvCxnSpPr>
          <p:nvPr/>
        </p:nvCxnSpPr>
        <p:spPr>
          <a:xfrm rot="5400000">
            <a:off x="3245793" y="2667297"/>
            <a:ext cx="829496" cy="33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62758" y="1498491"/>
            <a:ext cx="2492040" cy="4308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동일한 NDM 슬라이드 각 30~50장</a:t>
            </a:r>
            <a:r>
              <a:rPr lang="ko-KR" altLang="en-US" sz="1100" dirty="0" smtClean="0"/>
              <a:t>/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</a:t>
            </a:r>
            <a:r>
              <a:rPr lang="ko-KR" altLang="en-US" sz="1100" dirty="0"/>
              <a:t>총 100~150장을 </a:t>
            </a:r>
            <a:r>
              <a:rPr lang="ko-KR" altLang="en-US" sz="1100" dirty="0" err="1"/>
              <a:t>대상으로함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019335" y="2414316"/>
            <a:ext cx="3369163" cy="2616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b="1" dirty="0"/>
              <a:t>100~150장의 슬라이드를 1,2, </a:t>
            </a:r>
            <a:r>
              <a:rPr lang="ko-KR" altLang="en-US" sz="1100" b="1" dirty="0" err="1"/>
              <a:t>old</a:t>
            </a:r>
            <a:r>
              <a:rPr lang="ko-KR" altLang="en-US" sz="1100" b="1" dirty="0"/>
              <a:t> 스캐너에 스캐닝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17916" y="4932841"/>
            <a:ext cx="4572000" cy="4308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100" dirty="0"/>
              <a:t>총 300~ 450장의 테스트 데이터 셋 업</a:t>
            </a:r>
          </a:p>
          <a:p>
            <a:pPr algn="ctr"/>
            <a:r>
              <a:rPr lang="ko-KR" altLang="en-US" sz="1100" dirty="0"/>
              <a:t>테스트 데이터는 실수를 방지하기 위해 서로 다른 폴더에 준비</a:t>
            </a:r>
          </a:p>
        </p:txBody>
      </p:sp>
    </p:spTree>
    <p:extLst>
      <p:ext uri="{BB962C8B-B14F-4D97-AF65-F5344CB8AC3E}">
        <p14:creationId xmlns:p14="http://schemas.microsoft.com/office/powerpoint/2010/main" val="14906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86047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평가 방법 정리</a:t>
            </a: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테스트 </a:t>
            </a:r>
            <a:r>
              <a:rPr lang="ko-KR" altLang="en-US" sz="1400" b="1" dirty="0" err="1"/>
              <a:t>데이터셋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동일한 </a:t>
            </a:r>
            <a:r>
              <a:rPr lang="en-US" altLang="ko-KR" sz="1400" dirty="0"/>
              <a:t>NDM </a:t>
            </a:r>
            <a:r>
              <a:rPr lang="ko-KR" altLang="en-US" sz="1400" dirty="0"/>
              <a:t>슬라이드 각 </a:t>
            </a:r>
            <a:r>
              <a:rPr lang="en-US" altLang="ko-KR" sz="1400" dirty="0"/>
              <a:t>30~50</a:t>
            </a:r>
            <a:r>
              <a:rPr lang="ko-KR" altLang="en-US" sz="1400" dirty="0"/>
              <a:t>장</a:t>
            </a:r>
            <a:r>
              <a:rPr lang="en-US" altLang="ko-KR" sz="1400" dirty="0"/>
              <a:t>/ </a:t>
            </a:r>
            <a:r>
              <a:rPr lang="ko-KR" altLang="en-US" sz="1400" dirty="0"/>
              <a:t>총 </a:t>
            </a:r>
            <a:r>
              <a:rPr lang="en-US" altLang="ko-KR" sz="1400" dirty="0"/>
              <a:t>100~150</a:t>
            </a:r>
            <a:r>
              <a:rPr lang="ko-KR" altLang="en-US" sz="1400" dirty="0"/>
              <a:t>장을 </a:t>
            </a:r>
            <a:r>
              <a:rPr lang="ko-KR" altLang="en-US" sz="1400" dirty="0" err="1"/>
              <a:t>대상으로함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100~150</a:t>
            </a:r>
            <a:r>
              <a:rPr lang="ko-KR" altLang="en-US" sz="1400" dirty="0"/>
              <a:t>장의 슬라이드를 </a:t>
            </a:r>
            <a:r>
              <a:rPr lang="en-US" altLang="ko-KR" sz="1400" dirty="0"/>
              <a:t>1,2, old </a:t>
            </a:r>
            <a:r>
              <a:rPr lang="ko-KR" altLang="en-US" sz="1400" dirty="0"/>
              <a:t>스캐너에 스캐닝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총 </a:t>
            </a:r>
            <a:r>
              <a:rPr lang="en-US" altLang="ko-KR" sz="1400" dirty="0"/>
              <a:t>300~ 450</a:t>
            </a:r>
            <a:r>
              <a:rPr lang="ko-KR" altLang="en-US" sz="1400" dirty="0"/>
              <a:t>장의 테스트 데이터 </a:t>
            </a:r>
            <a:r>
              <a:rPr lang="ko-KR" altLang="en-US" sz="1400" dirty="0" err="1"/>
              <a:t>셋업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테스트 </a:t>
            </a:r>
            <a:r>
              <a:rPr lang="ko-KR" altLang="en-US" sz="1400" dirty="0"/>
              <a:t>데이터는 실수를 방지하기 위해 서로 다른 폴더에 준비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테스트 방법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업체 별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머신으로</a:t>
            </a:r>
            <a:r>
              <a:rPr lang="ko-KR" altLang="en-US" sz="1400" dirty="0"/>
              <a:t> 복사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 err="1"/>
              <a:t>머신에서</a:t>
            </a:r>
            <a:r>
              <a:rPr lang="ko-KR" altLang="en-US" sz="1400" dirty="0"/>
              <a:t> 준비된 데이터로 학습 </a:t>
            </a:r>
            <a:r>
              <a:rPr lang="en-US" altLang="ko-KR" sz="1400" dirty="0"/>
              <a:t>(</a:t>
            </a:r>
            <a:r>
              <a:rPr lang="ko-KR" altLang="en-US" sz="1400" dirty="0"/>
              <a:t>동일한 조건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***</a:t>
            </a:r>
            <a:r>
              <a:rPr lang="ko-KR" altLang="en-US" sz="1400" dirty="0"/>
              <a:t>이때 학습데이터는 테스트 데이터와 다른 데이터로</a:t>
            </a:r>
            <a:r>
              <a:rPr lang="en-US" altLang="ko-KR" sz="1400" dirty="0"/>
              <a:t>, 3</a:t>
            </a:r>
            <a:r>
              <a:rPr lang="ko-KR" altLang="en-US" sz="1400" dirty="0"/>
              <a:t>개의 업체로 부터 전달 받은 패치 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슬라이드 데이터는 별도로 준비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패치 </a:t>
            </a:r>
            <a:r>
              <a:rPr lang="ko-KR" altLang="en-US" sz="1400" dirty="0"/>
              <a:t>분류기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슬라이드 분류기 까지 학습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평가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머신 </a:t>
            </a:r>
            <a:r>
              <a:rPr lang="en-US" altLang="ko-KR" sz="1400" dirty="0"/>
              <a:t>(</a:t>
            </a:r>
            <a:r>
              <a:rPr lang="ko-KR" altLang="en-US" sz="1400" dirty="0"/>
              <a:t>업체</a:t>
            </a:r>
            <a:r>
              <a:rPr lang="en-US" altLang="ko-KR" sz="1400" dirty="0"/>
              <a:t>)</a:t>
            </a:r>
            <a:r>
              <a:rPr lang="ko-KR" altLang="en-US" sz="1400" dirty="0"/>
              <a:t>에서 생성된 모델에 테스트 데이터를 투입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en-US" altLang="ko-KR" sz="1400" dirty="0"/>
              <a:t>) </a:t>
            </a:r>
            <a:r>
              <a:rPr lang="ko-KR" altLang="en-US" sz="1400" dirty="0"/>
              <a:t>업체별 평가 결과 </a:t>
            </a:r>
            <a:r>
              <a:rPr lang="en-US" altLang="ko-KR" sz="1400" dirty="0"/>
              <a:t>(</a:t>
            </a:r>
            <a:r>
              <a:rPr lang="ko-KR" altLang="en-US" sz="1400" dirty="0"/>
              <a:t>정확도</a:t>
            </a:r>
            <a:r>
              <a:rPr lang="en-US" altLang="ko-KR" sz="1400" dirty="0"/>
              <a:t>) </a:t>
            </a:r>
            <a:r>
              <a:rPr lang="ko-KR" altLang="en-US" sz="1400" dirty="0"/>
              <a:t>비교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) </a:t>
            </a:r>
            <a:r>
              <a:rPr lang="ko-KR" altLang="en-US" sz="1400" dirty="0"/>
              <a:t>업체별 </a:t>
            </a:r>
            <a:r>
              <a:rPr lang="ko-KR" altLang="en-US" sz="1400" dirty="0" err="1"/>
              <a:t>스캐너간</a:t>
            </a:r>
            <a:r>
              <a:rPr lang="ko-KR" altLang="en-US" sz="1400" dirty="0"/>
              <a:t> 결과 차이 비교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준비가 필요한 사항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업체의 </a:t>
            </a:r>
            <a:r>
              <a:rPr lang="ko-KR" altLang="en-US" sz="1400" u="sng" dirty="0"/>
              <a:t>증폭된 </a:t>
            </a:r>
            <a:r>
              <a:rPr lang="ko-KR" altLang="en-US" sz="1400" u="sng" dirty="0" err="1"/>
              <a:t>데이터셋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(</a:t>
            </a:r>
            <a:r>
              <a:rPr lang="ko-KR" altLang="en-US" sz="1400" u="sng" dirty="0"/>
              <a:t>다음주</a:t>
            </a:r>
            <a:r>
              <a:rPr lang="en-US" altLang="ko-KR" sz="1400" u="sng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업체에게 </a:t>
            </a:r>
            <a:r>
              <a:rPr lang="ko-KR" altLang="en-US" sz="1400" u="sng" dirty="0"/>
              <a:t>제공된 </a:t>
            </a:r>
            <a:r>
              <a:rPr lang="ko-KR" altLang="en-US" sz="1400" u="sng" dirty="0" err="1"/>
              <a:t>슬라이드셋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(</a:t>
            </a:r>
            <a:r>
              <a:rPr lang="ko-KR" altLang="en-US" sz="1400" u="sng" dirty="0"/>
              <a:t>이번주</a:t>
            </a:r>
            <a:r>
              <a:rPr lang="en-US" altLang="ko-KR" sz="1400" u="sng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테스트용 </a:t>
            </a:r>
            <a:r>
              <a:rPr lang="ko-KR" altLang="en-US" sz="1400" u="sng" dirty="0" err="1"/>
              <a:t>데이터셋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(</a:t>
            </a:r>
            <a:r>
              <a:rPr lang="ko-KR" altLang="en-US" sz="1400" u="sng" dirty="0"/>
              <a:t>이번주</a:t>
            </a:r>
            <a:r>
              <a:rPr lang="en-US" altLang="ko-KR" sz="1400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*** </a:t>
            </a:r>
            <a:r>
              <a:rPr lang="ko-KR" altLang="en-US" sz="1400" b="1" dirty="0"/>
              <a:t>업체 제공 슬라이드셋은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단계 학습을 위해 필요하며 사전에 </a:t>
            </a:r>
            <a:r>
              <a:rPr lang="ko-KR" altLang="en-US" sz="1400" b="1" dirty="0" err="1"/>
              <a:t>셋업하는것이</a:t>
            </a:r>
            <a:r>
              <a:rPr lang="ko-KR" altLang="en-US" sz="1400" b="1" dirty="0"/>
              <a:t> 시간절약</a:t>
            </a:r>
          </a:p>
        </p:txBody>
      </p:sp>
    </p:spTree>
    <p:extLst>
      <p:ext uri="{BB962C8B-B14F-4D97-AF65-F5344CB8AC3E}">
        <p14:creationId xmlns:p14="http://schemas.microsoft.com/office/powerpoint/2010/main" val="414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5072" y="1164911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372543" y="5523797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23302" y="3499521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971731" y="1657934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48038" y="1044928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8038" y="2936243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48037" y="4837015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3769" y="718586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9680" y="2629334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218" y="4551140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94508" y="3271500"/>
            <a:ext cx="404747" cy="573934"/>
            <a:chOff x="5450408" y="3255368"/>
            <a:chExt cx="489744" cy="694460"/>
          </a:xfrm>
        </p:grpSpPr>
        <p:sp>
          <p:nvSpPr>
            <p:cNvPr id="15" name="원통 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2" y="1119520"/>
            <a:ext cx="458233" cy="11303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5673" y="2259668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1176974"/>
            <a:ext cx="458233" cy="11303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1" y="1217648"/>
            <a:ext cx="458233" cy="113030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14380" y="3237721"/>
            <a:ext cx="655209" cy="641250"/>
            <a:chOff x="5813733" y="2418100"/>
            <a:chExt cx="1028944" cy="998571"/>
          </a:xfrm>
        </p:grpSpPr>
        <p:sp>
          <p:nvSpPr>
            <p:cNvPr id="23" name="타원 2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2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491320" y="385781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483" y="296385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643254" y="3159629"/>
            <a:ext cx="1059277" cy="1091666"/>
            <a:chOff x="7329147" y="1556828"/>
            <a:chExt cx="1572501" cy="171561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3173941" y="2113605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296100" y="1483095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145" y="1184960"/>
            <a:ext cx="1056632" cy="233845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85" idx="2"/>
            <a:endCxn id="23" idx="0"/>
          </p:cNvCxnSpPr>
          <p:nvPr/>
        </p:nvCxnSpPr>
        <p:spPr>
          <a:xfrm rot="5400000">
            <a:off x="4135962" y="1333216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1450" y="3862251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꺾인 연결선 40"/>
          <p:cNvCxnSpPr>
            <a:stCxn id="40" idx="2"/>
            <a:endCxn id="55" idx="0"/>
          </p:cNvCxnSpPr>
          <p:nvPr/>
        </p:nvCxnSpPr>
        <p:spPr>
          <a:xfrm rot="5400000">
            <a:off x="4744371" y="2923550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99240" y="5246264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80447" y="5734294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8829" y="517030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6404" y="5270601"/>
            <a:ext cx="284526" cy="7018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0630" y="5270601"/>
            <a:ext cx="284526" cy="7018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7217" y="5270601"/>
            <a:ext cx="284526" cy="70183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84" y="5270469"/>
            <a:ext cx="284526" cy="701832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44" idx="0"/>
            <a:endCxn id="40" idx="2"/>
          </p:cNvCxnSpPr>
          <p:nvPr/>
        </p:nvCxnSpPr>
        <p:spPr>
          <a:xfrm rot="16200000" flipV="1">
            <a:off x="6928492" y="4115558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32491" y="589769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3659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020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3579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454" y="5099367"/>
            <a:ext cx="655209" cy="641250"/>
            <a:chOff x="1066780" y="5164014"/>
            <a:chExt cx="655209" cy="641250"/>
          </a:xfrm>
        </p:grpSpPr>
        <p:sp>
          <p:nvSpPr>
            <p:cNvPr id="55" name="타원 5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4304378" y="3215985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9651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3" y="346010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71453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직사각형 66"/>
          <p:cNvSpPr/>
          <p:nvPr/>
        </p:nvSpPr>
        <p:spPr>
          <a:xfrm>
            <a:off x="4694844" y="3535080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1188" y="3773525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1918" y="4039654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2" y="31974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꺾인 연결선 70"/>
          <p:cNvCxnSpPr>
            <a:stCxn id="76" idx="6"/>
            <a:endCxn id="70" idx="1"/>
          </p:cNvCxnSpPr>
          <p:nvPr/>
        </p:nvCxnSpPr>
        <p:spPr>
          <a:xfrm flipV="1">
            <a:off x="4384678" y="3363700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4385657" y="3388619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6" idx="6"/>
            <a:endCxn id="66" idx="1"/>
          </p:cNvCxnSpPr>
          <p:nvPr/>
        </p:nvCxnSpPr>
        <p:spPr>
          <a:xfrm>
            <a:off x="4384678" y="3552899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6"/>
            <a:endCxn id="64" idx="1"/>
          </p:cNvCxnSpPr>
          <p:nvPr/>
        </p:nvCxnSpPr>
        <p:spPr>
          <a:xfrm>
            <a:off x="4384678" y="3552899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03785" y="3282614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729469" y="323227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949441" y="3399995"/>
            <a:ext cx="344764" cy="347681"/>
            <a:chOff x="572642" y="3447654"/>
            <a:chExt cx="1905000" cy="1904997"/>
          </a:xfrm>
          <a:effectLst/>
        </p:grpSpPr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9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1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837" y="3318500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3" name="타원 82"/>
          <p:cNvSpPr/>
          <p:nvPr/>
        </p:nvSpPr>
        <p:spPr>
          <a:xfrm>
            <a:off x="5712862" y="144556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84" y="1532126"/>
            <a:ext cx="436355" cy="46724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346875" y="2065582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786121" y="5264721"/>
            <a:ext cx="1070791" cy="878559"/>
            <a:chOff x="5943796" y="2779089"/>
            <a:chExt cx="2735123" cy="235960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4781811" y="5377535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684120" y="1363134"/>
            <a:ext cx="837762" cy="805232"/>
            <a:chOff x="5813733" y="2418100"/>
            <a:chExt cx="1028944" cy="998571"/>
          </a:xfrm>
        </p:grpSpPr>
        <p:sp>
          <p:nvSpPr>
            <p:cNvPr id="93" name="타원 9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9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99" name="꺾인 연결선 98"/>
          <p:cNvCxnSpPr>
            <a:stCxn id="83" idx="6"/>
            <a:endCxn id="93" idx="2"/>
          </p:cNvCxnSpPr>
          <p:nvPr/>
        </p:nvCxnSpPr>
        <p:spPr>
          <a:xfrm flipV="1">
            <a:off x="6368071" y="1765750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74338" y="214832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76" y="19143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1" y="127933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/>
          <p:cNvSpPr/>
          <p:nvPr/>
        </p:nvSpPr>
        <p:spPr>
          <a:xfrm>
            <a:off x="7809511" y="1986590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1664" y="1376669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꺾인 연결선 104"/>
          <p:cNvCxnSpPr>
            <a:stCxn id="93" idx="6"/>
            <a:endCxn id="102" idx="1"/>
          </p:cNvCxnSpPr>
          <p:nvPr/>
        </p:nvCxnSpPr>
        <p:spPr>
          <a:xfrm flipV="1">
            <a:off x="7521882" y="1445562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3" idx="6"/>
            <a:endCxn id="101" idx="1"/>
          </p:cNvCxnSpPr>
          <p:nvPr/>
        </p:nvCxnSpPr>
        <p:spPr>
          <a:xfrm>
            <a:off x="7521882" y="1765750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4" idx="3"/>
            <a:endCxn id="32" idx="0"/>
          </p:cNvCxnSpPr>
          <p:nvPr/>
        </p:nvCxnSpPr>
        <p:spPr>
          <a:xfrm flipH="1">
            <a:off x="8172893" y="1499780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</p:cNvCxnSpPr>
          <p:nvPr/>
        </p:nvCxnSpPr>
        <p:spPr>
          <a:xfrm rot="5400000">
            <a:off x="6629762" y="1620742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85812" y="3245122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766152" y="3592484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11" name="원통 11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원통 11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통 11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124049" y="3992591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15" name="원통 1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원통 1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통 1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오른쪽으로 구부러진 화살표 117"/>
          <p:cNvSpPr/>
          <p:nvPr/>
        </p:nvSpPr>
        <p:spPr>
          <a:xfrm rot="19063509">
            <a:off x="5749769" y="3896218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611830" y="4004512"/>
            <a:ext cx="259026" cy="237471"/>
            <a:chOff x="572642" y="3447654"/>
            <a:chExt cx="1905000" cy="1904997"/>
          </a:xfrm>
          <a:effectLst/>
        </p:grpSpPr>
        <p:pic>
          <p:nvPicPr>
            <p:cNvPr id="120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1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2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3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4" name="오른쪽으로 구부러진 화살표 123"/>
          <p:cNvSpPr/>
          <p:nvPr/>
        </p:nvSpPr>
        <p:spPr>
          <a:xfrm rot="7865545">
            <a:off x="6039762" y="3579327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192175" y="3579441"/>
            <a:ext cx="214478" cy="220902"/>
            <a:chOff x="4475812" y="3935257"/>
            <a:chExt cx="259519" cy="267291"/>
          </a:xfrm>
        </p:grpSpPr>
        <p:pic>
          <p:nvPicPr>
            <p:cNvPr id="126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7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9" name="TextBox 128"/>
          <p:cNvSpPr txBox="1"/>
          <p:nvPr/>
        </p:nvSpPr>
        <p:spPr>
          <a:xfrm>
            <a:off x="8021090" y="1109897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89774" y="1044927"/>
            <a:ext cx="2330966" cy="527175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10767" y="71786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7" y="1217648"/>
            <a:ext cx="1013761" cy="250061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79789" y="3634450"/>
            <a:ext cx="97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직선 화살표 연결선 138"/>
          <p:cNvCxnSpPr>
            <a:stCxn id="151" idx="7"/>
            <a:endCxn id="23" idx="2"/>
          </p:cNvCxnSpPr>
          <p:nvPr/>
        </p:nvCxnSpPr>
        <p:spPr>
          <a:xfrm flipV="1">
            <a:off x="2238391" y="3558346"/>
            <a:ext cx="575989" cy="1658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1" idx="7"/>
          </p:cNvCxnSpPr>
          <p:nvPr/>
        </p:nvCxnSpPr>
        <p:spPr>
          <a:xfrm flipV="1">
            <a:off x="2238391" y="2037564"/>
            <a:ext cx="4615071" cy="317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145647" y="379256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469" y="3879124"/>
            <a:ext cx="436355" cy="467249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819" y="4447208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523316" y="5099367"/>
            <a:ext cx="837762" cy="805232"/>
            <a:chOff x="5813733" y="2418100"/>
            <a:chExt cx="1028944" cy="998571"/>
          </a:xfrm>
        </p:grpSpPr>
        <p:sp>
          <p:nvSpPr>
            <p:cNvPr id="151" name="타원 15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5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123" y="5127694"/>
            <a:ext cx="557455" cy="5251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8" name="TextBox 157"/>
          <p:cNvSpPr txBox="1"/>
          <p:nvPr/>
        </p:nvSpPr>
        <p:spPr>
          <a:xfrm>
            <a:off x="1208050" y="589220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패치 저장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8808" y="569129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노이즈 제거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꺾인 연결선 163"/>
          <p:cNvCxnSpPr>
            <a:stCxn id="136" idx="3"/>
            <a:endCxn id="147" idx="0"/>
          </p:cNvCxnSpPr>
          <p:nvPr/>
        </p:nvCxnSpPr>
        <p:spPr>
          <a:xfrm>
            <a:off x="1395658" y="2467953"/>
            <a:ext cx="77594" cy="13246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49" idx="2"/>
            <a:endCxn id="157" idx="0"/>
          </p:cNvCxnSpPr>
          <p:nvPr/>
        </p:nvCxnSpPr>
        <p:spPr>
          <a:xfrm rot="5400000">
            <a:off x="922193" y="4590477"/>
            <a:ext cx="418876" cy="6555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49" idx="2"/>
            <a:endCxn id="151" idx="0"/>
          </p:cNvCxnSpPr>
          <p:nvPr/>
        </p:nvCxnSpPr>
        <p:spPr>
          <a:xfrm rot="16200000" flipH="1">
            <a:off x="1505529" y="4662698"/>
            <a:ext cx="390549" cy="482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System architecture</a:t>
            </a:r>
            <a:endParaRPr lang="ko-KR" altLang="en-US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922380" y="3833518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256 size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613077" y="6030033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256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956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+mj-ea"/>
                <a:ea typeface="+mj-ea"/>
              </a:rPr>
              <a:t>패치 업데이트 관련 파일럿 테스트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39755</TotalTime>
  <Words>699</Words>
  <Application>Microsoft Office PowerPoint</Application>
  <PresentationFormat>화면 슬라이드 쇼(4:3)</PresentationFormat>
  <Paragraphs>169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471</cp:revision>
  <dcterms:created xsi:type="dcterms:W3CDTF">2021-03-24T07:36:17Z</dcterms:created>
  <dcterms:modified xsi:type="dcterms:W3CDTF">2021-11-12T06:51:52Z</dcterms:modified>
</cp:coreProperties>
</file>