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rc" initials="k" lastIdx="1" clrIdx="0">
    <p:extLst>
      <p:ext uri="{19B8F6BF-5375-455C-9EA6-DF929625EA0E}">
        <p15:presenceInfo xmlns:p15="http://schemas.microsoft.com/office/powerpoint/2012/main" userId="34deb0ec5cf3cc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26" y="2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61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7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6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49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94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2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44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2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16AA21-1863-4931-97CB-99D0A168701B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2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5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1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6BF5-BD56-4289-9B20-91591D630C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7200" dirty="0"/>
              <a:t>Vision Transformer (ViT) for Colon Patch Classification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989A3-9595-44A7-AC55-1DD640DEB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Bryan wong</a:t>
            </a:r>
          </a:p>
          <a:p>
            <a:pPr algn="r"/>
            <a:r>
              <a:rPr lang="en-US" altLang="ko-KR" dirty="0"/>
              <a:t>2021.11.12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68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DCEE-4EFF-4377-B09F-AD5E4E8FF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VIT-Base (patch’s patch size:16), Pre-trained on Imagenet21k and Fine-tuned on Imagenet2012 at 224x224 resolution (instead of default 384x384)</a:t>
            </a:r>
            <a:endParaRPr lang="en-US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863C8E0-B030-435D-86B0-41A7A1BE6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980" y="5483538"/>
            <a:ext cx="10058400" cy="20126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Tested on another 3000 images (1000</a:t>
            </a:r>
            <a:r>
              <a:rPr lang="en-US" altLang="ko-KR" dirty="0">
                <a:solidFill>
                  <a:schemeClr val="tx1"/>
                </a:solidFill>
              </a:rPr>
              <a:t> Dysplasia, 1000 Malignant, 1000 Normal):</a:t>
            </a:r>
          </a:p>
          <a:p>
            <a:r>
              <a:rPr lang="en-US" dirty="0">
                <a:solidFill>
                  <a:schemeClr val="tx1"/>
                </a:solidFill>
              </a:rPr>
              <a:t>Correct: 2715 out of 3000 images (Accuracy: 90.5%)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65FF50-EABB-416D-8381-0A37A2D05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42" y="2009775"/>
            <a:ext cx="4631684" cy="34737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6B99D8-7753-4DC0-905B-906AF2F72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079782"/>
            <a:ext cx="4445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91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D0AEC57-EA0E-4830-A550-F404D44D5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824" y="2270772"/>
            <a:ext cx="5666876" cy="305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9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2785-E1A6-4601-9DD4-DF9490CC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ViT Brief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B844E-A67C-4E6E-858C-9B0BA7A6E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Back then, t</a:t>
            </a:r>
            <a:r>
              <a:rPr lang="en-US" dirty="0"/>
              <a:t>he challenge of using transformers on images </a:t>
            </a:r>
            <a:r>
              <a:rPr lang="en-US" altLang="ko-KR" dirty="0"/>
              <a:t>was </a:t>
            </a:r>
            <a:r>
              <a:rPr lang="en-US" dirty="0"/>
              <a:t>that they contain a lot more data (pixels)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Vision Transformers were first introduced in the paper </a:t>
            </a:r>
            <a:r>
              <a:rPr lang="en-US" i="1" dirty="0"/>
              <a:t>AN IMAGE IS WORTH 16X16 WORDS: TRANSFORMERS FOR IMAGE RECOGNITION AT SCALE</a:t>
            </a:r>
            <a:r>
              <a:rPr lang="en-US" dirty="0"/>
              <a:t> by the Google Brain team in late October 2020.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The paper demonstrates that CNNs are not required for image classification tasks, and that a </a:t>
            </a:r>
            <a:r>
              <a:rPr lang="en-US" altLang="ko-KR" b="1" dirty="0"/>
              <a:t>pure transformer </a:t>
            </a:r>
            <a:r>
              <a:rPr lang="en-US" altLang="ko-KR" dirty="0"/>
              <a:t>applied directly to </a:t>
            </a:r>
            <a:r>
              <a:rPr lang="en-US" altLang="ko-KR" b="1" dirty="0"/>
              <a:t>sequences of image patches </a:t>
            </a:r>
            <a:r>
              <a:rPr lang="en-US" altLang="ko-KR" dirty="0"/>
              <a:t>can perform very well.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pre-trained on large amounts of data and transferred to multiple mid-sized (ImageNet, CIFAR-100, VTAB, etc.), Vision Transformer (ViT) attains </a:t>
            </a:r>
            <a:r>
              <a:rPr lang="en-US" b="1" dirty="0"/>
              <a:t>excellent results </a:t>
            </a:r>
            <a:r>
              <a:rPr lang="en-US" altLang="ko-KR" dirty="0"/>
              <a:t>and </a:t>
            </a:r>
            <a:r>
              <a:rPr lang="en-US" dirty="0"/>
              <a:t>requiring substantially </a:t>
            </a:r>
            <a:r>
              <a:rPr lang="en-US" b="1" dirty="0"/>
              <a:t>fewer computational resources to train.</a:t>
            </a:r>
          </a:p>
          <a:p>
            <a:pPr marL="0" indent="0">
              <a:buNone/>
            </a:pPr>
            <a:r>
              <a:rPr lang="en-US" altLang="ko-KR" b="1" dirty="0"/>
              <a:t>CNN : local attention over pixels</a:t>
            </a:r>
          </a:p>
          <a:p>
            <a:pPr marL="0" indent="0">
              <a:buNone/>
            </a:pPr>
            <a:r>
              <a:rPr lang="en-US" altLang="ko-KR" b="1" dirty="0"/>
              <a:t>ViT: global attention over image patches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8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DBD8-04AA-47DE-9D94-260BB76D8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ViT Model Architecture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33647-9E24-4CE0-823A-9464421F8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392" y="1945907"/>
            <a:ext cx="75057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4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609B6-FE6F-442A-AB3B-E01E068A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Details &amp; Comparison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9D973-687A-4084-A5C4-BCC4982B7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909762"/>
            <a:ext cx="5838825" cy="1838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FAAA07-8931-4D77-BD99-C579F05BC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49" y="3748087"/>
            <a:ext cx="7258051" cy="236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2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A4A3-D335-4CC7-81C7-DD604785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Transformers over CNN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85B566-A4C4-4270-96EF-A00057EF5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75" y="2147887"/>
            <a:ext cx="37909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3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E332-7A1B-406F-9BA3-CACCC398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Dataset and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AAD28-52A7-4F30-A785-4A5AC064D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3000 images(75% training, 25% validation):1000 Dysplasia, 1000 Malignant, 1000 Normal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Image augmentations: </a:t>
            </a:r>
            <a:r>
              <a:rPr lang="en-US" dirty="0"/>
              <a:t>Resize((IMG_SIZE, IMG_SIZE))</a:t>
            </a:r>
            <a:r>
              <a:rPr lang="en-US" altLang="ko-KR" dirty="0"/>
              <a:t>, Random Horizontal Flip(p=0.3), </a:t>
            </a:r>
            <a:r>
              <a:rPr lang="en-US" dirty="0" err="1"/>
              <a:t>RandomVerticalFlip</a:t>
            </a:r>
            <a:r>
              <a:rPr lang="en-US" dirty="0"/>
              <a:t>(p=0.3)</a:t>
            </a:r>
            <a:r>
              <a:rPr lang="en-US" altLang="ko-KR" dirty="0"/>
              <a:t>, </a:t>
            </a:r>
            <a:r>
              <a:rPr lang="en-US" dirty="0" err="1"/>
              <a:t>RandomResizedCrop</a:t>
            </a:r>
            <a:r>
              <a:rPr lang="en-US" dirty="0"/>
              <a:t>(IMG_SIZE)</a:t>
            </a:r>
            <a:r>
              <a:rPr lang="en-US" altLang="ko-KR" dirty="0"/>
              <a:t>, Normalize to </a:t>
            </a:r>
            <a:r>
              <a:rPr lang="en-US" altLang="ko-KR" dirty="0" err="1"/>
              <a:t>Imagenet</a:t>
            </a:r>
            <a:r>
              <a:rPr lang="en-US" altLang="ko-KR" dirty="0"/>
              <a:t> mean and std</a:t>
            </a:r>
          </a:p>
          <a:p>
            <a:pPr marL="201168" lvl="1" indent="0">
              <a:buNone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Model:</a:t>
            </a:r>
          </a:p>
          <a:p>
            <a:pPr marL="544068" lvl="1" indent="-342900">
              <a:buAutoNum type="arabicPeriod"/>
            </a:pPr>
            <a:r>
              <a:rPr lang="en-US" altLang="ko-KR" dirty="0"/>
              <a:t>ViT-Base/patch’s patch size:16, pre-trained on imagenet21k and fine-tuned on imagenet2012</a:t>
            </a:r>
          </a:p>
          <a:p>
            <a:pPr marL="544068" lvl="1" indent="-342900">
              <a:buAutoNum type="arabicPeriod"/>
            </a:pPr>
            <a:r>
              <a:rPr lang="en-US" altLang="ko-KR" dirty="0"/>
              <a:t>ViT-Base/patch’s patch size:32, pre-trained on imagenet21k and fine-tuned on imagenet2012</a:t>
            </a:r>
          </a:p>
          <a:p>
            <a:pPr marL="544068" lvl="1" indent="-342900">
              <a:buAutoNum type="arabicPeriod"/>
            </a:pPr>
            <a:r>
              <a:rPr lang="en-US" altLang="ko-KR" dirty="0"/>
              <a:t>ViT-Base/patch’s patch size:16, pre-trained on ImageNet-21k and then fine-tuned on ImageNet at 224x224 resolution (instead of default 384x384)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218E18-1C0B-440B-A21D-EDBE83806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70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B89C-4AE9-4874-9D38-1499063A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Hyperparameters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DFE04-E713-4DD1-8048-88527B20E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tx1"/>
                </a:solidFill>
              </a:rPr>
              <a:t>Batch size: 8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Optimizer: SGD – learning rate:2e-05 and momentum:0.9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Epochs: 50 | Early Stopping – Patience 3 epochs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53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37F3-59A8-4A9C-A263-AF7DA9CF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VIT-Base (patch’s patch size:16), Pre-trained on Imagenet21k and Fine-tuned on Imagenet2012 </a:t>
            </a:r>
            <a:endParaRPr lang="en-US" sz="36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4FA5CD2-5AF8-4430-952B-19B48C1A9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5" y="5343525"/>
            <a:ext cx="11734800" cy="210883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Tested on another 3000 images (1000</a:t>
            </a:r>
            <a:r>
              <a:rPr lang="en-US" altLang="ko-KR" dirty="0">
                <a:solidFill>
                  <a:schemeClr val="tx1"/>
                </a:solidFill>
              </a:rPr>
              <a:t> Dysplasia, 1000 Malignant, 1000 Normal):</a:t>
            </a:r>
          </a:p>
          <a:p>
            <a:r>
              <a:rPr lang="en-US" dirty="0">
                <a:solidFill>
                  <a:schemeClr val="tx1"/>
                </a:solidFill>
              </a:rPr>
              <a:t>Correct: 2753 out of 3000 images (Accuracy: 91.77%)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09C97-B03C-405D-A8E1-90DD31625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034536"/>
            <a:ext cx="4411986" cy="3308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DD5DA9-434D-4873-8F09-A9522BE94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239" y="2085724"/>
            <a:ext cx="4275481" cy="320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46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DB2EAC-4444-422D-9365-55DA7B23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VIT-Base (patch’s patch size:32), Pre-trained on Imagenet21k and Fine-tuned on Imagenet2012 </a:t>
            </a:r>
            <a:endParaRPr lang="en-US" sz="36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15AF7B3-94BC-4D46-9826-8F5B5DE07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5364260"/>
            <a:ext cx="10058400" cy="14057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Tested on another 3000 images (1000</a:t>
            </a:r>
            <a:r>
              <a:rPr lang="en-US" altLang="ko-KR" dirty="0">
                <a:solidFill>
                  <a:schemeClr val="tx1"/>
                </a:solidFill>
              </a:rPr>
              <a:t> Dysplasia, 1000 Malignant, 1000 Normal):</a:t>
            </a:r>
          </a:p>
          <a:p>
            <a:r>
              <a:rPr lang="en-US" dirty="0">
                <a:solidFill>
                  <a:schemeClr val="tx1"/>
                </a:solidFill>
              </a:rPr>
              <a:t>Correct: 2716 out of 3000 images (Accuracy: 90.53%)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4E744C-145F-4F4A-AECB-634AEA599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65228"/>
            <a:ext cx="4533900" cy="3400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97FE7F-F6EB-4F6B-B58E-F10F03D88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4" y="1913814"/>
            <a:ext cx="4434187" cy="332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125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452</TotalTime>
  <Words>438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Retrospect</vt:lpstr>
      <vt:lpstr>Vision Transformer (ViT) for Colon Patch Classification</vt:lpstr>
      <vt:lpstr>ViT Brief Overview</vt:lpstr>
      <vt:lpstr>ViT Model Architecture</vt:lpstr>
      <vt:lpstr>Details &amp; Comparison</vt:lpstr>
      <vt:lpstr>Transformers over CNN</vt:lpstr>
      <vt:lpstr>Dataset and Model</vt:lpstr>
      <vt:lpstr>Hyperparameters</vt:lpstr>
      <vt:lpstr>VIT-Base (patch’s patch size:16), Pre-trained on Imagenet21k and Fine-tuned on Imagenet2012 </vt:lpstr>
      <vt:lpstr>VIT-Base (patch’s patch size:32), Pre-trained on Imagenet21k and Fine-tuned on Imagenet2012 </vt:lpstr>
      <vt:lpstr>VIT-Base (patch’s patch size:16), Pre-trained on Imagenet21k and Fine-tuned on Imagenet2012 at 224x224 resolution (instead of default 384x384)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Transformer (VIT) for Colon Patches Classification</dc:title>
  <dc:creator>kirc</dc:creator>
  <cp:lastModifiedBy>kirc</cp:lastModifiedBy>
  <cp:revision>24</cp:revision>
  <dcterms:created xsi:type="dcterms:W3CDTF">2021-11-10T23:48:51Z</dcterms:created>
  <dcterms:modified xsi:type="dcterms:W3CDTF">2021-11-11T23:29:52Z</dcterms:modified>
</cp:coreProperties>
</file>