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62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D3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88EF-9FF2-4B6E-9880-23A4E25A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8CFC8-278C-437C-B1CF-2B699408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D16-9C4B-45BE-AEBF-EA198AFE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E787-14B0-41A7-B984-550A8B0E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171-D1F3-467C-A2ED-F978267C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38BC-34E5-48E9-8271-16DA6C44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CC63D-7874-434B-8C41-C44C738B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425C-2C96-4A13-BF82-9B7909B8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EA3D-6274-4BC4-AF21-7708F3F4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0EDB-C65D-4545-B5F7-AA61DF0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BE2D8-2570-414E-B7C3-790CCAA2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98B4-C121-4203-BCB1-8FE526B8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DCE4-DD51-456F-80AA-93075A3A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35C6-13DE-4A7A-A524-D4EEFFC9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D406-EE7A-4B6C-BD08-826B863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1878-356F-4C5C-B7FD-CD4CB880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3526-33A2-43AC-A525-8512602C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5724-43AD-4004-BE8A-41BA59DE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2B85-B826-4856-8A25-179C2E4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144B-0292-460E-A553-E5F19BC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F54D-AB08-4E57-8BD8-9FAE3DC4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2A2-29ED-4CF4-9F9C-AA4658E3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7CE1-9540-43EA-B10C-92C2EC22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6ADA-96C5-47E3-83D4-8847E473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A08B-F0D7-4CA0-AD6F-06726604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F5A6-7BE4-40D5-8443-D946917D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6C11-1AFD-4712-ADB8-9057B05EF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24BD6-B911-4E97-8C2E-12404BD2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07ED-8699-4575-8884-B6AACD71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B86-06BE-4B3C-8F9A-E24FC840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D3D6-7DD1-460E-98D4-CF41BE5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B467-72D1-4367-A977-E6816814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578B-08BD-4008-9516-6769878B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29BA4-0514-49B9-A355-4D9A9F8B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C25B1-C5C9-4D9A-8EC2-126F5483F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28746-736D-4A57-84B5-384A3412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48EAC-D812-4CCB-AF23-EF7330FF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90707-2AEC-40EA-BC2E-EBC0B0AF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B0D7C-DCA6-4F10-8453-6ED3EFC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C4E0-99AF-4B0B-912A-10543F5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AE744-B17A-44CC-895D-BAB185AC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18008-7675-4ECA-A194-216C0B7E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5954A-26B7-4056-945F-CA89C25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5D5BF-459F-4963-A08D-6AF49E1F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D9740-600D-47A6-B087-40AF1F5B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9A94-6E11-4C9B-A1C8-2AE0A4DD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7709-0D86-4E5F-AB7F-97C020F0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D85E-7E3F-46DA-982F-E8F6B7BC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5AE5D-696F-43A3-B60E-A6F92215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2549-7FA5-46F8-B279-C2B19423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B377-6F47-43AD-BF9D-3C0E13B9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CBD1-E3DE-40CE-904D-E59DFCB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0038-E6C4-4E28-9655-668029D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34334-DF5F-407D-BA38-1012E2D9F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8040-4BB4-4E04-8AC9-A6C4F75F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AA5F2-91CE-4821-9644-B0907844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0A73D-233D-4F9D-B735-13042A30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6DCC-7BAA-4D06-AEDE-7EAA43D5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EC922-5F66-4D32-98B1-CDE051A8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92A8-BBA6-41F6-A72A-8F6D9F7E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40E3-5A22-4AF6-A36B-BBFF0AA20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E748-F1FE-492C-A1AD-858C382D66D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5DF1-4375-4785-ADD3-A84BDF4E5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ACB7-80AE-43A7-AD97-A5CE1D17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cebookresearch/de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2DE8-A079-47B5-AD3F-631A6614B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Training data-efficient image transformers &amp; distillation through attention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2386B-7D7B-4A3F-B543-2078CFD7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DeiT</a:t>
            </a:r>
            <a:r>
              <a:rPr lang="en-US" sz="1800" dirty="0" smtClean="0"/>
              <a:t>: </a:t>
            </a:r>
            <a:r>
              <a:rPr lang="en-US" sz="1800" dirty="0" err="1" smtClean="0"/>
              <a:t>ViT</a:t>
            </a:r>
            <a:r>
              <a:rPr lang="en-US" sz="1800" dirty="0" smtClean="0"/>
              <a:t>-based </a:t>
            </a:r>
            <a:r>
              <a:rPr lang="en-US" sz="1800" dirty="0"/>
              <a:t>model for image classification </a:t>
            </a:r>
            <a:r>
              <a:rPr lang="en-US" sz="1800" dirty="0" smtClean="0"/>
              <a:t>task</a:t>
            </a:r>
          </a:p>
          <a:p>
            <a:endParaRPr lang="en-US" sz="1800" dirty="0" smtClean="0"/>
          </a:p>
          <a:p>
            <a:r>
              <a:rPr lang="en-US" sz="1800" dirty="0" smtClean="0"/>
              <a:t>Jan 2021, Facebook AI</a:t>
            </a:r>
            <a:br>
              <a:rPr lang="en-US" sz="1800" dirty="0" smtClean="0"/>
            </a:br>
            <a:r>
              <a:rPr lang="en-US" sz="1800" dirty="0" smtClean="0"/>
              <a:t>(https</a:t>
            </a:r>
            <a:r>
              <a:rPr lang="en-US" sz="1800" dirty="0"/>
              <a:t>://</a:t>
            </a:r>
            <a:r>
              <a:rPr lang="en-US" sz="1800" dirty="0" smtClean="0"/>
              <a:t>github.com/facebookresearch/deit)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3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vs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C7DBB-4E39-42DD-9EDF-AB1359CC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437"/>
            <a:ext cx="51244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67" y="2624485"/>
            <a:ext cx="3714750" cy="34194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84669" y="4056611"/>
            <a:ext cx="4904509" cy="3325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6184668" y="1936259"/>
            <a:ext cx="4904509" cy="129739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184667" y="4596937"/>
            <a:ext cx="4904509" cy="556953"/>
          </a:xfrm>
          <a:prstGeom prst="rect">
            <a:avLst/>
          </a:prstGeom>
          <a:noFill/>
          <a:ln w="28575">
            <a:solidFill>
              <a:srgbClr val="D36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184666" y="5361708"/>
            <a:ext cx="4904509" cy="324198"/>
          </a:xfrm>
          <a:prstGeom prst="rect">
            <a:avLst/>
          </a:prstGeom>
          <a:noFill/>
          <a:ln w="28575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6184665" y="6224268"/>
            <a:ext cx="4904509" cy="234721"/>
          </a:xfrm>
          <a:prstGeom prst="rect">
            <a:avLst/>
          </a:prstGeom>
          <a:noFill/>
          <a:ln w="28575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8018-A207-496B-B569-5083C165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07" y="2548260"/>
            <a:ext cx="6337986" cy="29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E492-B7CD-47F5-A112-569E719B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 smtClean="0"/>
              <a:t>DeiT</a:t>
            </a:r>
            <a:r>
              <a:rPr lang="en-US" dirty="0" smtClean="0"/>
              <a:t> </a:t>
            </a:r>
            <a:r>
              <a:rPr lang="en-US" dirty="0"/>
              <a:t>in Medical domain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6" y="1840129"/>
            <a:ext cx="4308417" cy="1029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0" y="3108700"/>
            <a:ext cx="4546225" cy="10476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67" y="1690688"/>
            <a:ext cx="6696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DeiT</a:t>
            </a:r>
            <a:r>
              <a:rPr lang="en-US" dirty="0"/>
              <a:t> in Medical domain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83" y="2122690"/>
            <a:ext cx="4792721" cy="3343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7" y="2594097"/>
            <a:ext cx="6629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learning using pre-trained </a:t>
            </a:r>
            <a:r>
              <a:rPr lang="en-US" dirty="0" err="1" smtClean="0"/>
              <a:t>DeiT</a:t>
            </a:r>
            <a:r>
              <a:rPr lang="en-US" dirty="0" smtClean="0"/>
              <a:t> model (provided by </a:t>
            </a:r>
            <a:r>
              <a:rPr lang="en-US" dirty="0" smtClean="0">
                <a:hlinkClick r:id="rId2"/>
              </a:rPr>
              <a:t>FB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Model: </a:t>
            </a:r>
            <a:r>
              <a:rPr lang="en-US" dirty="0" err="1" smtClean="0"/>
              <a:t>DeiT</a:t>
            </a:r>
            <a:r>
              <a:rPr lang="en-US" dirty="0" smtClean="0"/>
              <a:t>-base (patch size: 16, resolution: 224)</a:t>
            </a:r>
          </a:p>
          <a:p>
            <a:pPr lvl="1"/>
            <a:r>
              <a:rPr lang="en-US" dirty="0" smtClean="0"/>
              <a:t>Image transforms: None (same as densenet201)</a:t>
            </a:r>
          </a:p>
          <a:p>
            <a:pPr lvl="1"/>
            <a:r>
              <a:rPr lang="en-US" dirty="0" smtClean="0"/>
              <a:t>Dataset: D, M, and N stomach slide from </a:t>
            </a:r>
            <a:r>
              <a:rPr lang="en-US" dirty="0" err="1" smtClean="0"/>
              <a:t>Seegene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Number of train, </a:t>
            </a:r>
            <a:r>
              <a:rPr lang="en-US" dirty="0" err="1" smtClean="0"/>
              <a:t>val</a:t>
            </a:r>
            <a:r>
              <a:rPr lang="en-US" dirty="0" smtClean="0"/>
              <a:t>, test data: 700, 300, 1000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/>
              <a:t>Accuracy: 0.866</a:t>
            </a:r>
          </a:p>
          <a:p>
            <a:pPr lvl="2"/>
            <a:r>
              <a:rPr lang="en-US" dirty="0" smtClean="0"/>
              <a:t>Confusion matrix: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Issue found: overfitting during training session. 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" t="1740" r="1892" b="4678"/>
          <a:stretch/>
        </p:blipFill>
        <p:spPr>
          <a:xfrm>
            <a:off x="4148830" y="4574872"/>
            <a:ext cx="2401599" cy="7398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04" y="4330931"/>
            <a:ext cx="3405938" cy="22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Overfitting issue </a:t>
            </a:r>
          </a:p>
          <a:p>
            <a:r>
              <a:rPr lang="en-US" dirty="0" smtClean="0"/>
              <a:t>Image transformer: follow the </a:t>
            </a:r>
            <a:r>
              <a:rPr lang="en-US" dirty="0" err="1" smtClean="0"/>
              <a:t>DeiT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Transfer learning with distillation </a:t>
            </a:r>
          </a:p>
          <a:p>
            <a:pPr lvl="1"/>
            <a:r>
              <a:rPr lang="en-US" dirty="0" smtClean="0"/>
              <a:t>Teacher model: densenet201 (</a:t>
            </a:r>
            <a:r>
              <a:rPr lang="en-US" dirty="0" err="1" smtClean="0"/>
              <a:t>Murtaza’s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61B2-CCB9-47B5-B023-67A7E7C6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: Vision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E1B0-D39C-4366-BEA0-A1A13E94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“…CNNs are not required for image classification tasks, and that a </a:t>
            </a:r>
            <a:r>
              <a:rPr lang="en-US" sz="2400" b="1" dirty="0">
                <a:solidFill>
                  <a:srgbClr val="0070C0"/>
                </a:solidFill>
              </a:rPr>
              <a:t>pure transformer applied directly to sequences of image patches can perform very well</a:t>
            </a:r>
            <a:r>
              <a:rPr lang="en-US" sz="2400" dirty="0"/>
              <a:t>…”</a:t>
            </a:r>
          </a:p>
          <a:p>
            <a:r>
              <a:rPr lang="en-US" sz="2400" dirty="0"/>
              <a:t>“…When pre-trained on large amounts of data and transferred to multiple mid-sized (ImageNet, CIFAR-100, VTAB, etc.), </a:t>
            </a:r>
            <a:r>
              <a:rPr lang="en-US" sz="2400" b="1" dirty="0">
                <a:solidFill>
                  <a:srgbClr val="0070C0"/>
                </a:solidFill>
              </a:rPr>
              <a:t>Vision Transformer (</a:t>
            </a:r>
            <a:r>
              <a:rPr lang="en-US" sz="2400" b="1" dirty="0" err="1">
                <a:solidFill>
                  <a:srgbClr val="0070C0"/>
                </a:solidFill>
              </a:rPr>
              <a:t>ViT</a:t>
            </a:r>
            <a:r>
              <a:rPr lang="en-US" sz="2400" b="1" dirty="0">
                <a:solidFill>
                  <a:srgbClr val="0070C0"/>
                </a:solidFill>
              </a:rPr>
              <a:t>) attains excellent results and requiring substantially fewer computational resources to </a:t>
            </a:r>
            <a:r>
              <a:rPr lang="en-US" sz="2400" b="1" dirty="0" smtClean="0">
                <a:solidFill>
                  <a:srgbClr val="0070C0"/>
                </a:solidFill>
              </a:rPr>
              <a:t>train</a:t>
            </a:r>
            <a:r>
              <a:rPr lang="en-US" sz="2400" dirty="0" smtClean="0"/>
              <a:t>…”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However, vision transformers …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Do not generalize well </a:t>
            </a:r>
            <a:r>
              <a:rPr lang="en-US" dirty="0"/>
              <a:t>when trained on insufficient amounts of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003D-6169-4485-9945-644B447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DeiT</a:t>
            </a:r>
            <a:r>
              <a:rPr lang="en-US" dirty="0" smtClean="0"/>
              <a:t>: data-efficient image 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D343-30D5-40AA-A661-9BA326B4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architecture as </a:t>
            </a:r>
            <a:r>
              <a:rPr lang="en-US" dirty="0" err="1"/>
              <a:t>ViT</a:t>
            </a:r>
            <a:r>
              <a:rPr lang="en-US" dirty="0"/>
              <a:t> except:</a:t>
            </a:r>
          </a:p>
          <a:p>
            <a:pPr lvl="1"/>
            <a:r>
              <a:rPr lang="en-US" dirty="0" smtClean="0"/>
              <a:t>Training dataset: ImageNet 2012 (1.2M)</a:t>
            </a:r>
            <a:endParaRPr lang="en-US" dirty="0" smtClean="0"/>
          </a:p>
          <a:p>
            <a:pPr lvl="1"/>
            <a:r>
              <a:rPr lang="en-US" dirty="0" smtClean="0"/>
              <a:t>Training </a:t>
            </a:r>
            <a:r>
              <a:rPr lang="en-US" dirty="0"/>
              <a:t>strategies</a:t>
            </a:r>
          </a:p>
          <a:p>
            <a:pPr lvl="2"/>
            <a:r>
              <a:rPr lang="en-US" dirty="0"/>
              <a:t>Hyper-parameter tuning</a:t>
            </a:r>
          </a:p>
          <a:p>
            <a:pPr lvl="2"/>
            <a:r>
              <a:rPr lang="en-US" dirty="0"/>
              <a:t>Data augmentation</a:t>
            </a:r>
          </a:p>
          <a:p>
            <a:pPr lvl="2"/>
            <a:r>
              <a:rPr lang="en-US" dirty="0"/>
              <a:t>Regularization and optimizer</a:t>
            </a:r>
          </a:p>
          <a:p>
            <a:pPr lvl="2"/>
            <a:r>
              <a:rPr lang="en-US" dirty="0"/>
              <a:t>Fine-tuning at different resolution</a:t>
            </a:r>
          </a:p>
          <a:p>
            <a:pPr lvl="1"/>
            <a:r>
              <a:rPr lang="en-US" dirty="0"/>
              <a:t>Distillation token</a:t>
            </a:r>
          </a:p>
          <a:p>
            <a:pPr lvl="1"/>
            <a:r>
              <a:rPr lang="en-US" dirty="0"/>
              <a:t>Joint classifier</a:t>
            </a:r>
          </a:p>
          <a:p>
            <a:pPr lvl="2"/>
            <a:r>
              <a:rPr lang="en-US" dirty="0"/>
              <a:t>Using linear classifier instead of MLP </a:t>
            </a:r>
            <a:br>
              <a:rPr lang="en-US" dirty="0"/>
            </a:br>
            <a:r>
              <a:rPr lang="en-US" dirty="0"/>
              <a:t>for pre-training to infer image label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D424F-7942-4EF0-9872-DE7282F9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02" y="2179977"/>
            <a:ext cx="4487714" cy="31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FBE-8E55-4360-BD2E-FCE6FEDF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90BC-B0A3-4D50-B36E-C0791D29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</a:t>
            </a:r>
            <a:r>
              <a:rPr lang="en-US" b="1" dirty="0">
                <a:solidFill>
                  <a:srgbClr val="0070C0"/>
                </a:solidFill>
              </a:rPr>
              <a:t>strong classifier as a teacher</a:t>
            </a:r>
          </a:p>
          <a:p>
            <a:r>
              <a:rPr lang="en-US" dirty="0"/>
              <a:t>Soft distillation</a:t>
            </a:r>
          </a:p>
          <a:p>
            <a:pPr lvl="1"/>
            <a:r>
              <a:rPr lang="en-US" dirty="0"/>
              <a:t>Minimize the </a:t>
            </a:r>
            <a:r>
              <a:rPr lang="en-US" dirty="0" err="1"/>
              <a:t>Kullback-Leibler</a:t>
            </a:r>
            <a:r>
              <a:rPr lang="en-US" dirty="0"/>
              <a:t> divergence between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of teacher and the </a:t>
            </a:r>
            <a:r>
              <a:rPr lang="en-US" dirty="0" err="1"/>
              <a:t>softmax</a:t>
            </a:r>
            <a:r>
              <a:rPr lang="en-US" dirty="0"/>
              <a:t> of student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Hard distillation</a:t>
            </a:r>
          </a:p>
          <a:p>
            <a:pPr lvl="1"/>
            <a:r>
              <a:rPr lang="en-US" dirty="0"/>
              <a:t>Take the hard decision of the teacher as a true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6EE3F-A8CB-4D13-8946-E54A594D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51" y="3725069"/>
            <a:ext cx="62198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0FD0F-3862-452E-8715-377940E3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51" y="5614988"/>
            <a:ext cx="5181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5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2BC2-18F8-465D-8C97-A9014B86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Distillation: distillation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67E42-E692-4DBA-B3D9-70CDFA3B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31" y="1538025"/>
            <a:ext cx="3331056" cy="47562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430CE-CFAD-4521-8BEB-48B64892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2208" cy="4351338"/>
          </a:xfrm>
        </p:spPr>
        <p:txBody>
          <a:bodyPr>
            <a:normAutofit/>
          </a:bodyPr>
          <a:lstStyle/>
          <a:p>
            <a:r>
              <a:rPr lang="en-US" dirty="0"/>
              <a:t>Having a </a:t>
            </a:r>
            <a:r>
              <a:rPr lang="en-US" b="1" dirty="0">
                <a:solidFill>
                  <a:srgbClr val="0070C0"/>
                </a:solidFill>
              </a:rPr>
              <a:t>strong classifier as a </a:t>
            </a:r>
            <a:r>
              <a:rPr lang="en-US" b="1" dirty="0" smtClean="0">
                <a:solidFill>
                  <a:srgbClr val="0070C0"/>
                </a:solidFill>
              </a:rPr>
              <a:t>teacher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including a new distillation token.</a:t>
            </a:r>
          </a:p>
          <a:p>
            <a:r>
              <a:rPr lang="en-US" dirty="0"/>
              <a:t>It interacts with the class and patch tokens through the self-attention layer.</a:t>
            </a:r>
          </a:p>
          <a:p>
            <a:r>
              <a:rPr lang="en-US" dirty="0"/>
              <a:t>It employed in a similar fashion as the class token, except that </a:t>
            </a:r>
            <a:r>
              <a:rPr lang="en-US" b="1" dirty="0">
                <a:solidFill>
                  <a:srgbClr val="0070C0"/>
                </a:solidFill>
              </a:rPr>
              <a:t>its objective is to reproduce the (hard) label predicted by teacher model, instead of true label, on the output of the network</a:t>
            </a:r>
            <a:r>
              <a:rPr lang="en-US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690168" y="1538025"/>
            <a:ext cx="573578" cy="475624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5DD0-F7A8-4857-BC74-C2888F0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E1153-9242-4B38-9186-AF0B9257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52" y="1399686"/>
            <a:ext cx="7918096" cy="4951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3FEE4-A6DF-42EA-92CE-39FF19BEBADF}"/>
              </a:ext>
            </a:extLst>
          </p:cNvPr>
          <p:cNvSpPr txBox="1"/>
          <p:nvPr/>
        </p:nvSpPr>
        <p:spPr>
          <a:xfrm>
            <a:off x="9081856" y="6498454"/>
            <a:ext cx="31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https://hafoom.com/39</a:t>
            </a:r>
          </a:p>
        </p:txBody>
      </p:sp>
    </p:spTree>
    <p:extLst>
      <p:ext uri="{BB962C8B-B14F-4D97-AF65-F5344CB8AC3E}">
        <p14:creationId xmlns:p14="http://schemas.microsoft.com/office/powerpoint/2010/main" val="21186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(</a:t>
            </a:r>
            <a:r>
              <a:rPr lang="en-US" dirty="0" err="1"/>
              <a:t>DeiT</a:t>
            </a:r>
            <a:r>
              <a:rPr lang="en-US" dirty="0"/>
              <a:t>)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DeiT</a:t>
            </a:r>
            <a:r>
              <a:rPr lang="en-US" dirty="0"/>
              <a:t>-B: reference model (same arch as </a:t>
            </a:r>
            <a:r>
              <a:rPr lang="en-US" dirty="0" err="1"/>
              <a:t>ViT</a:t>
            </a:r>
            <a:r>
              <a:rPr lang="en-US" dirty="0"/>
              <a:t>-B)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DeiT</a:t>
            </a:r>
            <a:r>
              <a:rPr lang="en-US" dirty="0"/>
              <a:t>-T (Tiny), </a:t>
            </a:r>
            <a:r>
              <a:rPr lang="en-US" dirty="0" err="1"/>
              <a:t>DeiT</a:t>
            </a:r>
            <a:r>
              <a:rPr lang="en-US" dirty="0"/>
              <a:t>-S (Small): smaller models of </a:t>
            </a:r>
            <a:r>
              <a:rPr lang="en-US" dirty="0" err="1"/>
              <a:t>DeiT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DeiT</a:t>
            </a:r>
            <a:r>
              <a:rPr lang="en-US" dirty="0"/>
              <a:t>⚗ (            ): </a:t>
            </a:r>
            <a:r>
              <a:rPr lang="en-US" dirty="0" err="1"/>
              <a:t>DeiT</a:t>
            </a:r>
            <a:r>
              <a:rPr lang="en-US" dirty="0"/>
              <a:t> models with distillation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DeiT-B↑384: fine-tune </a:t>
            </a:r>
            <a:r>
              <a:rPr lang="en-US" dirty="0" err="1"/>
              <a:t>DeiT</a:t>
            </a:r>
            <a:r>
              <a:rPr lang="en-US" dirty="0"/>
              <a:t> models with higher resolution (usual: 224)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CA66-A01B-4FE0-B7D9-BAAA605A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1" y="5120639"/>
            <a:ext cx="828288" cy="232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11E7F-B98A-402B-9C19-56592278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47" y="3240507"/>
            <a:ext cx="7185433" cy="1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distillation, who </a:t>
            </a:r>
            <a:r>
              <a:rPr lang="en-US" dirty="0"/>
              <a:t>is a good teacher? </a:t>
            </a:r>
            <a:endParaRPr lang="en-US" dirty="0" smtClean="0"/>
          </a:p>
          <a:p>
            <a:r>
              <a:rPr lang="en-US" dirty="0" err="1" smtClean="0"/>
              <a:t>Convnet</a:t>
            </a:r>
            <a:r>
              <a:rPr lang="en-US" dirty="0" smtClean="0"/>
              <a:t> vs Transformer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2F26F-66E1-4569-AEEF-1CFB1EAB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13" y="2951305"/>
            <a:ext cx="6228573" cy="20999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55622" y="4688378"/>
            <a:ext cx="3208713" cy="2826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distillation is the best?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547F-45BE-4452-8A6A-51C226D0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8" y="2724343"/>
            <a:ext cx="5779124" cy="2912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A5C0A-A9A7-4661-9115-EE17D872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32" y="2100053"/>
            <a:ext cx="4896571" cy="4211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38349" y="5336771"/>
            <a:ext cx="4995949" cy="2410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432</Words>
  <Application>Microsoft Office PowerPoint</Application>
  <PresentationFormat>와이드스크린</PresentationFormat>
  <Paragraphs>75</Paragraphs>
  <Slides>15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Training data-efficient image transformers &amp; distillation through attention</vt:lpstr>
      <vt:lpstr>ViT: Vision Transformer</vt:lpstr>
      <vt:lpstr>DeiT: data-efficient image transformer</vt:lpstr>
      <vt:lpstr>Distillation</vt:lpstr>
      <vt:lpstr>Distillation: distillation token</vt:lpstr>
      <vt:lpstr>ViT architecture</vt:lpstr>
      <vt:lpstr>Experiment Result</vt:lpstr>
      <vt:lpstr>Experiment Result</vt:lpstr>
      <vt:lpstr>Experiment Result</vt:lpstr>
      <vt:lpstr>Experiment Result</vt:lpstr>
      <vt:lpstr>Experiment Result</vt:lpstr>
      <vt:lpstr>Applying DeiT in Medical domain</vt:lpstr>
      <vt:lpstr>Applying DeiT in Medical domain</vt:lpstr>
      <vt:lpstr>Doing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DeiT: Data-efficient Image Transformer</dc:title>
  <dc:creator>Juckjick JJ Noree</dc:creator>
  <cp:lastModifiedBy>Windows 사용자</cp:lastModifiedBy>
  <cp:revision>22</cp:revision>
  <dcterms:created xsi:type="dcterms:W3CDTF">2021-11-16T08:34:50Z</dcterms:created>
  <dcterms:modified xsi:type="dcterms:W3CDTF">2021-11-25T05:35:07Z</dcterms:modified>
</cp:coreProperties>
</file>