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505" r:id="rId5"/>
    <p:sldId id="529" r:id="rId6"/>
    <p:sldId id="540" r:id="rId7"/>
    <p:sldId id="541" r:id="rId8"/>
    <p:sldId id="547" r:id="rId9"/>
    <p:sldId id="548" r:id="rId10"/>
    <p:sldId id="553" r:id="rId11"/>
    <p:sldId id="554" r:id="rId12"/>
    <p:sldId id="556" r:id="rId13"/>
    <p:sldId id="560" r:id="rId14"/>
    <p:sldId id="555" r:id="rId15"/>
    <p:sldId id="534" r:id="rId16"/>
    <p:sldId id="557" r:id="rId17"/>
    <p:sldId id="558" r:id="rId18"/>
    <p:sldId id="559" r:id="rId19"/>
    <p:sldId id="549" r:id="rId20"/>
    <p:sldId id="552" r:id="rId21"/>
    <p:sldId id="542" r:id="rId22"/>
    <p:sldId id="54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4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.jpeg"/><Relationship Id="rId5" Type="http://schemas.openxmlformats.org/officeDocument/2006/relationships/image" Target="../media/image20.png"/><Relationship Id="rId15" Type="http://schemas.openxmlformats.org/officeDocument/2006/relationships/image" Target="../media/image26.jpeg"/><Relationship Id="rId10" Type="http://schemas.openxmlformats.org/officeDocument/2006/relationships/image" Target="../media/image22.png"/><Relationship Id="rId4" Type="http://schemas.openxmlformats.org/officeDocument/2006/relationships/image" Target="../media/image19.emf"/><Relationship Id="rId9" Type="http://schemas.openxmlformats.org/officeDocument/2006/relationships/image" Target="../media/image5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20211203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758338"/>
            <a:ext cx="413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트레이닝 슬라이드 </a:t>
            </a:r>
            <a:r>
              <a:rPr lang="en-US" altLang="ko-KR" sz="1400" b="1" dirty="0" smtClean="0"/>
              <a:t>(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스캐너 넘버 확인 필요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21361" y="1276900"/>
          <a:ext cx="29999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32">
                  <a:extLst>
                    <a:ext uri="{9D8B030D-6E8A-4147-A177-3AD203B41FA5}">
                      <a16:colId xmlns:a16="http://schemas.microsoft.com/office/drawing/2014/main" val="815771086"/>
                    </a:ext>
                  </a:extLst>
                </a:gridCol>
                <a:gridCol w="985632">
                  <a:extLst>
                    <a:ext uri="{9D8B030D-6E8A-4147-A177-3AD203B41FA5}">
                      <a16:colId xmlns:a16="http://schemas.microsoft.com/office/drawing/2014/main" val="1036880235"/>
                    </a:ext>
                  </a:extLst>
                </a:gridCol>
                <a:gridCol w="999982">
                  <a:extLst>
                    <a:ext uri="{9D8B030D-6E8A-4147-A177-3AD203B41FA5}">
                      <a16:colId xmlns:a16="http://schemas.microsoft.com/office/drawing/2014/main" val="374076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7295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736925" y="2718530"/>
            <a:ext cx="495656" cy="1340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67845" y="2971045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887817" y="3138766"/>
            <a:ext cx="344764" cy="347681"/>
            <a:chOff x="572642" y="3447654"/>
            <a:chExt cx="1905000" cy="1904997"/>
          </a:xfrm>
          <a:effectLst/>
        </p:grpSpPr>
        <p:pic>
          <p:nvPicPr>
            <p:cNvPr id="67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8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9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0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3" y="3057271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99214" y="3395253"/>
            <a:ext cx="144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Patch-maker</a:t>
            </a:r>
            <a:endParaRPr lang="ko-KR" altLang="en-US" sz="1400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155575" y="4572203"/>
          <a:ext cx="28206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93">
                  <a:extLst>
                    <a:ext uri="{9D8B030D-6E8A-4147-A177-3AD203B41FA5}">
                      <a16:colId xmlns:a16="http://schemas.microsoft.com/office/drawing/2014/main" val="815771086"/>
                    </a:ext>
                  </a:extLst>
                </a:gridCol>
                <a:gridCol w="926709">
                  <a:extLst>
                    <a:ext uri="{9D8B030D-6E8A-4147-A177-3AD203B41FA5}">
                      <a16:colId xmlns:a16="http://schemas.microsoft.com/office/drawing/2014/main" val="1036880235"/>
                    </a:ext>
                  </a:extLst>
                </a:gridCol>
                <a:gridCol w="940201">
                  <a:extLst>
                    <a:ext uri="{9D8B030D-6E8A-4147-A177-3AD203B41FA5}">
                      <a16:colId xmlns:a16="http://schemas.microsoft.com/office/drawing/2014/main" val="374076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729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805" y="4183719"/>
            <a:ext cx="145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01. </a:t>
            </a:r>
            <a:r>
              <a:rPr lang="en-US" altLang="ko-KR" dirty="0" err="1" smtClean="0"/>
              <a:t>DoAI</a:t>
            </a:r>
            <a:endParaRPr lang="ko-KR" altLang="en-US" dirty="0"/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3034238" y="4572203"/>
          <a:ext cx="28661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09">
                  <a:extLst>
                    <a:ext uri="{9D8B030D-6E8A-4147-A177-3AD203B41FA5}">
                      <a16:colId xmlns:a16="http://schemas.microsoft.com/office/drawing/2014/main" val="815771086"/>
                    </a:ext>
                  </a:extLst>
                </a:gridCol>
                <a:gridCol w="941688">
                  <a:extLst>
                    <a:ext uri="{9D8B030D-6E8A-4147-A177-3AD203B41FA5}">
                      <a16:colId xmlns:a16="http://schemas.microsoft.com/office/drawing/2014/main" val="1036880235"/>
                    </a:ext>
                  </a:extLst>
                </a:gridCol>
                <a:gridCol w="955399">
                  <a:extLst>
                    <a:ext uri="{9D8B030D-6E8A-4147-A177-3AD203B41FA5}">
                      <a16:colId xmlns:a16="http://schemas.microsoft.com/office/drawing/2014/main" val="374076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7295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976178" y="4183719"/>
            <a:ext cx="223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프로메디우스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512" y="6118696"/>
            <a:ext cx="287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  <a:r>
              <a:rPr lang="ko-KR" altLang="en-US" sz="1100" dirty="0" smtClean="0">
                <a:solidFill>
                  <a:srgbClr val="FF0000"/>
                </a:solidFill>
              </a:rPr>
              <a:t>패치를 슬라이드 별 폴더로 구분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72120" y="6111773"/>
            <a:ext cx="287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*normalization</a:t>
            </a:r>
            <a:r>
              <a:rPr lang="ko-KR" altLang="en-US" sz="1100" dirty="0" smtClean="0">
                <a:solidFill>
                  <a:srgbClr val="FF0000"/>
                </a:solidFill>
              </a:rPr>
              <a:t>도 진행한 것으로 보임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58472"/>
              </p:ext>
            </p:extLst>
          </p:nvPr>
        </p:nvGraphicFramePr>
        <p:xfrm>
          <a:off x="5998205" y="4572203"/>
          <a:ext cx="28661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09">
                  <a:extLst>
                    <a:ext uri="{9D8B030D-6E8A-4147-A177-3AD203B41FA5}">
                      <a16:colId xmlns:a16="http://schemas.microsoft.com/office/drawing/2014/main" val="815771086"/>
                    </a:ext>
                  </a:extLst>
                </a:gridCol>
                <a:gridCol w="941688">
                  <a:extLst>
                    <a:ext uri="{9D8B030D-6E8A-4147-A177-3AD203B41FA5}">
                      <a16:colId xmlns:a16="http://schemas.microsoft.com/office/drawing/2014/main" val="1036880235"/>
                    </a:ext>
                  </a:extLst>
                </a:gridCol>
                <a:gridCol w="955399">
                  <a:extLst>
                    <a:ext uri="{9D8B030D-6E8A-4147-A177-3AD203B41FA5}">
                      <a16:colId xmlns:a16="http://schemas.microsoft.com/office/drawing/2014/main" val="374076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미수령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18147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18147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10010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18147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18147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7295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987673" y="6118696"/>
            <a:ext cx="287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  <a:r>
              <a:rPr lang="ko-KR" altLang="en-US" sz="1100" dirty="0" smtClean="0">
                <a:solidFill>
                  <a:srgbClr val="FF0000"/>
                </a:solidFill>
              </a:rPr>
              <a:t>기존 제한 수량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클래스별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13200</a:t>
            </a:r>
            <a:r>
              <a:rPr lang="ko-KR" altLang="en-US" sz="1100" dirty="0" smtClean="0">
                <a:solidFill>
                  <a:srgbClr val="FF0000"/>
                </a:solidFill>
              </a:rPr>
              <a:t>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87673" y="4170201"/>
            <a:ext cx="223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03. CIS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" y="127711"/>
            <a:ext cx="3469803" cy="64050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직선 연결선 9"/>
          <p:cNvCxnSpPr>
            <a:stCxn id="4" idx="3"/>
          </p:cNvCxnSpPr>
          <p:nvPr/>
        </p:nvCxnSpPr>
        <p:spPr>
          <a:xfrm>
            <a:off x="3522867" y="3330257"/>
            <a:ext cx="1487849" cy="1112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522" y="153480"/>
            <a:ext cx="5148231" cy="3328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3849358" y="1931951"/>
            <a:ext cx="943499" cy="14168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14232" y="3323333"/>
            <a:ext cx="588048" cy="178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03044" y="3545508"/>
            <a:ext cx="257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*1</a:t>
            </a:r>
            <a:r>
              <a:rPr lang="ko-KR" altLang="en-US" sz="1400" dirty="0" smtClean="0">
                <a:solidFill>
                  <a:srgbClr val="FF0000"/>
                </a:solidFill>
              </a:rPr>
              <a:t>장으로 </a:t>
            </a:r>
            <a:r>
              <a:rPr lang="en-US" altLang="ko-KR" sz="1400" dirty="0" smtClean="0">
                <a:solidFill>
                  <a:srgbClr val="FF0000"/>
                </a:solidFill>
              </a:rPr>
              <a:t>3961</a:t>
            </a:r>
            <a:r>
              <a:rPr lang="ko-KR" altLang="en-US" sz="1400" dirty="0" smtClean="0">
                <a:solidFill>
                  <a:srgbClr val="FF0000"/>
                </a:solidFill>
              </a:rPr>
              <a:t>장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8" y="1061835"/>
            <a:ext cx="8802216" cy="49736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대장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8482" y="1012535"/>
            <a:ext cx="2690173" cy="50979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199340" y="1012535"/>
            <a:ext cx="2690173" cy="50979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268744" y="1012534"/>
            <a:ext cx="2690173" cy="50979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0" y="686144"/>
            <a:ext cx="8816529" cy="50237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위장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55575" y="647942"/>
            <a:ext cx="2690173" cy="5061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48065" y="686144"/>
            <a:ext cx="2833991" cy="5061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60199" y="686144"/>
            <a:ext cx="2690173" cy="5061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1869" y="5748051"/>
            <a:ext cx="76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DoAI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62699" y="5748051"/>
            <a:ext cx="189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프로메디우스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04668" y="5748051"/>
            <a:ext cx="82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위장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593056"/>
            <a:ext cx="5200652" cy="66181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3237" y="1786269"/>
            <a:ext cx="3710763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기존과는 조금 다른 형태로 보이는 위장 테스트 데이터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위장 여부 확인 요청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위장 조직임을 확인 </a:t>
            </a:r>
            <a:r>
              <a:rPr lang="en-US" altLang="ko-KR" dirty="0" smtClean="0"/>
              <a:t>(11/30)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27427" y="2146378"/>
            <a:ext cx="1403496" cy="1280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27427" y="5930694"/>
            <a:ext cx="882203" cy="1280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20290" y="3348440"/>
            <a:ext cx="882203" cy="1280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68215" y="4722889"/>
            <a:ext cx="439906" cy="1280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429" y="865929"/>
            <a:ext cx="3645290" cy="493706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29128" y="1128447"/>
            <a:ext cx="1119500" cy="333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86399" y="2793452"/>
            <a:ext cx="1119500" cy="333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86399" y="4510933"/>
            <a:ext cx="1119500" cy="333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865929"/>
            <a:ext cx="4962226" cy="17612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341547" y="496597"/>
            <a:ext cx="166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위장</a:t>
            </a:r>
            <a:endParaRPr lang="ko-KR" altLang="en-US"/>
          </a:p>
        </p:txBody>
      </p:sp>
      <p:cxnSp>
        <p:nvCxnSpPr>
          <p:cNvPr id="4" name="꺾인 연결선 3"/>
          <p:cNvCxnSpPr>
            <a:stCxn id="10" idx="2"/>
            <a:endCxn id="9" idx="1"/>
          </p:cNvCxnSpPr>
          <p:nvPr/>
        </p:nvCxnSpPr>
        <p:spPr>
          <a:xfrm rot="16200000" flipH="1">
            <a:off x="3629907" y="1633941"/>
            <a:ext cx="707302" cy="2693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21" y="4111682"/>
            <a:ext cx="1862785" cy="1691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330429" y="5911625"/>
            <a:ext cx="3979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테스트 데이터를 기존 테스트 셋으로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44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5072" y="1164911"/>
            <a:ext cx="1483909" cy="125905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5372543" y="5523797"/>
            <a:ext cx="1777159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223302" y="3499521"/>
            <a:ext cx="2325623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971731" y="1657934"/>
            <a:ext cx="1741131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48038" y="1044928"/>
            <a:ext cx="617151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48038" y="2936243"/>
            <a:ext cx="6229707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48037" y="4837015"/>
            <a:ext cx="622970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83769" y="718586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Binary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9680" y="2629334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218" y="4551140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694508" y="3271500"/>
            <a:ext cx="404747" cy="573934"/>
            <a:chOff x="5450408" y="3255368"/>
            <a:chExt cx="489744" cy="694460"/>
          </a:xfrm>
        </p:grpSpPr>
        <p:sp>
          <p:nvSpPr>
            <p:cNvPr id="15" name="원통 1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42" y="1119520"/>
            <a:ext cx="458233" cy="11303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15673" y="2259668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1176974"/>
            <a:ext cx="458233" cy="11303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81" y="1217648"/>
            <a:ext cx="458233" cy="113030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14380" y="3237721"/>
            <a:ext cx="655209" cy="641250"/>
            <a:chOff x="5813733" y="2418100"/>
            <a:chExt cx="1028944" cy="998571"/>
          </a:xfrm>
        </p:grpSpPr>
        <p:sp>
          <p:nvSpPr>
            <p:cNvPr id="23" name="타원 22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2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8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491320" y="385781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4483" y="2963850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643254" y="3159629"/>
            <a:ext cx="1059277" cy="1091666"/>
            <a:chOff x="7329147" y="1556828"/>
            <a:chExt cx="1572501" cy="171561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3173941" y="2113605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3296100" y="1483095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145" y="1184960"/>
            <a:ext cx="1056632" cy="233845"/>
          </a:xfrm>
          <a:prstGeom prst="rect">
            <a:avLst/>
          </a:prstGeom>
        </p:spPr>
      </p:pic>
      <p:cxnSp>
        <p:nvCxnSpPr>
          <p:cNvPr id="39" name="꺾인 연결선 38"/>
          <p:cNvCxnSpPr>
            <a:stCxn id="85" idx="2"/>
            <a:endCxn id="23" idx="0"/>
          </p:cNvCxnSpPr>
          <p:nvPr/>
        </p:nvCxnSpPr>
        <p:spPr>
          <a:xfrm rot="5400000">
            <a:off x="4135962" y="1333216"/>
            <a:ext cx="910529" cy="2898481"/>
          </a:xfrm>
          <a:prstGeom prst="bentConnector3">
            <a:avLst>
              <a:gd name="adj1" fmla="val 6460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91450" y="3862251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꺾인 연결선 40"/>
          <p:cNvCxnSpPr>
            <a:stCxn id="40" idx="2"/>
            <a:endCxn id="55" idx="0"/>
          </p:cNvCxnSpPr>
          <p:nvPr/>
        </p:nvCxnSpPr>
        <p:spPr>
          <a:xfrm rot="5400000">
            <a:off x="4744371" y="2923550"/>
            <a:ext cx="975506" cy="33761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699240" y="5246264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80447" y="5734294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88829" y="5170300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46404" y="5270601"/>
            <a:ext cx="284526" cy="70183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30630" y="5270601"/>
            <a:ext cx="284526" cy="7018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17217" y="5270601"/>
            <a:ext cx="284526" cy="70183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84" y="5270469"/>
            <a:ext cx="284526" cy="701832"/>
          </a:xfrm>
          <a:prstGeom prst="rect">
            <a:avLst/>
          </a:prstGeom>
        </p:spPr>
      </p:pic>
      <p:cxnSp>
        <p:nvCxnSpPr>
          <p:cNvPr id="49" name="꺾인 연결선 48"/>
          <p:cNvCxnSpPr>
            <a:stCxn id="44" idx="0"/>
            <a:endCxn id="40" idx="2"/>
          </p:cNvCxnSpPr>
          <p:nvPr/>
        </p:nvCxnSpPr>
        <p:spPr>
          <a:xfrm rot="16200000" flipV="1">
            <a:off x="6928492" y="4115558"/>
            <a:ext cx="1046439" cy="1063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32491" y="589769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13659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90206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35796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216454" y="5099367"/>
            <a:ext cx="655209" cy="641250"/>
            <a:chOff x="1066780" y="5164014"/>
            <a:chExt cx="655209" cy="641250"/>
          </a:xfrm>
        </p:grpSpPr>
        <p:sp>
          <p:nvSpPr>
            <p:cNvPr id="55" name="타원 54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4304378" y="3215985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65" y="396515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73" y="346010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65" y="3714533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직사각형 66"/>
          <p:cNvSpPr/>
          <p:nvPr/>
        </p:nvSpPr>
        <p:spPr>
          <a:xfrm>
            <a:off x="4694844" y="3535080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91188" y="3773525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1918" y="4039654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02" y="319747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1" name="꺾인 연결선 70"/>
          <p:cNvCxnSpPr>
            <a:stCxn id="76" idx="6"/>
            <a:endCxn id="70" idx="1"/>
          </p:cNvCxnSpPr>
          <p:nvPr/>
        </p:nvCxnSpPr>
        <p:spPr>
          <a:xfrm flipV="1">
            <a:off x="4384678" y="3363700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4385657" y="3388619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6" idx="6"/>
            <a:endCxn id="66" idx="1"/>
          </p:cNvCxnSpPr>
          <p:nvPr/>
        </p:nvCxnSpPr>
        <p:spPr>
          <a:xfrm>
            <a:off x="4384678" y="3552899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76" idx="6"/>
            <a:endCxn id="64" idx="1"/>
          </p:cNvCxnSpPr>
          <p:nvPr/>
        </p:nvCxnSpPr>
        <p:spPr>
          <a:xfrm>
            <a:off x="4384678" y="3552899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703785" y="3282614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729469" y="3232274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949441" y="3399995"/>
            <a:ext cx="344764" cy="347681"/>
            <a:chOff x="572642" y="3447654"/>
            <a:chExt cx="1905000" cy="1904997"/>
          </a:xfrm>
          <a:effectLst/>
        </p:grpSpPr>
        <p:pic>
          <p:nvPicPr>
            <p:cNvPr id="78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9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0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1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2" name="그림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837" y="3318500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83" name="타원 82"/>
          <p:cNvSpPr/>
          <p:nvPr/>
        </p:nvSpPr>
        <p:spPr>
          <a:xfrm>
            <a:off x="5712862" y="1445562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3684" y="1532126"/>
            <a:ext cx="436355" cy="46724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346875" y="2065582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3786121" y="5264721"/>
            <a:ext cx="1070791" cy="878559"/>
            <a:chOff x="5943796" y="2779089"/>
            <a:chExt cx="2735123" cy="235960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4781811" y="5377535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684120" y="1363134"/>
            <a:ext cx="837762" cy="805232"/>
            <a:chOff x="5813733" y="2418100"/>
            <a:chExt cx="1028944" cy="998571"/>
          </a:xfrm>
        </p:grpSpPr>
        <p:sp>
          <p:nvSpPr>
            <p:cNvPr id="93" name="타원 92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9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7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8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cxnSp>
        <p:nvCxnSpPr>
          <p:cNvPr id="99" name="꺾인 연결선 98"/>
          <p:cNvCxnSpPr>
            <a:stCxn id="83" idx="6"/>
            <a:endCxn id="93" idx="2"/>
          </p:cNvCxnSpPr>
          <p:nvPr/>
        </p:nvCxnSpPr>
        <p:spPr>
          <a:xfrm flipV="1">
            <a:off x="6368071" y="1765750"/>
            <a:ext cx="316049" cy="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374338" y="214832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256*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76" y="1914336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51" y="127933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/>
          <p:cNvSpPr/>
          <p:nvPr/>
        </p:nvSpPr>
        <p:spPr>
          <a:xfrm>
            <a:off x="7809511" y="1986590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Abnrmal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1664" y="1376669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꺾인 연결선 104"/>
          <p:cNvCxnSpPr>
            <a:stCxn id="93" idx="6"/>
            <a:endCxn id="102" idx="1"/>
          </p:cNvCxnSpPr>
          <p:nvPr/>
        </p:nvCxnSpPr>
        <p:spPr>
          <a:xfrm flipV="1">
            <a:off x="7521882" y="1445562"/>
            <a:ext cx="230669" cy="3201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93" idx="6"/>
            <a:endCxn id="101" idx="1"/>
          </p:cNvCxnSpPr>
          <p:nvPr/>
        </p:nvCxnSpPr>
        <p:spPr>
          <a:xfrm>
            <a:off x="7521882" y="1765750"/>
            <a:ext cx="225594" cy="314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04" idx="3"/>
            <a:endCxn id="32" idx="0"/>
          </p:cNvCxnSpPr>
          <p:nvPr/>
        </p:nvCxnSpPr>
        <p:spPr>
          <a:xfrm flipH="1">
            <a:off x="8172893" y="1499780"/>
            <a:ext cx="359325" cy="1659849"/>
          </a:xfrm>
          <a:prstGeom prst="bentConnector4">
            <a:avLst>
              <a:gd name="adj1" fmla="val -63619"/>
              <a:gd name="adj2" fmla="val 537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1" idx="2"/>
          </p:cNvCxnSpPr>
          <p:nvPr/>
        </p:nvCxnSpPr>
        <p:spPr>
          <a:xfrm rot="5400000">
            <a:off x="6629762" y="1620742"/>
            <a:ext cx="657893" cy="19099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685812" y="3245122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766152" y="3592484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111" name="원통 11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원통 11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원통 11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124049" y="3992591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115" name="원통 11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원통 1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통 1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오른쪽으로 구부러진 화살표 117"/>
          <p:cNvSpPr/>
          <p:nvPr/>
        </p:nvSpPr>
        <p:spPr>
          <a:xfrm rot="19063509">
            <a:off x="5749769" y="3896218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611830" y="4004512"/>
            <a:ext cx="259026" cy="237471"/>
            <a:chOff x="572642" y="3447654"/>
            <a:chExt cx="1905000" cy="1904997"/>
          </a:xfrm>
          <a:effectLst/>
        </p:grpSpPr>
        <p:pic>
          <p:nvPicPr>
            <p:cNvPr id="120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1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2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3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4" name="오른쪽으로 구부러진 화살표 123"/>
          <p:cNvSpPr/>
          <p:nvPr/>
        </p:nvSpPr>
        <p:spPr>
          <a:xfrm rot="7865545">
            <a:off x="6039762" y="3579327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192175" y="3579441"/>
            <a:ext cx="214478" cy="220902"/>
            <a:chOff x="4475812" y="3935257"/>
            <a:chExt cx="259519" cy="267291"/>
          </a:xfrm>
        </p:grpSpPr>
        <p:pic>
          <p:nvPicPr>
            <p:cNvPr id="126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7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8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9" name="TextBox 128"/>
          <p:cNvSpPr txBox="1"/>
          <p:nvPr/>
        </p:nvSpPr>
        <p:spPr>
          <a:xfrm>
            <a:off x="8021090" y="1109897"/>
            <a:ext cx="103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mixpatch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89774" y="1044927"/>
            <a:ext cx="2330966" cy="527175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110767" y="717864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 Preprocessing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7" y="1217648"/>
            <a:ext cx="1013761" cy="250061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379789" y="3634450"/>
            <a:ext cx="97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직선 화살표 연결선 138"/>
          <p:cNvCxnSpPr>
            <a:stCxn id="151" idx="7"/>
            <a:endCxn id="23" idx="2"/>
          </p:cNvCxnSpPr>
          <p:nvPr/>
        </p:nvCxnSpPr>
        <p:spPr>
          <a:xfrm flipV="1">
            <a:off x="2238391" y="3558346"/>
            <a:ext cx="575989" cy="1658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1" idx="7"/>
          </p:cNvCxnSpPr>
          <p:nvPr/>
        </p:nvCxnSpPr>
        <p:spPr>
          <a:xfrm flipV="1">
            <a:off x="2238391" y="2037564"/>
            <a:ext cx="4615071" cy="317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145647" y="3792560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469" y="3879124"/>
            <a:ext cx="436355" cy="467249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765819" y="4447208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523316" y="5099367"/>
            <a:ext cx="837762" cy="805232"/>
            <a:chOff x="5813733" y="2418100"/>
            <a:chExt cx="1028944" cy="998571"/>
          </a:xfrm>
        </p:grpSpPr>
        <p:sp>
          <p:nvSpPr>
            <p:cNvPr id="151" name="타원 150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15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pic>
        <p:nvPicPr>
          <p:cNvPr id="157" name="그림 1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123" y="5127694"/>
            <a:ext cx="557455" cy="5251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8" name="TextBox 157"/>
          <p:cNvSpPr txBox="1"/>
          <p:nvPr/>
        </p:nvSpPr>
        <p:spPr>
          <a:xfrm>
            <a:off x="1208050" y="5892203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패치 저장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8808" y="569129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노이즈 제거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꺾인 연결선 163"/>
          <p:cNvCxnSpPr>
            <a:stCxn id="136" idx="3"/>
            <a:endCxn id="147" idx="0"/>
          </p:cNvCxnSpPr>
          <p:nvPr/>
        </p:nvCxnSpPr>
        <p:spPr>
          <a:xfrm>
            <a:off x="1395658" y="2467953"/>
            <a:ext cx="77594" cy="132460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49" idx="2"/>
            <a:endCxn id="157" idx="0"/>
          </p:cNvCxnSpPr>
          <p:nvPr/>
        </p:nvCxnSpPr>
        <p:spPr>
          <a:xfrm rot="5400000">
            <a:off x="922193" y="4590477"/>
            <a:ext cx="418876" cy="6555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49" idx="2"/>
            <a:endCxn id="151" idx="0"/>
          </p:cNvCxnSpPr>
          <p:nvPr/>
        </p:nvCxnSpPr>
        <p:spPr>
          <a:xfrm rot="16200000" flipH="1">
            <a:off x="1505529" y="4662698"/>
            <a:ext cx="390549" cy="4827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System architecture</a:t>
            </a:r>
            <a:endParaRPr lang="ko-KR" altLang="en-US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1922380" y="3833518"/>
            <a:ext cx="115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256 size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613077" y="6030033"/>
            <a:ext cx="115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256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2956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02" y="4007222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Linux </a:t>
            </a:r>
            <a:r>
              <a:rPr lang="ko-KR" altLang="en-US" sz="2000" b="1" dirty="0" smtClean="0">
                <a:latin typeface="+mj-ea"/>
                <a:ea typeface="+mj-ea"/>
              </a:rPr>
              <a:t>서버 관련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12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</a:rPr>
              <a:t>Linux </a:t>
            </a:r>
            <a:r>
              <a:rPr lang="ko-KR" altLang="en-US" b="1" dirty="0">
                <a:latin typeface="+mj-ea"/>
              </a:rPr>
              <a:t>서버 관련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74196"/>
              </p:ext>
            </p:extLst>
          </p:nvPr>
        </p:nvGraphicFramePr>
        <p:xfrm>
          <a:off x="4025067" y="2637824"/>
          <a:ext cx="5118933" cy="2051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733">
                  <a:extLst>
                    <a:ext uri="{9D8B030D-6E8A-4147-A177-3AD203B41FA5}">
                      <a16:colId xmlns:a16="http://schemas.microsoft.com/office/drawing/2014/main" val="1283009925"/>
                    </a:ext>
                  </a:extLst>
                </a:gridCol>
                <a:gridCol w="1919600">
                  <a:extLst>
                    <a:ext uri="{9D8B030D-6E8A-4147-A177-3AD203B41FA5}">
                      <a16:colId xmlns:a16="http://schemas.microsoft.com/office/drawing/2014/main" val="2872807455"/>
                    </a:ext>
                  </a:extLst>
                </a:gridCol>
                <a:gridCol w="1919600">
                  <a:extLst>
                    <a:ext uri="{9D8B030D-6E8A-4147-A177-3AD203B41FA5}">
                      <a16:colId xmlns:a16="http://schemas.microsoft.com/office/drawing/2014/main" val="3625559912"/>
                    </a:ext>
                  </a:extLst>
                </a:gridCol>
              </a:tblGrid>
              <a:tr h="34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GPU Server1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GPU Server2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257830"/>
                  </a:ext>
                </a:extLst>
              </a:tr>
              <a:tr h="22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OS : 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Ubuntu 20.04.03 (5.4.0-81-generic)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Ubuntu 20.04.03 (5.4.0-81-generic)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58322"/>
                  </a:ext>
                </a:extLst>
              </a:tr>
              <a:tr h="223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CUDA : 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11.4.2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11.4.2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385384"/>
                  </a:ext>
                </a:extLst>
              </a:tr>
              <a:tr h="2231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계정 및 기타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IP : 100.100.50.236 / 219.252.39.225</a:t>
                      </a:r>
                    </a:p>
                    <a:p>
                      <a:pPr algn="just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hostname : gpusvr01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IP : 100.100.50.237 / 219.252.39.226</a:t>
                      </a:r>
                    </a:p>
                    <a:p>
                      <a:pPr algn="just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hostname : gpusvr02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01379"/>
                  </a:ext>
                </a:extLst>
              </a:tr>
              <a:tr h="22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ID/PW 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seegene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 / </a:t>
                      </a: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seegene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seegene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 / </a:t>
                      </a: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seegene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83357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" y="708370"/>
            <a:ext cx="478479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서버 모델 설치</a:t>
            </a:r>
            <a:endParaRPr lang="en-US" altLang="ko-K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Open slide library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Pycharm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추후 계획</a:t>
            </a:r>
            <a:endParaRPr lang="en-US" altLang="ko-K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NET </a:t>
            </a:r>
            <a:r>
              <a:rPr lang="ko-KR" altLang="en-US" sz="1400" dirty="0" smtClean="0"/>
              <a:t>대장 모델 </a:t>
            </a:r>
            <a:r>
              <a:rPr lang="en-US" altLang="ko-KR" sz="1400" dirty="0" smtClean="0"/>
              <a:t>(GCNN based) </a:t>
            </a:r>
            <a:r>
              <a:rPr lang="ko-KR" altLang="en-US" sz="1400" dirty="0" smtClean="0"/>
              <a:t>우선 설치 및 테스트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번 서버에 우선적으로 </a:t>
            </a:r>
            <a:r>
              <a:rPr lang="ko-KR" altLang="en-US" sz="1400" dirty="0" err="1" smtClean="0"/>
              <a:t>셋업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위의 테스트 이후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1) </a:t>
            </a:r>
            <a:r>
              <a:rPr lang="ko-KR" altLang="en-US" sz="1400" dirty="0" smtClean="0"/>
              <a:t>데이터 이동 및 학습 </a:t>
            </a:r>
            <a:r>
              <a:rPr lang="ko-KR" altLang="en-US" sz="1400" dirty="0" err="1" smtClean="0"/>
              <a:t>셋업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2) </a:t>
            </a:r>
            <a:r>
              <a:rPr lang="ko-KR" altLang="en-US" sz="1400" dirty="0" smtClean="0"/>
              <a:t>서버에서 모델 </a:t>
            </a:r>
            <a:r>
              <a:rPr lang="ko-KR" altLang="en-US" sz="1400" dirty="0" err="1" smtClean="0"/>
              <a:t>재학습</a:t>
            </a:r>
            <a:endParaRPr lang="en-US" altLang="ko-KR" sz="14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위장 통합 모델</a:t>
            </a:r>
            <a:endParaRPr lang="en-US" altLang="ko-KR" sz="12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대장 통합 모델</a:t>
            </a:r>
            <a:endParaRPr lang="en-US" altLang="ko-KR" sz="12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3.  NET </a:t>
            </a:r>
            <a:r>
              <a:rPr lang="ko-KR" altLang="en-US" sz="1200" dirty="0" smtClean="0"/>
              <a:t>대장 모델 </a:t>
            </a:r>
            <a:endParaRPr lang="en-US" altLang="ko-KR" sz="1200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4.  NET </a:t>
            </a:r>
            <a:r>
              <a:rPr lang="ko-KR" altLang="en-US" sz="1200" dirty="0" smtClean="0"/>
              <a:t>위장 모델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05866" y="4904223"/>
            <a:ext cx="63913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[</a:t>
            </a:r>
            <a:r>
              <a:rPr kumimoji="0" lang="ko-KR" altLang="en-US" sz="1400" b="1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카이스트 전용 경로 </a:t>
            </a:r>
            <a:r>
              <a:rPr kumimoji="0" lang="en-US" altLang="ko-KR" sz="1400" b="1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:]</a:t>
            </a:r>
            <a:r>
              <a:rPr kumimoji="0" lang="en-US" altLang="ko-KR" sz="1400" b="1" i="0" u="sng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1" i="0" u="sng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home</a:t>
            </a:r>
            <a:r>
              <a:rPr kumimoji="0" lang="ko-KR" altLang="ko-KR" sz="1400" b="1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/</a:t>
            </a:r>
            <a:r>
              <a:rPr kumimoji="0" lang="ko-KR" altLang="ko-KR" sz="1400" b="1" i="0" u="sng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seegene</a:t>
            </a:r>
            <a:r>
              <a:rPr kumimoji="0" lang="ko-KR" altLang="ko-KR" sz="1400" b="1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/</a:t>
            </a:r>
            <a:r>
              <a:rPr kumimoji="0" lang="ko-KR" altLang="ko-KR" sz="1400" b="1" i="0" u="sng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digital_pathology</a:t>
            </a:r>
            <a:r>
              <a:rPr kumimoji="0" lang="ko-KR" altLang="ko-KR" sz="1400" b="1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/</a:t>
            </a:r>
            <a:r>
              <a:rPr kumimoji="0" lang="ko-KR" altLang="ko-KR" sz="1400" b="1" i="0" u="sng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Roboto"/>
              </a:rPr>
              <a:t>kaist</a:t>
            </a:r>
            <a:r>
              <a:rPr kumimoji="0" lang="ko-KR" altLang="ko-KR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</a:rPr>
              <a:t>Linux </a:t>
            </a:r>
            <a:r>
              <a:rPr lang="ko-KR" altLang="en-US" b="1" dirty="0">
                <a:latin typeface="+mj-ea"/>
              </a:rPr>
              <a:t>서버 </a:t>
            </a:r>
            <a:r>
              <a:rPr lang="ko-KR" altLang="en-US" b="1" dirty="0" smtClean="0">
                <a:latin typeface="+mj-ea"/>
              </a:rPr>
              <a:t>관련 이슈 사항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" y="523703"/>
            <a:ext cx="739125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서버 사용 이슈</a:t>
            </a:r>
            <a:endParaRPr lang="en-US" altLang="ko-K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1) </a:t>
            </a:r>
            <a:r>
              <a:rPr lang="ko-KR" altLang="en-US" sz="1400" b="1" dirty="0" smtClean="0"/>
              <a:t>연결의 어려움</a:t>
            </a:r>
            <a:r>
              <a:rPr lang="en-US" altLang="ko-KR" sz="1400" b="1" dirty="0" smtClean="0"/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재접속시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또는 무작위로 아래와 같은 에러</a:t>
            </a:r>
            <a:endParaRPr lang="en-US" altLang="ko-KR" sz="1400" b="1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재부팅이 요구되는 현상이 나타남</a:t>
            </a:r>
            <a:endParaRPr lang="en-US" altLang="ko-KR" sz="1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전달 받은 매뉴얼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MobaXterm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재확인 요청</a:t>
            </a:r>
            <a:endParaRPr lang="en-US" altLang="ko-KR" sz="1400" b="1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해당 방법으로 </a:t>
            </a:r>
            <a:r>
              <a:rPr lang="ko-KR" altLang="en-US" sz="1400" b="1" dirty="0" err="1" smtClean="0"/>
              <a:t>접속시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연걸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deny </a:t>
            </a:r>
            <a:r>
              <a:rPr lang="ko-KR" altLang="en-US" sz="1400" b="1" dirty="0" smtClean="0"/>
              <a:t>메시지</a:t>
            </a:r>
            <a:endParaRPr lang="en-US" altLang="ko-KR" sz="1400" b="1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55575" y="6377336"/>
            <a:ext cx="8404790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서버 세팅 및 모델 개발이 어려움이 있는 상황 우선적으로 원활한 환경을 요청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필요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68" y="4443153"/>
            <a:ext cx="5628409" cy="1786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67" y="1949996"/>
            <a:ext cx="1564105" cy="1764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68935"/>
            <a:ext cx="2644158" cy="277731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357970" y="2800956"/>
            <a:ext cx="451174" cy="374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Weakly supervised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86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35485"/>
              </p:ext>
            </p:extLst>
          </p:nvPr>
        </p:nvGraphicFramePr>
        <p:xfrm>
          <a:off x="260466" y="515389"/>
          <a:ext cx="8725593" cy="2378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70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84879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21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024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/>
                        <a:t>대스타</a:t>
                      </a:r>
                      <a:r>
                        <a:rPr lang="ko-KR" altLang="en-US" sz="1100" dirty="0" smtClean="0"/>
                        <a:t> 업체별 데이터 수령</a:t>
                      </a:r>
                      <a:endParaRPr lang="en-US" altLang="ko-KR" sz="11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err="1" smtClean="0"/>
                        <a:t>DoAI</a:t>
                      </a:r>
                      <a:endParaRPr lang="en-US" altLang="ko-KR" sz="11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/>
                        <a:t>프로메디우스</a:t>
                      </a:r>
                      <a:endParaRPr lang="en-US" altLang="ko-KR" sz="11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smtClean="0"/>
                        <a:t>CIS –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다운로드 이슈로 </a:t>
                      </a:r>
                      <a:r>
                        <a:rPr lang="en-US" altLang="ko-KR" sz="1100" baseline="0" dirty="0" smtClean="0"/>
                        <a:t>11/26 </a:t>
                      </a:r>
                      <a:r>
                        <a:rPr lang="ko-KR" altLang="en-US" sz="1100" baseline="0" dirty="0" smtClean="0"/>
                        <a:t>수령 예정</a:t>
                      </a:r>
                      <a:endParaRPr lang="en-US" altLang="ko-KR" sz="11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aseline="0" dirty="0" smtClean="0"/>
                        <a:t>평가 데이터 수령 완료</a:t>
                      </a:r>
                      <a:endParaRPr lang="ko-KR" altLang="en-US" sz="11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  <a:tr h="9003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6963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38918"/>
              </p:ext>
            </p:extLst>
          </p:nvPr>
        </p:nvGraphicFramePr>
        <p:xfrm>
          <a:off x="264558" y="1929319"/>
          <a:ext cx="8725593" cy="4309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077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1603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4985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967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aseline="0" dirty="0" err="1" smtClean="0"/>
                        <a:t>DoAI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err="1" smtClean="0"/>
                        <a:t>프로메디우스</a:t>
                      </a:r>
                      <a:r>
                        <a:rPr lang="ko-KR" altLang="en-US" sz="1050" baseline="0" dirty="0" smtClean="0"/>
                        <a:t> </a:t>
                      </a:r>
                      <a:r>
                        <a:rPr lang="en-US" altLang="ko-KR" sz="1050" baseline="0" dirty="0" smtClean="0"/>
                        <a:t>– (</a:t>
                      </a:r>
                      <a:r>
                        <a:rPr lang="ko-KR" altLang="en-US" sz="1050" baseline="0" dirty="0" smtClean="0"/>
                        <a:t>위장</a:t>
                      </a:r>
                      <a:r>
                        <a:rPr lang="en-US" altLang="ko-KR" sz="1050" baseline="0" dirty="0" smtClean="0"/>
                        <a:t>,</a:t>
                      </a:r>
                      <a:r>
                        <a:rPr lang="ko-KR" altLang="en-US" sz="1050" baseline="0" dirty="0" smtClean="0"/>
                        <a:t>대장 학습 완료</a:t>
                      </a:r>
                      <a:r>
                        <a:rPr lang="en-US" altLang="ko-KR" sz="1050" baseline="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aseline="0" dirty="0" err="1" smtClean="0"/>
                        <a:t>대스타</a:t>
                      </a:r>
                      <a:r>
                        <a:rPr lang="ko-KR" altLang="en-US" sz="1050" baseline="0" dirty="0" smtClean="0"/>
                        <a:t> 모델 생성 완료</a:t>
                      </a:r>
                      <a:endParaRPr lang="en-US" altLang="ko-KR" sz="105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aseline="0" dirty="0" smtClean="0"/>
                        <a:t>18</a:t>
                      </a:r>
                      <a:r>
                        <a:rPr lang="ko-KR" altLang="en-US" sz="1050" baseline="0" dirty="0" smtClean="0"/>
                        <a:t>개의 결과 생성 및 결과 전달 완료</a:t>
                      </a:r>
                      <a:endParaRPr lang="en-US" altLang="ko-KR" sz="105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28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대스타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프로메디우스</a:t>
                      </a:r>
                      <a:r>
                        <a:rPr lang="en-US" altLang="ko-KR" sz="1200" baseline="0" dirty="0" smtClean="0"/>
                        <a:t>, normalization </a:t>
                      </a:r>
                      <a:r>
                        <a:rPr lang="ko-KR" altLang="en-US" sz="1200" baseline="0" dirty="0" smtClean="0"/>
                        <a:t>과정 포함으로 보임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평가는 동일하게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수령한 패치를 기준으로만 진행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*CIS </a:t>
                      </a:r>
                      <a:r>
                        <a:rPr lang="ko-KR" altLang="en-US" sz="1200" baseline="0" dirty="0" smtClean="0"/>
                        <a:t>업체의 경우 패치 수 초과로 보임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장비 추가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Linux </a:t>
                      </a:r>
                      <a:r>
                        <a:rPr lang="ko-KR" altLang="en-US" sz="1200" baseline="0" dirty="0" smtClean="0"/>
                        <a:t>서버 설치 완료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접속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en-US" altLang="ko-KR" sz="1200" baseline="0" dirty="0" err="1" smtClean="0"/>
                        <a:t>gui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환경등</a:t>
                      </a:r>
                      <a:r>
                        <a:rPr lang="ko-KR" altLang="en-US" sz="1200" baseline="0" dirty="0" smtClean="0"/>
                        <a:t> 테스트 중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대스타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테스트 결과 전달 완료 및 이슈 대응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smtClean="0"/>
                        <a:t>박영진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프로메디우스</a:t>
                      </a:r>
                      <a:r>
                        <a:rPr lang="ko-KR" altLang="en-US" sz="1200" baseline="0" dirty="0" smtClean="0"/>
                        <a:t> 선정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장비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en-US" altLang="ko-KR" sz="1200" baseline="0" dirty="0" err="1" smtClean="0"/>
                        <a:t>willmer</a:t>
                      </a:r>
                      <a:r>
                        <a:rPr lang="en-US" altLang="ko-KR" sz="1200" baseline="0" dirty="0" smtClean="0"/>
                        <a:t> &amp; </a:t>
                      </a:r>
                      <a:r>
                        <a:rPr lang="en-US" altLang="ko-KR" sz="1200" baseline="0" dirty="0" err="1" smtClean="0"/>
                        <a:t>murtaza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접속 관련 지속적인 오류로 작업에 어려움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필요사항 논의 요청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연차 보고서 일정 논의 필요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LRP rule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181000-62FB-478C-A9C0-E00F0B8C6949}"/>
              </a:ext>
            </a:extLst>
          </p:cNvPr>
          <p:cNvSpPr txBox="1"/>
          <p:nvPr/>
        </p:nvSpPr>
        <p:spPr>
          <a:xfrm>
            <a:off x="307980" y="607538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LRP Rules</a:t>
            </a:r>
            <a:endParaRPr lang="ko-KR" alt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07979" y="917633"/>
            <a:ext cx="6485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LRP alpha1 beta 0 rule </a:t>
            </a:r>
            <a:r>
              <a:rPr lang="ko-KR" altLang="en-US" sz="1400" dirty="0" smtClean="0"/>
              <a:t>적용 시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결과가 가장 </a:t>
            </a:r>
            <a:r>
              <a:rPr lang="ko-KR" altLang="en-US" sz="1400" dirty="0" smtClean="0"/>
              <a:t>좋은 것으로 보임 </a:t>
            </a:r>
            <a:r>
              <a:rPr lang="en-US" altLang="ko-KR" sz="1400" dirty="0" smtClean="0"/>
              <a:t>(GT</a:t>
            </a:r>
            <a:r>
              <a:rPr lang="ko-KR" altLang="en-US" sz="1400" dirty="0" smtClean="0"/>
              <a:t>와 </a:t>
            </a:r>
            <a:r>
              <a:rPr lang="ko-KR" altLang="en-US" sz="1400" dirty="0" err="1" smtClean="0"/>
              <a:t>비교시</a:t>
            </a:r>
            <a:r>
              <a:rPr lang="en-US" altLang="ko-KR" sz="1400" dirty="0" smtClean="0"/>
              <a:t>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너무 </a:t>
            </a:r>
            <a:r>
              <a:rPr lang="ko-KR" altLang="en-US" sz="1400" dirty="0"/>
              <a:t>모든 부분을 </a:t>
            </a:r>
            <a:r>
              <a:rPr lang="en-US" altLang="ko-KR" sz="1400" dirty="0"/>
              <a:t>relevant</a:t>
            </a:r>
            <a:r>
              <a:rPr lang="ko-KR" altLang="en-US" sz="1400" dirty="0"/>
              <a:t>하다고 판단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A48A50-F2E0-470D-813D-6E0CA2172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4" y="1522664"/>
            <a:ext cx="1863084" cy="17644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D5920A-36FF-4045-8C62-AD819D60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07" y="1494553"/>
            <a:ext cx="1764465" cy="17492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C14CD2-4305-4BCC-A96B-81509108A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53" y="1509633"/>
            <a:ext cx="1764465" cy="17644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7CC871-D4BA-4BE5-A5F0-E45B02A380CA}"/>
              </a:ext>
            </a:extLst>
          </p:cNvPr>
          <p:cNvSpPr txBox="1"/>
          <p:nvPr/>
        </p:nvSpPr>
        <p:spPr>
          <a:xfrm>
            <a:off x="2512740" y="3335378"/>
            <a:ext cx="240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기존 </a:t>
            </a:r>
            <a:r>
              <a:rPr lang="en-US" altLang="ko-KR" sz="1400" dirty="0"/>
              <a:t>LRP heatmap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5B12FE-2884-4458-893D-DB5852BDE253}"/>
              </a:ext>
            </a:extLst>
          </p:cNvPr>
          <p:cNvSpPr txBox="1"/>
          <p:nvPr/>
        </p:nvSpPr>
        <p:spPr>
          <a:xfrm>
            <a:off x="4529357" y="3396658"/>
            <a:ext cx="240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Rule </a:t>
            </a:r>
            <a:r>
              <a:rPr lang="ko-KR" altLang="en-US" sz="1400" dirty="0"/>
              <a:t>적용 </a:t>
            </a:r>
            <a:r>
              <a:rPr lang="en-US" altLang="ko-KR" sz="1400" dirty="0"/>
              <a:t>heatmap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076514" y="1966392"/>
            <a:ext cx="2980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200" dirty="0" err="1" smtClean="0">
                <a:sym typeface="Wingdings" panose="05000000000000000000" pitchFamily="2" charset="2"/>
              </a:rPr>
              <a:t>Lrp</a:t>
            </a:r>
            <a:r>
              <a:rPr lang="en-US" altLang="ko-KR" sz="1200" dirty="0" smtClean="0">
                <a:sym typeface="Wingdings" panose="05000000000000000000" pitchFamily="2" charset="2"/>
              </a:rPr>
              <a:t> map</a:t>
            </a:r>
            <a:r>
              <a:rPr lang="ko-KR" altLang="en-US" sz="1200" dirty="0" smtClean="0">
                <a:sym typeface="Wingdings" panose="05000000000000000000" pitchFamily="2" charset="2"/>
              </a:rPr>
              <a:t>이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병변과</a:t>
            </a:r>
            <a:r>
              <a:rPr lang="ko-KR" altLang="en-US" sz="1200" dirty="0" smtClean="0">
                <a:sym typeface="Wingdings" panose="05000000000000000000" pitchFamily="2" charset="2"/>
              </a:rPr>
              <a:t> 상관 없이 거의 전체 부분을 포착하는 경향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존재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200" dirty="0" smtClean="0">
                <a:sym typeface="Wingdings" panose="05000000000000000000" pitchFamily="2" charset="2"/>
              </a:rPr>
              <a:t>렌즈 그림자 부분 포착하는 경향 존재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94AB6-F584-486E-96A0-00365C83E2E8}"/>
              </a:ext>
            </a:extLst>
          </p:cNvPr>
          <p:cNvSpPr txBox="1"/>
          <p:nvPr/>
        </p:nvSpPr>
        <p:spPr>
          <a:xfrm>
            <a:off x="213746" y="6345300"/>
            <a:ext cx="5267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ViT</a:t>
            </a:r>
            <a:r>
              <a:rPr lang="ko-KR" altLang="en-US" sz="1100" b="1" dirty="0"/>
              <a:t>의</a:t>
            </a:r>
            <a:r>
              <a:rPr lang="en-US" altLang="ko-KR" sz="1100" b="1" dirty="0"/>
              <a:t> attention map </a:t>
            </a:r>
            <a:r>
              <a:rPr lang="ko-KR" altLang="en-US" sz="1100" b="1" dirty="0"/>
              <a:t>이용하여 </a:t>
            </a:r>
            <a:r>
              <a:rPr lang="en-US" altLang="ko-KR" sz="1100" b="1" dirty="0"/>
              <a:t>weakly supervised segmentation </a:t>
            </a:r>
            <a:r>
              <a:rPr lang="ko-KR" altLang="en-US" sz="1100" b="1" dirty="0"/>
              <a:t>시도 </a:t>
            </a:r>
            <a:r>
              <a:rPr lang="ko-KR" altLang="en-US" sz="1100" b="1" dirty="0" smtClean="0"/>
              <a:t>예정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현재 현미경 이미지에 대한 </a:t>
            </a:r>
            <a:r>
              <a:rPr lang="en-US" altLang="ko-KR" sz="1100" b="1" dirty="0" smtClean="0"/>
              <a:t>VIT classifier</a:t>
            </a:r>
            <a:r>
              <a:rPr lang="ko-KR" altLang="en-US" sz="1100" b="1" dirty="0" smtClean="0"/>
              <a:t>까지 개발</a:t>
            </a:r>
            <a:r>
              <a:rPr lang="en-US" altLang="ko-KR" sz="1100" b="1" dirty="0" smtClean="0"/>
              <a:t> )</a:t>
            </a:r>
            <a:endParaRPr lang="en-US" altLang="ko-KR" sz="11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811" y="3813111"/>
            <a:ext cx="2770061" cy="25592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73872" y="42840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50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ko-KR" altLang="en-US" sz="1050" dirty="0">
              <a:latin typeface="+mj-ea"/>
              <a:ea typeface="+mj-ea"/>
            </a:endParaRPr>
          </a:p>
          <a:p>
            <a:pPr marR="120670"/>
            <a:r>
              <a:rPr lang="en-US" altLang="ko-KR" sz="1100" u="sng" dirty="0" err="1">
                <a:latin typeface="+mj-ea"/>
                <a:ea typeface="+mj-ea"/>
              </a:rPr>
              <a:t>SeegeneColon</a:t>
            </a:r>
            <a:r>
              <a:rPr lang="en-US" altLang="ko-KR" sz="1100" u="sng" dirty="0">
                <a:latin typeface="+mj-ea"/>
                <a:ea typeface="+mj-ea"/>
              </a:rPr>
              <a:t> </a:t>
            </a:r>
            <a:r>
              <a:rPr lang="ko-KR" altLang="en-US" sz="1100" u="sng" dirty="0">
                <a:latin typeface="+mj-ea"/>
                <a:ea typeface="+mj-ea"/>
              </a:rPr>
              <a:t>데이터로</a:t>
            </a:r>
            <a:r>
              <a:rPr lang="en-US" altLang="ko-KR" sz="1100" u="sng" dirty="0">
                <a:latin typeface="+mj-ea"/>
                <a:ea typeface="+mj-ea"/>
              </a:rPr>
              <a:t>classification </a:t>
            </a:r>
            <a:r>
              <a:rPr lang="ko-KR" altLang="en-US" sz="1100" u="sng" dirty="0">
                <a:latin typeface="+mj-ea"/>
                <a:ea typeface="+mj-ea"/>
              </a:rPr>
              <a:t>진행</a:t>
            </a:r>
          </a:p>
          <a:p>
            <a:r>
              <a:rPr lang="en-US" altLang="ko-KR" sz="1100" u="sng" dirty="0">
                <a:latin typeface="+mj-ea"/>
                <a:ea typeface="+mj-ea"/>
              </a:rPr>
              <a:t>Image size:224 * 224</a:t>
            </a:r>
          </a:p>
          <a:p>
            <a:r>
              <a:rPr lang="en-US" altLang="ko-KR" sz="1100" u="sng" dirty="0">
                <a:latin typeface="+mj-ea"/>
                <a:ea typeface="+mj-ea"/>
              </a:rPr>
              <a:t>Patch size: 16</a:t>
            </a:r>
          </a:p>
          <a:p>
            <a:r>
              <a:rPr lang="en-US" altLang="ko-KR" sz="1100" u="sng" dirty="0">
                <a:latin typeface="+mj-ea"/>
                <a:ea typeface="+mj-ea"/>
              </a:rPr>
              <a:t>Head </a:t>
            </a:r>
            <a:r>
              <a:rPr lang="ko-KR" altLang="en-US" sz="1100" u="sng" dirty="0">
                <a:latin typeface="+mj-ea"/>
                <a:ea typeface="+mj-ea"/>
              </a:rPr>
              <a:t>수</a:t>
            </a:r>
            <a:r>
              <a:rPr lang="en-US" altLang="ko-KR" sz="1100" u="sng" dirty="0">
                <a:latin typeface="+mj-ea"/>
                <a:ea typeface="+mj-ea"/>
              </a:rPr>
              <a:t>: 12</a:t>
            </a:r>
          </a:p>
          <a:p>
            <a:r>
              <a:rPr lang="en-US" altLang="ko-KR" sz="1100" u="sng" dirty="0">
                <a:latin typeface="+mj-ea"/>
                <a:ea typeface="+mj-ea"/>
              </a:rPr>
              <a:t>Layer </a:t>
            </a:r>
            <a:r>
              <a:rPr lang="ko-KR" altLang="en-US" sz="1100" u="sng" dirty="0">
                <a:latin typeface="+mj-ea"/>
                <a:ea typeface="+mj-ea"/>
              </a:rPr>
              <a:t>수</a:t>
            </a:r>
            <a:r>
              <a:rPr lang="en-US" altLang="ko-KR" sz="1100" u="sng" dirty="0">
                <a:latin typeface="+mj-ea"/>
                <a:ea typeface="+mj-ea"/>
              </a:rPr>
              <a:t>: 12</a:t>
            </a:r>
          </a:p>
          <a:p>
            <a:r>
              <a:rPr lang="en-US" altLang="ko-KR" sz="1100" u="sng" dirty="0">
                <a:latin typeface="+mj-ea"/>
                <a:ea typeface="+mj-ea"/>
              </a:rPr>
              <a:t>Model dimension:768</a:t>
            </a:r>
          </a:p>
          <a:p>
            <a:r>
              <a:rPr lang="en-US" altLang="ko-KR" sz="1100" u="sng" dirty="0">
                <a:latin typeface="+mj-ea"/>
                <a:ea typeface="+mj-ea"/>
              </a:rPr>
              <a:t>Feedforward hidden dimension: 3072</a:t>
            </a:r>
          </a:p>
          <a:p>
            <a:r>
              <a:rPr lang="en-US" altLang="ko-KR" sz="1100" u="sng" dirty="0">
                <a:latin typeface="+mj-ea"/>
                <a:ea typeface="+mj-ea"/>
              </a:rPr>
              <a:t>Optimizer: SGD/Adam</a:t>
            </a:r>
          </a:p>
          <a:p>
            <a:endParaRPr lang="ko-KR" altLang="en-US" sz="1100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73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VIT </a:t>
            </a:r>
            <a:r>
              <a:rPr lang="ko-KR" altLang="en-US" sz="2800" b="1" dirty="0" smtClean="0">
                <a:latin typeface="+mj-ea"/>
                <a:ea typeface="+mj-ea"/>
              </a:rPr>
              <a:t>모델 관련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패치 업데이트 관련 파일럿 테스트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60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패치 업데이트 파일럿 테스트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Deit</a:t>
            </a:r>
            <a:r>
              <a:rPr lang="en-US" altLang="ko-KR" b="1" dirty="0" smtClean="0"/>
              <a:t> (</a:t>
            </a:r>
            <a:r>
              <a:rPr lang="ko-KR" altLang="en-US" b="1" dirty="0" smtClean="0">
                <a:solidFill>
                  <a:srgbClr val="FF0000"/>
                </a:solidFill>
              </a:rPr>
              <a:t>지난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320" y="550810"/>
            <a:ext cx="855404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DeiT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진행중인 실험</a:t>
            </a: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74320" y="1108790"/>
            <a:ext cx="75128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Model: </a:t>
            </a:r>
            <a:r>
              <a:rPr lang="en-US" altLang="ko-KR" sz="1600" dirty="0" err="1"/>
              <a:t>DeiT</a:t>
            </a:r>
            <a:r>
              <a:rPr lang="en-US" altLang="ko-KR" sz="1600" dirty="0"/>
              <a:t>-base (patch size: 16, resolution: 224)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Image transforms: None (same as densenet201)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Dataset: D, M, and N stomach slide from </a:t>
            </a:r>
            <a:r>
              <a:rPr lang="en-US" altLang="ko-KR" sz="1600" dirty="0" err="1"/>
              <a:t>Seegene</a:t>
            </a:r>
            <a:r>
              <a:rPr lang="en-US" altLang="ko-KR" sz="16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Number of train, 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, test data: 700, 300, 1000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Performance: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Accuracy: 0.866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Confusion matrix: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Issue found: overfitting during training session.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" t="1740" r="1892" b="4678"/>
          <a:stretch/>
        </p:blipFill>
        <p:spPr>
          <a:xfrm>
            <a:off x="3140624" y="2540973"/>
            <a:ext cx="2401599" cy="7398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65" y="3957194"/>
            <a:ext cx="3405938" cy="2276648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751462" y="5785502"/>
            <a:ext cx="589660" cy="324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1122" y="5710622"/>
            <a:ext cx="320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</a:t>
            </a:r>
            <a:r>
              <a:rPr lang="en-US" altLang="ko-KR" sz="1400" dirty="0" err="1" smtClean="0"/>
              <a:t>murtaza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학생의 </a:t>
            </a:r>
            <a:r>
              <a:rPr lang="en-US" altLang="ko-KR" sz="1400" dirty="0" smtClean="0"/>
              <a:t>classifier </a:t>
            </a:r>
            <a:r>
              <a:rPr lang="ko-KR" altLang="en-US" sz="1400" dirty="0" smtClean="0"/>
              <a:t>모델을 </a:t>
            </a:r>
            <a:r>
              <a:rPr lang="en-US" altLang="ko-KR" sz="1400" dirty="0" smtClean="0"/>
              <a:t>teacher</a:t>
            </a:r>
            <a:r>
              <a:rPr lang="ko-KR" altLang="en-US" sz="1400" dirty="0" smtClean="0"/>
              <a:t>로 사용하여 </a:t>
            </a:r>
            <a:r>
              <a:rPr lang="ko-KR" altLang="en-US" sz="1400" dirty="0" err="1" smtClean="0"/>
              <a:t>재실험</a:t>
            </a:r>
            <a:r>
              <a:rPr lang="ko-KR" altLang="en-US" sz="1400" dirty="0" smtClean="0"/>
              <a:t> 진행중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55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14948"/>
              </p:ext>
            </p:extLst>
          </p:nvPr>
        </p:nvGraphicFramePr>
        <p:xfrm>
          <a:off x="260466" y="515388"/>
          <a:ext cx="8725593" cy="1761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603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15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/>
                        <a:t>colon N</a:t>
                      </a:r>
                      <a:r>
                        <a:rPr lang="ko-KR" altLang="en-US" sz="1050" dirty="0" smtClean="0"/>
                        <a:t>그룹 </a:t>
                      </a:r>
                      <a:r>
                        <a:rPr lang="ko-KR" altLang="en-US" sz="1050" dirty="0" err="1" smtClean="0"/>
                        <a:t>추가데이터</a:t>
                      </a:r>
                      <a:r>
                        <a:rPr lang="ko-KR" altLang="en-US" sz="1050" dirty="0" smtClean="0"/>
                        <a:t> 수령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 smtClean="0"/>
                        <a:t>Z:\01. </a:t>
                      </a:r>
                      <a:r>
                        <a:rPr lang="ko-KR" altLang="en-US" sz="1050" dirty="0" smtClean="0"/>
                        <a:t>현미경 이미지 통합</a:t>
                      </a:r>
                      <a:r>
                        <a:rPr lang="en-US" altLang="ko-KR" sz="1050" dirty="0" smtClean="0"/>
                        <a:t>\20211116 Colon N </a:t>
                      </a:r>
                      <a:r>
                        <a:rPr lang="ko-KR" altLang="en-US" sz="1050" dirty="0" smtClean="0"/>
                        <a:t>데이터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추가제공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92504"/>
              </p:ext>
            </p:extLst>
          </p:nvPr>
        </p:nvGraphicFramePr>
        <p:xfrm>
          <a:off x="271550" y="2277266"/>
          <a:ext cx="8725593" cy="3733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841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Segmentation</a:t>
                      </a:r>
                      <a:r>
                        <a:rPr lang="ko-KR" altLang="en-US" sz="1200" dirty="0" smtClean="0"/>
                        <a:t>파트를 위해서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수령된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N </a:t>
                      </a:r>
                      <a:r>
                        <a:rPr lang="ko-KR" altLang="en-US" sz="1200" dirty="0" smtClean="0"/>
                        <a:t>이미지 </a:t>
                      </a:r>
                      <a:r>
                        <a:rPr lang="ko-KR" altLang="en-US" sz="1200" dirty="0" err="1" smtClean="0"/>
                        <a:t>필터링</a:t>
                      </a:r>
                      <a:r>
                        <a:rPr lang="ko-KR" altLang="en-US" sz="1200" dirty="0" smtClean="0"/>
                        <a:t> 협업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572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803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Weakly</a:t>
                      </a:r>
                      <a:r>
                        <a:rPr lang="en-US" altLang="ko-KR" baseline="0" dirty="0" smtClean="0"/>
                        <a:t> supervised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- 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heatmap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악화되는 현상 확인</a:t>
                      </a:r>
                    </a:p>
                    <a:p>
                      <a:pPr marL="45720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구하는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대한 몇가지 수정한 버전을 테스트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악화현상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완화되지 않음</a:t>
                      </a:r>
                    </a:p>
                    <a:p>
                      <a:pPr marL="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방식 활용 계획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LRP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관련 진행 사항 리포트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김태미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1025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segmentation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N </a:t>
                      </a:r>
                      <a:r>
                        <a:rPr lang="ko-KR" altLang="en-US" sz="1200" dirty="0" smtClean="0"/>
                        <a:t>데이터에서 노이즈 제거 진행 및 </a:t>
                      </a:r>
                      <a:r>
                        <a:rPr lang="ko-KR" altLang="en-US" sz="1200" dirty="0" err="1" smtClean="0"/>
                        <a:t>셋업</a:t>
                      </a:r>
                      <a:r>
                        <a:rPr lang="ko-KR" altLang="en-US" sz="1200" dirty="0" smtClean="0"/>
                        <a:t> 진행중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파일 </a:t>
                      </a:r>
                      <a:r>
                        <a:rPr lang="ko-KR" altLang="en-US" sz="1200" dirty="0" err="1" smtClean="0"/>
                        <a:t>네이밍</a:t>
                      </a:r>
                      <a:r>
                        <a:rPr lang="ko-KR" altLang="en-US" sz="1200" dirty="0" smtClean="0"/>
                        <a:t> 충돌 이슈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11/26</a:t>
                      </a:r>
                      <a:r>
                        <a:rPr lang="ko-KR" altLang="en-US" sz="1200" dirty="0" smtClean="0"/>
                        <a:t>부터 학습 </a:t>
                      </a:r>
                      <a:r>
                        <a:rPr lang="ko-KR" altLang="en-US" sz="1200" dirty="0" err="1" smtClean="0"/>
                        <a:t>가능할것으로</a:t>
                      </a:r>
                      <a:r>
                        <a:rPr lang="ko-KR" altLang="en-US" sz="1200" dirty="0" smtClean="0"/>
                        <a:t> 보임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모델의 데이터 전처리 파트 코딩 </a:t>
                      </a:r>
                      <a:r>
                        <a:rPr lang="en-US" altLang="ko-KR" sz="1200" dirty="0" smtClean="0"/>
                        <a:t>(N </a:t>
                      </a:r>
                      <a:r>
                        <a:rPr lang="ko-KR" altLang="en-US" sz="1200" dirty="0" smtClean="0"/>
                        <a:t>동시 학습 목적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N </a:t>
                      </a:r>
                      <a:r>
                        <a:rPr lang="ko-KR" altLang="en-US" sz="1200" dirty="0" err="1" smtClean="0"/>
                        <a:t>동시학습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Segmentation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방법 </a:t>
                      </a:r>
                      <a:r>
                        <a:rPr lang="ko-KR" altLang="en-US" sz="1200" baseline="0" dirty="0" err="1" smtClean="0"/>
                        <a:t>학습중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홍성래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7898"/>
                  </a:ext>
                </a:extLst>
              </a:tr>
              <a:tr h="47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VIT colon </a:t>
                      </a:r>
                      <a:r>
                        <a:rPr lang="ko-KR" altLang="en-US" sz="1200" dirty="0" smtClean="0"/>
                        <a:t>파일럿 테스트 결과 확인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Deit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관련 문헌 연구 및 실험  </a:t>
                      </a:r>
                      <a:r>
                        <a:rPr lang="en-US" altLang="ko-KR" sz="1200" dirty="0" smtClean="0"/>
                        <a:t>(‘JJ)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6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02" y="4007222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atin typeface="+mj-ea"/>
                <a:ea typeface="+mj-ea"/>
              </a:rPr>
              <a:t>대스타</a:t>
            </a:r>
            <a:r>
              <a:rPr lang="ko-KR" altLang="en-US" sz="2000" b="1" smtClean="0">
                <a:latin typeface="+mj-ea"/>
                <a:ea typeface="+mj-ea"/>
              </a:rPr>
              <a:t> </a:t>
            </a:r>
            <a:r>
              <a:rPr lang="ko-KR" altLang="en-US" sz="2000" b="1" smtClean="0">
                <a:latin typeface="+mj-ea"/>
                <a:ea typeface="+mj-ea"/>
              </a:rPr>
              <a:t>평가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2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오른쪽 화살표 1034"/>
          <p:cNvSpPr/>
          <p:nvPr/>
        </p:nvSpPr>
        <p:spPr>
          <a:xfrm>
            <a:off x="924548" y="5136868"/>
            <a:ext cx="3485936" cy="326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 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지난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758338"/>
            <a:ext cx="413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대스타</a:t>
            </a:r>
            <a:r>
              <a:rPr lang="ko-KR" altLang="en-US" sz="1400" b="1" dirty="0" smtClean="0"/>
              <a:t> 데이터 학습 및 평가 방법</a:t>
            </a:r>
            <a:endParaRPr lang="ko-KR" altLang="en-US" sz="14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637340" y="6181027"/>
            <a:ext cx="404747" cy="573934"/>
            <a:chOff x="5450408" y="3255368"/>
            <a:chExt cx="489744" cy="694460"/>
          </a:xfrm>
        </p:grpSpPr>
        <p:sp>
          <p:nvSpPr>
            <p:cNvPr id="17" name="원통 16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통 17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통 2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559015" y="1324308"/>
            <a:ext cx="404747" cy="573934"/>
            <a:chOff x="5450408" y="3255368"/>
            <a:chExt cx="489744" cy="694460"/>
          </a:xfrm>
          <a:solidFill>
            <a:srgbClr val="00B0F0"/>
          </a:solidFill>
        </p:grpSpPr>
        <p:sp>
          <p:nvSpPr>
            <p:cNvPr id="24" name="원통 2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 2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통 2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501296" y="4837057"/>
            <a:ext cx="404747" cy="573934"/>
            <a:chOff x="5450408" y="3255368"/>
            <a:chExt cx="489744" cy="694460"/>
          </a:xfrm>
        </p:grpSpPr>
        <p:sp>
          <p:nvSpPr>
            <p:cNvPr id="28" name="원통 2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통 2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통 2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06043" y="5124024"/>
            <a:ext cx="190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테스트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slide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9220" y="1268128"/>
            <a:ext cx="260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대스타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패치 데이터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개의 업체</a:t>
            </a: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Augmentation </a:t>
            </a:r>
            <a:r>
              <a:rPr lang="ko-KR" altLang="en-US" sz="1200" b="1" dirty="0" smtClean="0"/>
              <a:t>진행된 패치 셋</a:t>
            </a:r>
            <a:endParaRPr lang="ko-KR" altLang="en-US" sz="12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86785" y="1298568"/>
            <a:ext cx="404747" cy="573934"/>
            <a:chOff x="5450408" y="3255368"/>
            <a:chExt cx="489744" cy="694460"/>
          </a:xfrm>
          <a:solidFill>
            <a:srgbClr val="00B0F0"/>
          </a:solidFill>
        </p:grpSpPr>
        <p:sp>
          <p:nvSpPr>
            <p:cNvPr id="34" name="원통 3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통 3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통 3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2888" y="1318167"/>
            <a:ext cx="404747" cy="573934"/>
            <a:chOff x="5450408" y="3255368"/>
            <a:chExt cx="489744" cy="694460"/>
          </a:xfrm>
          <a:solidFill>
            <a:srgbClr val="00B0F0"/>
          </a:solidFill>
        </p:grpSpPr>
        <p:sp>
          <p:nvSpPr>
            <p:cNvPr id="38" name="원통 3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 3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통 3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984515" y="6467994"/>
            <a:ext cx="2608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훈련용 </a:t>
            </a:r>
            <a:r>
              <a:rPr lang="en-US" altLang="ko-KR" sz="1200" b="1" dirty="0" smtClean="0"/>
              <a:t>slide </a:t>
            </a:r>
            <a:r>
              <a:rPr lang="ko-KR" altLang="en-US" sz="1200" b="1" dirty="0" smtClean="0"/>
              <a:t>데이터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13146" y="6467993"/>
            <a:ext cx="190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수령 필요한 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5575" y="3605019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1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05750" y="3896802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625722" y="4064523"/>
            <a:ext cx="344764" cy="347681"/>
            <a:chOff x="572642" y="3447654"/>
            <a:chExt cx="1905000" cy="1904997"/>
          </a:xfrm>
          <a:effectLst/>
        </p:grpSpPr>
        <p:pic>
          <p:nvPicPr>
            <p:cNvPr id="4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0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1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2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8" y="3983028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pic>
        <p:nvPicPr>
          <p:cNvPr id="1026" name="Picture 2" descr="IconExperience » I-Collection » Server 2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1" t="713" r="20328" b="3630"/>
          <a:stretch/>
        </p:blipFill>
        <p:spPr bwMode="auto">
          <a:xfrm>
            <a:off x="487522" y="2340113"/>
            <a:ext cx="555478" cy="9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conExperience » I-Collection » Server 2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1" t="713" r="20328" b="3630"/>
          <a:stretch/>
        </p:blipFill>
        <p:spPr bwMode="auto">
          <a:xfrm>
            <a:off x="1511419" y="2340113"/>
            <a:ext cx="555478" cy="9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conExperience » I-Collection » Server 2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1" t="713" r="20328" b="3630"/>
          <a:stretch/>
        </p:blipFill>
        <p:spPr bwMode="auto">
          <a:xfrm>
            <a:off x="2491303" y="2340113"/>
            <a:ext cx="555478" cy="9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6354" y="3262093"/>
            <a:ext cx="643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머신 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511419" y="3269995"/>
            <a:ext cx="643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머신 </a:t>
            </a:r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2504436" y="3278809"/>
            <a:ext cx="643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머신 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cxnSp>
        <p:nvCxnSpPr>
          <p:cNvPr id="58" name="직선 화살표 연결선 57"/>
          <p:cNvCxnSpPr>
            <a:stCxn id="38" idx="3"/>
            <a:endCxn id="1026" idx="0"/>
          </p:cNvCxnSpPr>
          <p:nvPr/>
        </p:nvCxnSpPr>
        <p:spPr>
          <a:xfrm flipH="1">
            <a:off x="765261" y="1892101"/>
            <a:ext cx="1" cy="4480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4" idx="3"/>
            <a:endCxn id="54" idx="0"/>
          </p:cNvCxnSpPr>
          <p:nvPr/>
        </p:nvCxnSpPr>
        <p:spPr>
          <a:xfrm flipH="1">
            <a:off x="1789158" y="1872502"/>
            <a:ext cx="1" cy="46761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4" idx="3"/>
            <a:endCxn id="55" idx="0"/>
          </p:cNvCxnSpPr>
          <p:nvPr/>
        </p:nvCxnSpPr>
        <p:spPr>
          <a:xfrm>
            <a:off x="2761389" y="1898242"/>
            <a:ext cx="7653" cy="4418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11444" y="2593862"/>
            <a:ext cx="165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서로 다른 </a:t>
            </a:r>
            <a:r>
              <a:rPr lang="ko-KR" altLang="en-US" sz="1200" b="1" dirty="0" err="1" smtClean="0"/>
              <a:t>머신에서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개 업체 데이터 학습</a:t>
            </a:r>
            <a:endParaRPr lang="ko-KR" altLang="en-US" sz="12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50271" y="1207632"/>
            <a:ext cx="5335346" cy="784139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50271" y="2296199"/>
            <a:ext cx="5335346" cy="122750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273201" y="3625910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2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523376" y="3950835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743348" y="4118556"/>
            <a:ext cx="344764" cy="347681"/>
            <a:chOff x="572642" y="3447654"/>
            <a:chExt cx="1905000" cy="1904997"/>
          </a:xfrm>
          <a:effectLst/>
        </p:grpSpPr>
        <p:pic>
          <p:nvPicPr>
            <p:cNvPr id="75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6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7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8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44" y="4037061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80" name="TextBox 79"/>
          <p:cNvSpPr txBox="1"/>
          <p:nvPr/>
        </p:nvSpPr>
        <p:spPr>
          <a:xfrm>
            <a:off x="2342626" y="3657568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3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562440" y="3933228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2782412" y="4100949"/>
            <a:ext cx="344764" cy="347681"/>
            <a:chOff x="572642" y="3447654"/>
            <a:chExt cx="1905000" cy="1904997"/>
          </a:xfrm>
          <a:effectLst/>
        </p:grpSpPr>
        <p:pic>
          <p:nvPicPr>
            <p:cNvPr id="83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4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5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6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08" y="4019454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grpSp>
        <p:nvGrpSpPr>
          <p:cNvPr id="88" name="그룹 87"/>
          <p:cNvGrpSpPr/>
          <p:nvPr/>
        </p:nvGrpSpPr>
        <p:grpSpPr>
          <a:xfrm>
            <a:off x="404555" y="4953817"/>
            <a:ext cx="655209" cy="641250"/>
            <a:chOff x="1066780" y="5164014"/>
            <a:chExt cx="655209" cy="641250"/>
          </a:xfrm>
        </p:grpSpPr>
        <p:sp>
          <p:nvSpPr>
            <p:cNvPr id="89" name="타원 88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-251334" y="5635056"/>
            <a:ext cx="19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classifier 1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522743" y="4968749"/>
            <a:ext cx="655209" cy="641250"/>
            <a:chOff x="1066780" y="5164014"/>
            <a:chExt cx="655209" cy="641250"/>
          </a:xfrm>
        </p:grpSpPr>
        <p:sp>
          <p:nvSpPr>
            <p:cNvPr id="99" name="타원 98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107" name="TextBox 106"/>
          <p:cNvSpPr txBox="1"/>
          <p:nvPr/>
        </p:nvSpPr>
        <p:spPr>
          <a:xfrm>
            <a:off x="892492" y="5649988"/>
            <a:ext cx="19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classifier 2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572750" y="5000755"/>
            <a:ext cx="655209" cy="641250"/>
            <a:chOff x="1066780" y="5164014"/>
            <a:chExt cx="655209" cy="641250"/>
          </a:xfrm>
        </p:grpSpPr>
        <p:sp>
          <p:nvSpPr>
            <p:cNvPr id="109" name="타원 108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117" name="TextBox 116"/>
          <p:cNvSpPr txBox="1"/>
          <p:nvPr/>
        </p:nvSpPr>
        <p:spPr>
          <a:xfrm>
            <a:off x="1976683" y="5639264"/>
            <a:ext cx="19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WSI classifier 3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꺾인 연결선 117"/>
          <p:cNvCxnSpPr>
            <a:stCxn id="21" idx="1"/>
            <a:endCxn id="70" idx="2"/>
          </p:cNvCxnSpPr>
          <p:nvPr/>
        </p:nvCxnSpPr>
        <p:spPr>
          <a:xfrm rot="16200000" flipV="1">
            <a:off x="1127098" y="5468411"/>
            <a:ext cx="284361" cy="1140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21" idx="1"/>
            <a:endCxn id="117" idx="2"/>
          </p:cNvCxnSpPr>
          <p:nvPr/>
        </p:nvCxnSpPr>
        <p:spPr>
          <a:xfrm rot="5400000" flipH="1" flipV="1">
            <a:off x="2243210" y="5497378"/>
            <a:ext cx="280153" cy="1087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21" idx="0"/>
            <a:endCxn id="107" idx="2"/>
          </p:cNvCxnSpPr>
          <p:nvPr/>
        </p:nvCxnSpPr>
        <p:spPr>
          <a:xfrm rot="5400000" flipH="1" flipV="1">
            <a:off x="1677860" y="6073451"/>
            <a:ext cx="326660" cy="2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/>
          <p:cNvCxnSpPr>
            <a:stCxn id="47" idx="4"/>
            <a:endCxn id="89" idx="0"/>
          </p:cNvCxnSpPr>
          <p:nvPr/>
        </p:nvCxnSpPr>
        <p:spPr>
          <a:xfrm flipH="1">
            <a:off x="732160" y="4538052"/>
            <a:ext cx="1195" cy="4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73" idx="4"/>
            <a:endCxn id="99" idx="0"/>
          </p:cNvCxnSpPr>
          <p:nvPr/>
        </p:nvCxnSpPr>
        <p:spPr>
          <a:xfrm flipH="1">
            <a:off x="1850348" y="4592085"/>
            <a:ext cx="633" cy="37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1" idx="4"/>
            <a:endCxn id="109" idx="0"/>
          </p:cNvCxnSpPr>
          <p:nvPr/>
        </p:nvCxnSpPr>
        <p:spPr>
          <a:xfrm>
            <a:off x="2890045" y="4574478"/>
            <a:ext cx="10310" cy="42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직사각형 1036"/>
          <p:cNvSpPr/>
          <p:nvPr/>
        </p:nvSpPr>
        <p:spPr>
          <a:xfrm>
            <a:off x="5046684" y="5522690"/>
            <a:ext cx="3029092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평가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1</a:t>
            </a:r>
            <a:r>
              <a:rPr lang="ko-KR" altLang="en-US" sz="1200" dirty="0"/>
              <a:t>) 업체별 평가 결과 (정확도) 비교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2</a:t>
            </a:r>
            <a:r>
              <a:rPr lang="ko-KR" altLang="en-US" sz="1200" dirty="0"/>
              <a:t>) 업체별 </a:t>
            </a:r>
            <a:r>
              <a:rPr lang="ko-KR" altLang="en-US" sz="1200" dirty="0" err="1"/>
              <a:t>스캐너간</a:t>
            </a:r>
            <a:r>
              <a:rPr lang="ko-KR" altLang="en-US" sz="1200" dirty="0"/>
              <a:t> 결과 차이 비교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3714" y="912743"/>
            <a:ext cx="210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13,200</a:t>
            </a:r>
            <a:r>
              <a:rPr lang="ko-KR" altLang="en-US" sz="1100" dirty="0" smtClean="0"/>
              <a:t>장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클래스별</a:t>
            </a:r>
            <a:r>
              <a:rPr lang="ko-KR" altLang="en-US" sz="1100" dirty="0" smtClean="0"/>
              <a:t> 제한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810701" y="1312296"/>
            <a:ext cx="178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패치 데이터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모듈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문서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08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지난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758338"/>
            <a:ext cx="413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테스트 데이터 </a:t>
            </a:r>
            <a:r>
              <a:rPr lang="ko-KR" altLang="en-US" sz="1400" b="1" dirty="0" err="1" smtClean="0"/>
              <a:t>셋업</a:t>
            </a:r>
            <a:endParaRPr lang="ko-KR" altLang="en-US" sz="14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019335" y="4144097"/>
            <a:ext cx="404747" cy="573934"/>
            <a:chOff x="5450408" y="3255368"/>
            <a:chExt cx="489744" cy="694460"/>
          </a:xfrm>
          <a:solidFill>
            <a:srgbClr val="FF0000"/>
          </a:solidFill>
        </p:grpSpPr>
        <p:sp>
          <p:nvSpPr>
            <p:cNvPr id="24" name="원통 2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 2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통 2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57157" y="4135689"/>
            <a:ext cx="404747" cy="573934"/>
            <a:chOff x="5450408" y="3255368"/>
            <a:chExt cx="489744" cy="694460"/>
          </a:xfrm>
          <a:solidFill>
            <a:srgbClr val="0070C0"/>
          </a:solidFill>
        </p:grpSpPr>
        <p:sp>
          <p:nvSpPr>
            <p:cNvPr id="34" name="원통 3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통 3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통 3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39794" y="4149530"/>
            <a:ext cx="404747" cy="573934"/>
            <a:chOff x="5450408" y="3255368"/>
            <a:chExt cx="489744" cy="694460"/>
          </a:xfrm>
          <a:solidFill>
            <a:schemeClr val="bg1"/>
          </a:solidFill>
        </p:grpSpPr>
        <p:sp>
          <p:nvSpPr>
            <p:cNvPr id="38" name="원통 3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 3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통 3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9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1269389" y="3075625"/>
            <a:ext cx="642258" cy="60333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3339242" y="3082214"/>
            <a:ext cx="642258" cy="603333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5320778" y="3081010"/>
            <a:ext cx="642258" cy="603333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그룹 122"/>
          <p:cNvGrpSpPr/>
          <p:nvPr/>
        </p:nvGrpSpPr>
        <p:grpSpPr>
          <a:xfrm>
            <a:off x="4120176" y="4144097"/>
            <a:ext cx="404747" cy="573934"/>
            <a:chOff x="5450408" y="3255368"/>
            <a:chExt cx="489744" cy="694460"/>
          </a:xfrm>
          <a:solidFill>
            <a:srgbClr val="FF0000"/>
          </a:solidFill>
        </p:grpSpPr>
        <p:sp>
          <p:nvSpPr>
            <p:cNvPr id="124" name="원통 12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원통 12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원통 12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457998" y="4135689"/>
            <a:ext cx="404747" cy="573934"/>
            <a:chOff x="5450408" y="3255368"/>
            <a:chExt cx="489744" cy="694460"/>
          </a:xfrm>
          <a:solidFill>
            <a:srgbClr val="0070C0"/>
          </a:solidFill>
        </p:grpSpPr>
        <p:sp>
          <p:nvSpPr>
            <p:cNvPr id="129" name="원통 12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원통 12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원통 13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840635" y="4149530"/>
            <a:ext cx="404747" cy="573934"/>
            <a:chOff x="5450408" y="3255368"/>
            <a:chExt cx="489744" cy="694460"/>
          </a:xfrm>
          <a:solidFill>
            <a:schemeClr val="bg1"/>
          </a:solidFill>
        </p:grpSpPr>
        <p:sp>
          <p:nvSpPr>
            <p:cNvPr id="134" name="원통 13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원통 13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원통 13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101712" y="4144097"/>
            <a:ext cx="404747" cy="573934"/>
            <a:chOff x="5450408" y="3255368"/>
            <a:chExt cx="489744" cy="694460"/>
          </a:xfrm>
          <a:solidFill>
            <a:srgbClr val="FF0000"/>
          </a:solidFill>
        </p:grpSpPr>
        <p:sp>
          <p:nvSpPr>
            <p:cNvPr id="139" name="원통 13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원통 13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원통 14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5439534" y="4135689"/>
            <a:ext cx="404747" cy="573934"/>
            <a:chOff x="5450408" y="3255368"/>
            <a:chExt cx="489744" cy="694460"/>
          </a:xfrm>
          <a:solidFill>
            <a:srgbClr val="0070C0"/>
          </a:solidFill>
        </p:grpSpPr>
        <p:sp>
          <p:nvSpPr>
            <p:cNvPr id="143" name="원통 142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원통 143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원통 144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4822171" y="4149530"/>
            <a:ext cx="404747" cy="573934"/>
            <a:chOff x="5450408" y="3255368"/>
            <a:chExt cx="489744" cy="694460"/>
          </a:xfrm>
          <a:solidFill>
            <a:schemeClr val="bg1"/>
          </a:solidFill>
        </p:grpSpPr>
        <p:sp>
          <p:nvSpPr>
            <p:cNvPr id="147" name="원통 146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원통 147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원통 148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637650" y="4071627"/>
            <a:ext cx="1905736" cy="71011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695578" y="4077005"/>
            <a:ext cx="1905736" cy="71011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4726679" y="4077004"/>
            <a:ext cx="1905736" cy="71011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152"/>
          <p:cNvGrpSpPr/>
          <p:nvPr/>
        </p:nvGrpSpPr>
        <p:grpSpPr>
          <a:xfrm>
            <a:off x="3458336" y="1678784"/>
            <a:ext cx="404747" cy="573934"/>
            <a:chOff x="5450408" y="3255368"/>
            <a:chExt cx="489744" cy="694460"/>
          </a:xfrm>
        </p:grpSpPr>
        <p:sp>
          <p:nvSpPr>
            <p:cNvPr id="154" name="원통 15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원통 15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원통 15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꺾인 연결선 3"/>
          <p:cNvCxnSpPr>
            <a:stCxn id="154" idx="3"/>
            <a:endCxn id="119" idx="0"/>
          </p:cNvCxnSpPr>
          <p:nvPr/>
        </p:nvCxnSpPr>
        <p:spPr>
          <a:xfrm rot="5400000">
            <a:off x="2214161" y="1629075"/>
            <a:ext cx="822907" cy="207019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4" idx="3"/>
            <a:endCxn id="121" idx="0"/>
          </p:cNvCxnSpPr>
          <p:nvPr/>
        </p:nvCxnSpPr>
        <p:spPr>
          <a:xfrm rot="16200000" flipH="1">
            <a:off x="4237162" y="1676265"/>
            <a:ext cx="828292" cy="198119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54" idx="3"/>
            <a:endCxn id="120" idx="0"/>
          </p:cNvCxnSpPr>
          <p:nvPr/>
        </p:nvCxnSpPr>
        <p:spPr>
          <a:xfrm rot="5400000">
            <a:off x="3245793" y="2667297"/>
            <a:ext cx="829496" cy="33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862758" y="1498491"/>
            <a:ext cx="2492040" cy="4308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동일한 NDM 슬라이드 각 30~50장</a:t>
            </a:r>
            <a:r>
              <a:rPr lang="ko-KR" altLang="en-US" sz="1100" dirty="0" smtClean="0"/>
              <a:t>/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</a:t>
            </a:r>
            <a:r>
              <a:rPr lang="ko-KR" altLang="en-US" sz="1100" dirty="0"/>
              <a:t>총 100~150장을 </a:t>
            </a:r>
            <a:r>
              <a:rPr lang="ko-KR" altLang="en-US" sz="1100" dirty="0" err="1"/>
              <a:t>대상으로함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2019335" y="2414316"/>
            <a:ext cx="3369163" cy="2616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b="1" dirty="0"/>
              <a:t>100~150장의 슬라이드를 1,2, </a:t>
            </a:r>
            <a:r>
              <a:rPr lang="ko-KR" altLang="en-US" sz="1100" b="1" dirty="0" err="1"/>
              <a:t>old</a:t>
            </a:r>
            <a:r>
              <a:rPr lang="ko-KR" altLang="en-US" sz="1100" b="1" dirty="0"/>
              <a:t> 스캐너에 스캐닝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17916" y="4932841"/>
            <a:ext cx="4572000" cy="4308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100" dirty="0"/>
              <a:t>총 300~ 450장의 테스트 데이터 셋 업</a:t>
            </a:r>
          </a:p>
          <a:p>
            <a:pPr algn="ctr"/>
            <a:r>
              <a:rPr lang="ko-KR" altLang="en-US" sz="1100" dirty="0"/>
              <a:t>테스트 데이터는 실수를 방지하기 위해 서로 다른 폴더에 준비</a:t>
            </a:r>
          </a:p>
        </p:txBody>
      </p:sp>
    </p:spTree>
    <p:extLst>
      <p:ext uri="{BB962C8B-B14F-4D97-AF65-F5344CB8AC3E}">
        <p14:creationId xmlns:p14="http://schemas.microsoft.com/office/powerpoint/2010/main" val="14906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 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지난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758338"/>
            <a:ext cx="86047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평가 방법 정리</a:t>
            </a:r>
            <a:endParaRPr lang="ko-KR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테스트 </a:t>
            </a:r>
            <a:r>
              <a:rPr lang="ko-KR" altLang="en-US" sz="1400" b="1" dirty="0" err="1"/>
              <a:t>데이터셋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동일한 </a:t>
            </a:r>
            <a:r>
              <a:rPr lang="en-US" altLang="ko-KR" sz="1400" dirty="0"/>
              <a:t>NDM </a:t>
            </a:r>
            <a:r>
              <a:rPr lang="ko-KR" altLang="en-US" sz="1400" dirty="0"/>
              <a:t>슬라이드 각 </a:t>
            </a:r>
            <a:r>
              <a:rPr lang="en-US" altLang="ko-KR" sz="1400" dirty="0"/>
              <a:t>30~50</a:t>
            </a:r>
            <a:r>
              <a:rPr lang="ko-KR" altLang="en-US" sz="1400" dirty="0"/>
              <a:t>장</a:t>
            </a:r>
            <a:r>
              <a:rPr lang="en-US" altLang="ko-KR" sz="1400" dirty="0"/>
              <a:t>/ </a:t>
            </a:r>
            <a:r>
              <a:rPr lang="ko-KR" altLang="en-US" sz="1400" dirty="0"/>
              <a:t>총 </a:t>
            </a:r>
            <a:r>
              <a:rPr lang="en-US" altLang="ko-KR" sz="1400" dirty="0"/>
              <a:t>100~150</a:t>
            </a:r>
            <a:r>
              <a:rPr lang="ko-KR" altLang="en-US" sz="1400" dirty="0"/>
              <a:t>장을 </a:t>
            </a:r>
            <a:r>
              <a:rPr lang="ko-KR" altLang="en-US" sz="1400" dirty="0" err="1"/>
              <a:t>대상으로함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100~150</a:t>
            </a:r>
            <a:r>
              <a:rPr lang="ko-KR" altLang="en-US" sz="1400" dirty="0"/>
              <a:t>장의 슬라이드를 </a:t>
            </a:r>
            <a:r>
              <a:rPr lang="en-US" altLang="ko-KR" sz="1400" dirty="0"/>
              <a:t>1,2, old </a:t>
            </a:r>
            <a:r>
              <a:rPr lang="ko-KR" altLang="en-US" sz="1400" dirty="0"/>
              <a:t>스캐너에 스캐닝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총 </a:t>
            </a:r>
            <a:r>
              <a:rPr lang="en-US" altLang="ko-KR" sz="1400" dirty="0"/>
              <a:t>300~ 450</a:t>
            </a:r>
            <a:r>
              <a:rPr lang="ko-KR" altLang="en-US" sz="1400" dirty="0"/>
              <a:t>장의 테스트 데이터 </a:t>
            </a:r>
            <a:r>
              <a:rPr lang="ko-KR" altLang="en-US" sz="1400" dirty="0" err="1"/>
              <a:t>셋업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테스트 </a:t>
            </a:r>
            <a:r>
              <a:rPr lang="ko-KR" altLang="en-US" sz="1400" dirty="0"/>
              <a:t>데이터는 실수를 방지하기 위해 서로 다른 폴더에 준비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테스트 방법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데이터 </a:t>
            </a:r>
            <a:r>
              <a:rPr lang="en-US" altLang="ko-KR" sz="1400" dirty="0"/>
              <a:t>(</a:t>
            </a:r>
            <a:r>
              <a:rPr lang="ko-KR" altLang="en-US" sz="1400" dirty="0"/>
              <a:t>업체 별</a:t>
            </a:r>
            <a:r>
              <a:rPr lang="en-US" altLang="ko-KR" sz="1400" dirty="0"/>
              <a:t>)</a:t>
            </a:r>
            <a:r>
              <a:rPr lang="ko-KR" altLang="en-US" sz="1400" dirty="0"/>
              <a:t>를 </a:t>
            </a:r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머신으로</a:t>
            </a:r>
            <a:r>
              <a:rPr lang="ko-KR" altLang="en-US" sz="1400" dirty="0"/>
              <a:t> 복사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 err="1"/>
              <a:t>머신에서</a:t>
            </a:r>
            <a:r>
              <a:rPr lang="ko-KR" altLang="en-US" sz="1400" dirty="0"/>
              <a:t> 준비된 데이터로 학습 </a:t>
            </a:r>
            <a:r>
              <a:rPr lang="en-US" altLang="ko-KR" sz="1400" dirty="0"/>
              <a:t>(</a:t>
            </a:r>
            <a:r>
              <a:rPr lang="ko-KR" altLang="en-US" sz="1400" dirty="0"/>
              <a:t>동일한 조건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***</a:t>
            </a:r>
            <a:r>
              <a:rPr lang="ko-KR" altLang="en-US" sz="1400" dirty="0"/>
              <a:t>이때 학습데이터는 테스트 데이터와 다른 데이터로</a:t>
            </a:r>
            <a:r>
              <a:rPr lang="en-US" altLang="ko-KR" sz="1400" dirty="0"/>
              <a:t>, 3</a:t>
            </a:r>
            <a:r>
              <a:rPr lang="ko-KR" altLang="en-US" sz="1400" dirty="0"/>
              <a:t>개의 업체로 부터 전달 받은 패치 데이터 </a:t>
            </a:r>
            <a:r>
              <a:rPr lang="en-US" altLang="ko-KR" sz="1400" dirty="0"/>
              <a:t>(</a:t>
            </a:r>
            <a:r>
              <a:rPr lang="ko-KR" altLang="en-US" sz="1400" dirty="0"/>
              <a:t>슬라이드 데이터는 별도로 준비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패치 </a:t>
            </a:r>
            <a:r>
              <a:rPr lang="ko-KR" altLang="en-US" sz="1400" dirty="0"/>
              <a:t>분류기 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슬라이드 분류기 까지 학습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평가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머신 </a:t>
            </a:r>
            <a:r>
              <a:rPr lang="en-US" altLang="ko-KR" sz="1400" dirty="0"/>
              <a:t>(</a:t>
            </a:r>
            <a:r>
              <a:rPr lang="ko-KR" altLang="en-US" sz="1400" dirty="0"/>
              <a:t>업체</a:t>
            </a:r>
            <a:r>
              <a:rPr lang="en-US" altLang="ko-KR" sz="1400" dirty="0"/>
              <a:t>)</a:t>
            </a:r>
            <a:r>
              <a:rPr lang="ko-KR" altLang="en-US" sz="1400" dirty="0"/>
              <a:t>에서 생성된 모델에 테스트 데이터를 투입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</a:t>
            </a:r>
            <a:r>
              <a:rPr lang="en-US" altLang="ko-KR" sz="1400" dirty="0"/>
              <a:t>) </a:t>
            </a:r>
            <a:r>
              <a:rPr lang="ko-KR" altLang="en-US" sz="1400" dirty="0"/>
              <a:t>업체별 평가 결과 </a:t>
            </a:r>
            <a:r>
              <a:rPr lang="en-US" altLang="ko-KR" sz="1400" dirty="0"/>
              <a:t>(</a:t>
            </a:r>
            <a:r>
              <a:rPr lang="ko-KR" altLang="en-US" sz="1400" dirty="0"/>
              <a:t>정확도</a:t>
            </a:r>
            <a:r>
              <a:rPr lang="en-US" altLang="ko-KR" sz="1400" dirty="0"/>
              <a:t>) </a:t>
            </a:r>
            <a:r>
              <a:rPr lang="ko-KR" altLang="en-US" sz="1400" dirty="0"/>
              <a:t>비교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en-US" altLang="ko-KR" sz="1400" dirty="0"/>
              <a:t>) </a:t>
            </a:r>
            <a:r>
              <a:rPr lang="ko-KR" altLang="en-US" sz="1400" dirty="0"/>
              <a:t>업체별 </a:t>
            </a:r>
            <a:r>
              <a:rPr lang="ko-KR" altLang="en-US" sz="1400" dirty="0" err="1"/>
              <a:t>스캐너간</a:t>
            </a:r>
            <a:r>
              <a:rPr lang="ko-KR" altLang="en-US" sz="1400" dirty="0"/>
              <a:t> 결과 차이 비교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준비가 필요한 사항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u="sng" dirty="0" smtClean="0"/>
              <a:t>업체의 </a:t>
            </a:r>
            <a:r>
              <a:rPr lang="ko-KR" altLang="en-US" sz="1400" u="sng" dirty="0"/>
              <a:t>증폭된 </a:t>
            </a:r>
            <a:r>
              <a:rPr lang="ko-KR" altLang="en-US" sz="1400" u="sng" dirty="0" err="1"/>
              <a:t>데이터셋</a:t>
            </a:r>
            <a:r>
              <a:rPr lang="ko-KR" altLang="en-US" sz="1400" u="sng" dirty="0"/>
              <a:t> </a:t>
            </a:r>
            <a:r>
              <a:rPr lang="en-US" altLang="ko-KR" sz="1400" u="sng" dirty="0"/>
              <a:t>(</a:t>
            </a:r>
            <a:r>
              <a:rPr lang="ko-KR" altLang="en-US" sz="1400" u="sng" dirty="0"/>
              <a:t>다음주</a:t>
            </a:r>
            <a:r>
              <a:rPr lang="en-US" altLang="ko-KR" sz="1400" u="sng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u="sng" dirty="0" smtClean="0"/>
              <a:t>업체에게 </a:t>
            </a:r>
            <a:r>
              <a:rPr lang="ko-KR" altLang="en-US" sz="1400" u="sng" dirty="0"/>
              <a:t>제공된 </a:t>
            </a:r>
            <a:r>
              <a:rPr lang="ko-KR" altLang="en-US" sz="1400" u="sng" dirty="0" err="1"/>
              <a:t>슬라이드셋</a:t>
            </a:r>
            <a:r>
              <a:rPr lang="ko-KR" altLang="en-US" sz="1400" u="sng" dirty="0"/>
              <a:t> </a:t>
            </a:r>
            <a:r>
              <a:rPr lang="en-US" altLang="ko-KR" sz="1400" u="sng" dirty="0"/>
              <a:t>(</a:t>
            </a:r>
            <a:r>
              <a:rPr lang="ko-KR" altLang="en-US" sz="1400" u="sng" dirty="0"/>
              <a:t>이번주</a:t>
            </a:r>
            <a:r>
              <a:rPr lang="en-US" altLang="ko-KR" sz="1400" u="sng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u="sng" dirty="0" smtClean="0"/>
              <a:t>테스트용 </a:t>
            </a:r>
            <a:r>
              <a:rPr lang="ko-KR" altLang="en-US" sz="1400" u="sng" dirty="0" err="1"/>
              <a:t>데이터셋</a:t>
            </a:r>
            <a:r>
              <a:rPr lang="ko-KR" altLang="en-US" sz="1400" u="sng" dirty="0"/>
              <a:t> </a:t>
            </a:r>
            <a:r>
              <a:rPr lang="en-US" altLang="ko-KR" sz="1400" u="sng" dirty="0"/>
              <a:t>(</a:t>
            </a:r>
            <a:r>
              <a:rPr lang="ko-KR" altLang="en-US" sz="1400" u="sng" dirty="0"/>
              <a:t>이번주</a:t>
            </a:r>
            <a:r>
              <a:rPr lang="en-US" altLang="ko-KR" sz="1400" u="sng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*** </a:t>
            </a:r>
            <a:r>
              <a:rPr lang="ko-KR" altLang="en-US" sz="1400" b="1" dirty="0"/>
              <a:t>업체 제공 슬라이드셋은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단계 학습을 위해 필요하며 사전에 </a:t>
            </a:r>
            <a:r>
              <a:rPr lang="ko-KR" altLang="en-US" sz="1400" b="1" dirty="0" err="1"/>
              <a:t>셋업하는것이</a:t>
            </a:r>
            <a:r>
              <a:rPr lang="ko-KR" altLang="en-US" sz="1400" b="1" dirty="0"/>
              <a:t> 시간절약</a:t>
            </a:r>
          </a:p>
        </p:txBody>
      </p:sp>
    </p:spTree>
    <p:extLst>
      <p:ext uri="{BB962C8B-B14F-4D97-AF65-F5344CB8AC3E}">
        <p14:creationId xmlns:p14="http://schemas.microsoft.com/office/powerpoint/2010/main" val="4145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758338"/>
            <a:ext cx="413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테스트 데이터 </a:t>
            </a:r>
            <a:r>
              <a:rPr lang="ko-KR" altLang="en-US" sz="1400" b="1" dirty="0" err="1" smtClean="0"/>
              <a:t>셋업</a:t>
            </a:r>
            <a:endParaRPr lang="ko-KR" altLang="en-US" sz="14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596527" y="3946355"/>
            <a:ext cx="404747" cy="573934"/>
            <a:chOff x="5450408" y="3255368"/>
            <a:chExt cx="489744" cy="694460"/>
          </a:xfrm>
          <a:solidFill>
            <a:srgbClr val="FF0000"/>
          </a:solidFill>
        </p:grpSpPr>
        <p:sp>
          <p:nvSpPr>
            <p:cNvPr id="24" name="원통 2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 2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통 2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934349" y="3937947"/>
            <a:ext cx="404747" cy="573934"/>
            <a:chOff x="5450408" y="3255368"/>
            <a:chExt cx="489744" cy="694460"/>
          </a:xfrm>
          <a:solidFill>
            <a:srgbClr val="0070C0"/>
          </a:solidFill>
        </p:grpSpPr>
        <p:sp>
          <p:nvSpPr>
            <p:cNvPr id="34" name="원통 3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통 3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통 3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16986" y="3951788"/>
            <a:ext cx="404747" cy="573934"/>
            <a:chOff x="5450408" y="3255368"/>
            <a:chExt cx="489744" cy="694460"/>
          </a:xfrm>
          <a:solidFill>
            <a:schemeClr val="bg1"/>
          </a:solidFill>
        </p:grpSpPr>
        <p:sp>
          <p:nvSpPr>
            <p:cNvPr id="38" name="원통 3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 3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통 3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9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846581" y="2877883"/>
            <a:ext cx="642258" cy="60333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2916434" y="2884472"/>
            <a:ext cx="642258" cy="603333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4897970" y="2883268"/>
            <a:ext cx="642258" cy="603333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그룹 122"/>
          <p:cNvGrpSpPr/>
          <p:nvPr/>
        </p:nvGrpSpPr>
        <p:grpSpPr>
          <a:xfrm>
            <a:off x="3697368" y="3946355"/>
            <a:ext cx="404747" cy="573934"/>
            <a:chOff x="5450408" y="3255368"/>
            <a:chExt cx="489744" cy="694460"/>
          </a:xfrm>
          <a:solidFill>
            <a:srgbClr val="FF0000"/>
          </a:solidFill>
        </p:grpSpPr>
        <p:sp>
          <p:nvSpPr>
            <p:cNvPr id="124" name="원통 12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원통 12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원통 12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035190" y="3937947"/>
            <a:ext cx="404747" cy="573934"/>
            <a:chOff x="5450408" y="3255368"/>
            <a:chExt cx="489744" cy="694460"/>
          </a:xfrm>
          <a:solidFill>
            <a:srgbClr val="0070C0"/>
          </a:solidFill>
        </p:grpSpPr>
        <p:sp>
          <p:nvSpPr>
            <p:cNvPr id="129" name="원통 12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원통 12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원통 13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417827" y="3951788"/>
            <a:ext cx="404747" cy="573934"/>
            <a:chOff x="5450408" y="3255368"/>
            <a:chExt cx="489744" cy="694460"/>
          </a:xfrm>
          <a:solidFill>
            <a:schemeClr val="bg1"/>
          </a:solidFill>
        </p:grpSpPr>
        <p:sp>
          <p:nvSpPr>
            <p:cNvPr id="134" name="원통 13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원통 13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원통 13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5678904" y="3946355"/>
            <a:ext cx="404747" cy="573934"/>
            <a:chOff x="5450408" y="3255368"/>
            <a:chExt cx="489744" cy="694460"/>
          </a:xfrm>
          <a:solidFill>
            <a:srgbClr val="FF0000"/>
          </a:solidFill>
        </p:grpSpPr>
        <p:sp>
          <p:nvSpPr>
            <p:cNvPr id="139" name="원통 13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원통 13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원통 14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5016726" y="3937947"/>
            <a:ext cx="404747" cy="573934"/>
            <a:chOff x="5450408" y="3255368"/>
            <a:chExt cx="489744" cy="694460"/>
          </a:xfrm>
          <a:solidFill>
            <a:srgbClr val="0070C0"/>
          </a:solidFill>
        </p:grpSpPr>
        <p:sp>
          <p:nvSpPr>
            <p:cNvPr id="143" name="원통 142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원통 143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원통 144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4399363" y="3951788"/>
            <a:ext cx="404747" cy="573934"/>
            <a:chOff x="5450408" y="3255368"/>
            <a:chExt cx="489744" cy="694460"/>
          </a:xfrm>
          <a:solidFill>
            <a:schemeClr val="bg1"/>
          </a:solidFill>
        </p:grpSpPr>
        <p:sp>
          <p:nvSpPr>
            <p:cNvPr id="147" name="원통 146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원통 147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원통 148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214842" y="3873885"/>
            <a:ext cx="1905736" cy="71011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272770" y="3879263"/>
            <a:ext cx="1905736" cy="71011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4303871" y="3879262"/>
            <a:ext cx="1905736" cy="71011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152"/>
          <p:cNvGrpSpPr/>
          <p:nvPr/>
        </p:nvGrpSpPr>
        <p:grpSpPr>
          <a:xfrm>
            <a:off x="3035528" y="1481042"/>
            <a:ext cx="404747" cy="573934"/>
            <a:chOff x="5450408" y="3255368"/>
            <a:chExt cx="489744" cy="694460"/>
          </a:xfrm>
        </p:grpSpPr>
        <p:sp>
          <p:nvSpPr>
            <p:cNvPr id="154" name="원통 15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원통 15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원통 15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꺾인 연결선 3"/>
          <p:cNvCxnSpPr>
            <a:stCxn id="154" idx="3"/>
            <a:endCxn id="119" idx="0"/>
          </p:cNvCxnSpPr>
          <p:nvPr/>
        </p:nvCxnSpPr>
        <p:spPr>
          <a:xfrm rot="5400000">
            <a:off x="1791353" y="1431333"/>
            <a:ext cx="822907" cy="207019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4" idx="3"/>
            <a:endCxn id="121" idx="0"/>
          </p:cNvCxnSpPr>
          <p:nvPr/>
        </p:nvCxnSpPr>
        <p:spPr>
          <a:xfrm rot="16200000" flipH="1">
            <a:off x="3814354" y="1478523"/>
            <a:ext cx="828292" cy="198119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54" idx="3"/>
            <a:endCxn id="120" idx="0"/>
          </p:cNvCxnSpPr>
          <p:nvPr/>
        </p:nvCxnSpPr>
        <p:spPr>
          <a:xfrm rot="5400000">
            <a:off x="2822985" y="2469555"/>
            <a:ext cx="829496" cy="33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96527" y="2216574"/>
            <a:ext cx="3369163" cy="2616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b="1" dirty="0"/>
              <a:t>100~150장의 슬라이드를 1,2, </a:t>
            </a:r>
            <a:r>
              <a:rPr lang="ko-KR" altLang="en-US" sz="1100" b="1" dirty="0" err="1"/>
              <a:t>old</a:t>
            </a:r>
            <a:r>
              <a:rPr lang="ko-KR" altLang="en-US" sz="1100" b="1" dirty="0"/>
              <a:t> 스캐너에 스캐닝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96724" y="5862787"/>
            <a:ext cx="4572000" cy="4308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100" dirty="0"/>
              <a:t>총 300~ 450장의 테스트 데이터 셋 업</a:t>
            </a:r>
          </a:p>
          <a:p>
            <a:pPr algn="ctr"/>
            <a:r>
              <a:rPr lang="ko-KR" altLang="en-US" sz="1100" dirty="0"/>
              <a:t>테스트 데이터는 실수를 방지하기 위해 서로 다른 폴더에 준비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58285"/>
              </p:ext>
            </p:extLst>
          </p:nvPr>
        </p:nvGraphicFramePr>
        <p:xfrm>
          <a:off x="5907761" y="922882"/>
          <a:ext cx="29999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82">
                  <a:extLst>
                    <a:ext uri="{9D8B030D-6E8A-4147-A177-3AD203B41FA5}">
                      <a16:colId xmlns:a16="http://schemas.microsoft.com/office/drawing/2014/main" val="815771086"/>
                    </a:ext>
                  </a:extLst>
                </a:gridCol>
                <a:gridCol w="999982">
                  <a:extLst>
                    <a:ext uri="{9D8B030D-6E8A-4147-A177-3AD203B41FA5}">
                      <a16:colId xmlns:a16="http://schemas.microsoft.com/office/drawing/2014/main" val="1036880235"/>
                    </a:ext>
                  </a:extLst>
                </a:gridCol>
                <a:gridCol w="999982">
                  <a:extLst>
                    <a:ext uri="{9D8B030D-6E8A-4147-A177-3AD203B41FA5}">
                      <a16:colId xmlns:a16="http://schemas.microsoft.com/office/drawing/2014/main" val="374076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729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32150" y="2404871"/>
            <a:ext cx="45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00" y="4754629"/>
            <a:ext cx="1282420" cy="65930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4510" y="4743080"/>
            <a:ext cx="1282420" cy="65930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9570" y="4754629"/>
            <a:ext cx="1282420" cy="659309"/>
          </a:xfrm>
          <a:prstGeom prst="rect">
            <a:avLst/>
          </a:prstGeom>
        </p:spPr>
      </p:pic>
      <p:cxnSp>
        <p:nvCxnSpPr>
          <p:cNvPr id="12" name="꺾인 연결선 11"/>
          <p:cNvCxnSpPr>
            <a:stCxn id="2" idx="2"/>
            <a:endCxn id="66" idx="3"/>
          </p:cNvCxnSpPr>
          <p:nvPr/>
        </p:nvCxnSpPr>
        <p:spPr>
          <a:xfrm rot="5400000">
            <a:off x="5330841" y="3007391"/>
            <a:ext cx="2678042" cy="14757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48476"/>
              </p:ext>
            </p:extLst>
          </p:nvPr>
        </p:nvGraphicFramePr>
        <p:xfrm>
          <a:off x="6669862" y="5862787"/>
          <a:ext cx="2057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700075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238471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582928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stomach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453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395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3*total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669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20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2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대스타</a:t>
            </a:r>
            <a:r>
              <a:rPr lang="ko-KR" altLang="en-US" b="1" dirty="0" smtClean="0"/>
              <a:t> 평가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" y="758338"/>
            <a:ext cx="413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트레이닝 슬라이드 </a:t>
            </a:r>
            <a:r>
              <a:rPr lang="en-US" altLang="ko-KR" sz="1400" b="1" dirty="0" smtClean="0"/>
              <a:t>(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스캐너 넘버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기존 스캐너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08339"/>
              </p:ext>
            </p:extLst>
          </p:nvPr>
        </p:nvGraphicFramePr>
        <p:xfrm>
          <a:off x="421361" y="1276900"/>
          <a:ext cx="29999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32">
                  <a:extLst>
                    <a:ext uri="{9D8B030D-6E8A-4147-A177-3AD203B41FA5}">
                      <a16:colId xmlns:a16="http://schemas.microsoft.com/office/drawing/2014/main" val="815771086"/>
                    </a:ext>
                  </a:extLst>
                </a:gridCol>
                <a:gridCol w="985632">
                  <a:extLst>
                    <a:ext uri="{9D8B030D-6E8A-4147-A177-3AD203B41FA5}">
                      <a16:colId xmlns:a16="http://schemas.microsoft.com/office/drawing/2014/main" val="1036880235"/>
                    </a:ext>
                  </a:extLst>
                </a:gridCol>
                <a:gridCol w="999982">
                  <a:extLst>
                    <a:ext uri="{9D8B030D-6E8A-4147-A177-3AD203B41FA5}">
                      <a16:colId xmlns:a16="http://schemas.microsoft.com/office/drawing/2014/main" val="374076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7295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736925" y="2718530"/>
            <a:ext cx="495656" cy="1340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67845" y="2971045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887817" y="3138766"/>
            <a:ext cx="344764" cy="347681"/>
            <a:chOff x="572642" y="3447654"/>
            <a:chExt cx="1905000" cy="1904997"/>
          </a:xfrm>
          <a:effectLst/>
        </p:grpSpPr>
        <p:pic>
          <p:nvPicPr>
            <p:cNvPr id="67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8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9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0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3" y="3057271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99214" y="3395253"/>
            <a:ext cx="144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Patch-maker</a:t>
            </a:r>
            <a:endParaRPr lang="ko-KR" altLang="en-US" sz="1400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87965"/>
              </p:ext>
            </p:extLst>
          </p:nvPr>
        </p:nvGraphicFramePr>
        <p:xfrm>
          <a:off x="155575" y="4572203"/>
          <a:ext cx="28206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93">
                  <a:extLst>
                    <a:ext uri="{9D8B030D-6E8A-4147-A177-3AD203B41FA5}">
                      <a16:colId xmlns:a16="http://schemas.microsoft.com/office/drawing/2014/main" val="815771086"/>
                    </a:ext>
                  </a:extLst>
                </a:gridCol>
                <a:gridCol w="926709">
                  <a:extLst>
                    <a:ext uri="{9D8B030D-6E8A-4147-A177-3AD203B41FA5}">
                      <a16:colId xmlns:a16="http://schemas.microsoft.com/office/drawing/2014/main" val="1036880235"/>
                    </a:ext>
                  </a:extLst>
                </a:gridCol>
                <a:gridCol w="940201">
                  <a:extLst>
                    <a:ext uri="{9D8B030D-6E8A-4147-A177-3AD203B41FA5}">
                      <a16:colId xmlns:a16="http://schemas.microsoft.com/office/drawing/2014/main" val="374076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729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805" y="4183719"/>
            <a:ext cx="145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01. </a:t>
            </a:r>
            <a:r>
              <a:rPr lang="en-US" altLang="ko-KR" dirty="0" err="1" smtClean="0"/>
              <a:t>DoAI</a:t>
            </a:r>
            <a:endParaRPr lang="ko-KR" altLang="en-US" dirty="0"/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29394"/>
              </p:ext>
            </p:extLst>
          </p:nvPr>
        </p:nvGraphicFramePr>
        <p:xfrm>
          <a:off x="3034238" y="4572203"/>
          <a:ext cx="28661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09">
                  <a:extLst>
                    <a:ext uri="{9D8B030D-6E8A-4147-A177-3AD203B41FA5}">
                      <a16:colId xmlns:a16="http://schemas.microsoft.com/office/drawing/2014/main" val="815771086"/>
                    </a:ext>
                  </a:extLst>
                </a:gridCol>
                <a:gridCol w="941688">
                  <a:extLst>
                    <a:ext uri="{9D8B030D-6E8A-4147-A177-3AD203B41FA5}">
                      <a16:colId xmlns:a16="http://schemas.microsoft.com/office/drawing/2014/main" val="1036880235"/>
                    </a:ext>
                  </a:extLst>
                </a:gridCol>
                <a:gridCol w="955399">
                  <a:extLst>
                    <a:ext uri="{9D8B030D-6E8A-4147-A177-3AD203B41FA5}">
                      <a16:colId xmlns:a16="http://schemas.microsoft.com/office/drawing/2014/main" val="374076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13200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7295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976178" y="4183719"/>
            <a:ext cx="223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프로메디우스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512" y="6118696"/>
            <a:ext cx="287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  <a:r>
              <a:rPr lang="ko-KR" altLang="en-US" sz="1100" dirty="0" smtClean="0">
                <a:solidFill>
                  <a:srgbClr val="FF0000"/>
                </a:solidFill>
              </a:rPr>
              <a:t>패치를 슬라이드 별 폴더로 구분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72120" y="6111773"/>
            <a:ext cx="287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*normalization</a:t>
            </a:r>
            <a:r>
              <a:rPr lang="ko-KR" altLang="en-US" sz="1100" dirty="0" smtClean="0">
                <a:solidFill>
                  <a:srgbClr val="FF0000"/>
                </a:solidFill>
              </a:rPr>
              <a:t>도 진행한 것으로 보임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675"/>
              </p:ext>
            </p:extLst>
          </p:nvPr>
        </p:nvGraphicFramePr>
        <p:xfrm>
          <a:off x="5998205" y="4572203"/>
          <a:ext cx="28661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09">
                  <a:extLst>
                    <a:ext uri="{9D8B030D-6E8A-4147-A177-3AD203B41FA5}">
                      <a16:colId xmlns:a16="http://schemas.microsoft.com/office/drawing/2014/main" val="815771086"/>
                    </a:ext>
                  </a:extLst>
                </a:gridCol>
                <a:gridCol w="941688">
                  <a:extLst>
                    <a:ext uri="{9D8B030D-6E8A-4147-A177-3AD203B41FA5}">
                      <a16:colId xmlns:a16="http://schemas.microsoft.com/office/drawing/2014/main" val="1036880235"/>
                    </a:ext>
                  </a:extLst>
                </a:gridCol>
                <a:gridCol w="955399">
                  <a:extLst>
                    <a:ext uri="{9D8B030D-6E8A-4147-A177-3AD203B41FA5}">
                      <a16:colId xmlns:a16="http://schemas.microsoft.com/office/drawing/2014/main" val="374076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18146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18147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18147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18147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18147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7295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987673" y="6118696"/>
            <a:ext cx="287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  <a:r>
              <a:rPr lang="ko-KR" altLang="en-US" sz="1100" dirty="0" smtClean="0">
                <a:solidFill>
                  <a:srgbClr val="FF0000"/>
                </a:solidFill>
              </a:rPr>
              <a:t>기존 제한 수량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클래스별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13200</a:t>
            </a:r>
            <a:r>
              <a:rPr lang="ko-KR" altLang="en-US" sz="1100" dirty="0" smtClean="0">
                <a:solidFill>
                  <a:srgbClr val="FF0000"/>
                </a:solidFill>
              </a:rPr>
              <a:t>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87673" y="4170201"/>
            <a:ext cx="223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03. CIS</a:t>
            </a:r>
            <a:endParaRPr lang="ko-KR" altLang="en-US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84" y="1346474"/>
            <a:ext cx="3471985" cy="2489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직선 연결선 15"/>
          <p:cNvCxnSpPr>
            <a:stCxn id="72" idx="0"/>
          </p:cNvCxnSpPr>
          <p:nvPr/>
        </p:nvCxnSpPr>
        <p:spPr>
          <a:xfrm flipV="1">
            <a:off x="1565876" y="2431066"/>
            <a:ext cx="2820604" cy="2141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41271</TotalTime>
  <Words>1290</Words>
  <Application>Microsoft Office PowerPoint</Application>
  <PresentationFormat>화면 슬라이드 쇼(4:3)</PresentationFormat>
  <Paragraphs>394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Roboto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502</cp:revision>
  <dcterms:created xsi:type="dcterms:W3CDTF">2021-03-24T07:36:17Z</dcterms:created>
  <dcterms:modified xsi:type="dcterms:W3CDTF">2021-12-03T05:50:01Z</dcterms:modified>
</cp:coreProperties>
</file>