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2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0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1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5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3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7FBB-A13B-4965-ABAF-A3E393202EF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1731-E1C7-4163-AE6F-A485D42D2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이슈 </a:t>
            </a:r>
            <a:r>
              <a:rPr lang="ko-KR" altLang="en-US" sz="2800" b="1" dirty="0" err="1" smtClean="0">
                <a:latin typeface="+mj-ea"/>
                <a:ea typeface="+mj-ea"/>
              </a:rPr>
              <a:t>대응용</a:t>
            </a:r>
            <a:r>
              <a:rPr lang="ko-KR" altLang="en-US" sz="2800" b="1" dirty="0" smtClean="0">
                <a:latin typeface="+mj-ea"/>
                <a:ea typeface="+mj-ea"/>
              </a:rPr>
              <a:t> 자료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4892" y="3965749"/>
            <a:ext cx="7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Accuracy issue</a:t>
            </a: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4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1. Accuracy issue (1)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4321" y="2828624"/>
            <a:ext cx="1572426" cy="6285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19073" y="2686069"/>
            <a:ext cx="2650620" cy="9122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006553" y="2463981"/>
            <a:ext cx="3668994" cy="130658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26" idx="6"/>
          </p:cNvCxnSpPr>
          <p:nvPr/>
        </p:nvCxnSpPr>
        <p:spPr>
          <a:xfrm flipV="1">
            <a:off x="6846747" y="3142199"/>
            <a:ext cx="922946" cy="4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 flipH="1" flipV="1">
            <a:off x="6873467" y="2794669"/>
            <a:ext cx="94004" cy="854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flipH="1" flipV="1">
            <a:off x="5675113" y="3031817"/>
            <a:ext cx="94004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flipH="1" flipV="1">
            <a:off x="5827513" y="3184217"/>
            <a:ext cx="94004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flipH="1" flipV="1">
            <a:off x="5991277" y="3056740"/>
            <a:ext cx="94004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23352" y="4151621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 확장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현재 진행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19" name="직선 화살표 연결선 18"/>
          <p:cNvCxnSpPr>
            <a:stCxn id="12" idx="0"/>
          </p:cNvCxnSpPr>
          <p:nvPr/>
        </p:nvCxnSpPr>
        <p:spPr>
          <a:xfrm flipH="1" flipV="1">
            <a:off x="7335912" y="3164283"/>
            <a:ext cx="304660" cy="987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 flipH="1" flipV="1">
            <a:off x="6119643" y="3250330"/>
            <a:ext cx="94004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flipH="1" flipV="1">
            <a:off x="6240529" y="2971282"/>
            <a:ext cx="94004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 flipH="1" flipV="1">
            <a:off x="7025867" y="2947069"/>
            <a:ext cx="94004" cy="854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 flipH="1" flipV="1">
            <a:off x="6964965" y="3287077"/>
            <a:ext cx="94004" cy="854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 flipH="1" flipV="1">
            <a:off x="7146641" y="3287077"/>
            <a:ext cx="94004" cy="854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 flipV="1">
            <a:off x="7967819" y="3164283"/>
            <a:ext cx="94004" cy="8545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flipH="1" flipV="1">
            <a:off x="7926409" y="2837398"/>
            <a:ext cx="94004" cy="8545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 flipH="1" flipV="1">
            <a:off x="8195618" y="3098759"/>
            <a:ext cx="94004" cy="8545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5274321" y="881570"/>
            <a:ext cx="1595318" cy="1298295"/>
          </a:xfrm>
          <a:custGeom>
            <a:avLst/>
            <a:gdLst>
              <a:gd name="connsiteX0" fmla="*/ 0 w 619125"/>
              <a:gd name="connsiteY0" fmla="*/ 490545 h 500070"/>
              <a:gd name="connsiteX1" fmla="*/ 333375 w 619125"/>
              <a:gd name="connsiteY1" fmla="*/ 7 h 500070"/>
              <a:gd name="connsiteX2" fmla="*/ 619125 w 619125"/>
              <a:gd name="connsiteY2" fmla="*/ 500070 h 50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500070">
                <a:moveTo>
                  <a:pt x="0" y="490545"/>
                </a:moveTo>
                <a:cubicBezTo>
                  <a:pt x="115094" y="244482"/>
                  <a:pt x="230188" y="-1580"/>
                  <a:pt x="333375" y="7"/>
                </a:cubicBezTo>
                <a:cubicBezTo>
                  <a:pt x="436562" y="1594"/>
                  <a:pt x="559594" y="417520"/>
                  <a:pt x="619125" y="500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5274321" y="1411748"/>
            <a:ext cx="0" cy="172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6876332" y="1442163"/>
            <a:ext cx="0" cy="366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7781989" y="1419368"/>
            <a:ext cx="0" cy="346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8656225" y="1399403"/>
            <a:ext cx="38115" cy="348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5119073" y="1399403"/>
            <a:ext cx="0" cy="172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5006553" y="1395155"/>
            <a:ext cx="0" cy="172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 69"/>
          <p:cNvSpPr/>
          <p:nvPr/>
        </p:nvSpPr>
        <p:spPr>
          <a:xfrm>
            <a:off x="5114551" y="1237940"/>
            <a:ext cx="2655142" cy="941925"/>
          </a:xfrm>
          <a:custGeom>
            <a:avLst/>
            <a:gdLst>
              <a:gd name="connsiteX0" fmla="*/ 0 w 619125"/>
              <a:gd name="connsiteY0" fmla="*/ 490545 h 500070"/>
              <a:gd name="connsiteX1" fmla="*/ 333375 w 619125"/>
              <a:gd name="connsiteY1" fmla="*/ 7 h 500070"/>
              <a:gd name="connsiteX2" fmla="*/ 619125 w 619125"/>
              <a:gd name="connsiteY2" fmla="*/ 500070 h 50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500070">
                <a:moveTo>
                  <a:pt x="0" y="490545"/>
                </a:moveTo>
                <a:cubicBezTo>
                  <a:pt x="115094" y="244482"/>
                  <a:pt x="230188" y="-1580"/>
                  <a:pt x="333375" y="7"/>
                </a:cubicBezTo>
                <a:cubicBezTo>
                  <a:pt x="436562" y="1594"/>
                  <a:pt x="559594" y="417520"/>
                  <a:pt x="619125" y="50007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5006961" y="1529270"/>
            <a:ext cx="3668585" cy="659365"/>
          </a:xfrm>
          <a:custGeom>
            <a:avLst/>
            <a:gdLst>
              <a:gd name="connsiteX0" fmla="*/ 0 w 619125"/>
              <a:gd name="connsiteY0" fmla="*/ 490545 h 500070"/>
              <a:gd name="connsiteX1" fmla="*/ 333375 w 619125"/>
              <a:gd name="connsiteY1" fmla="*/ 7 h 500070"/>
              <a:gd name="connsiteX2" fmla="*/ 619125 w 619125"/>
              <a:gd name="connsiteY2" fmla="*/ 500070 h 50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500070">
                <a:moveTo>
                  <a:pt x="0" y="490545"/>
                </a:moveTo>
                <a:cubicBezTo>
                  <a:pt x="115094" y="244482"/>
                  <a:pt x="230188" y="-1580"/>
                  <a:pt x="333375" y="7"/>
                </a:cubicBezTo>
                <a:cubicBezTo>
                  <a:pt x="436562" y="1594"/>
                  <a:pt x="559594" y="417520"/>
                  <a:pt x="619125" y="50007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972827" y="2179865"/>
            <a:ext cx="372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64322" y="3568680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 데이터 분포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 flipH="1" flipV="1">
            <a:off x="5174752" y="3949928"/>
            <a:ext cx="94004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 flipH="1" flipV="1">
            <a:off x="5174752" y="4213011"/>
            <a:ext cx="94004" cy="854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flipH="1" flipV="1">
            <a:off x="5174917" y="4488215"/>
            <a:ext cx="94004" cy="8545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235513" y="3878152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 학습된 데이터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5231790" y="4147140"/>
            <a:ext cx="142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 필드 테스트 데이터</a:t>
            </a:r>
            <a:endParaRPr lang="ko-KR" alt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5231790" y="4408434"/>
            <a:ext cx="142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 추후 수집될 데이터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4498941" y="999051"/>
            <a:ext cx="1835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모델이 획득한 분포</a:t>
            </a:r>
            <a:endParaRPr lang="ko-KR" altLang="en-US" sz="105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15" y="5903125"/>
            <a:ext cx="416559" cy="46102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10773" y="5020978"/>
            <a:ext cx="721083" cy="636982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 rot="5400000">
            <a:off x="6343188" y="5687869"/>
            <a:ext cx="252595" cy="192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4415" y="5039210"/>
            <a:ext cx="721083" cy="636982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05078" y="5038221"/>
            <a:ext cx="721083" cy="636982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562" y="5903125"/>
            <a:ext cx="419599" cy="46465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427" y="5925161"/>
            <a:ext cx="393599" cy="437492"/>
          </a:xfrm>
          <a:prstGeom prst="rect">
            <a:avLst/>
          </a:prstGeom>
        </p:spPr>
      </p:pic>
      <p:sp>
        <p:nvSpPr>
          <p:cNvPr id="93" name="오른쪽 화살표 92"/>
          <p:cNvSpPr/>
          <p:nvPr/>
        </p:nvSpPr>
        <p:spPr>
          <a:xfrm rot="5400000">
            <a:off x="7263063" y="5702475"/>
            <a:ext cx="252595" cy="192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오른쪽 화살표 94"/>
          <p:cNvSpPr/>
          <p:nvPr/>
        </p:nvSpPr>
        <p:spPr>
          <a:xfrm rot="5400000">
            <a:off x="8154307" y="5674605"/>
            <a:ext cx="252595" cy="192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076819" y="4996233"/>
            <a:ext cx="822995" cy="13884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008861" y="4926685"/>
            <a:ext cx="1773128" cy="1517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962946" y="4883522"/>
            <a:ext cx="2731394" cy="15981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62065" y="655777"/>
            <a:ext cx="4331443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u="sng" dirty="0" smtClean="0"/>
              <a:t>모델 정확도 감소</a:t>
            </a:r>
            <a:endParaRPr lang="en-US" altLang="ko-KR" sz="1400" u="sng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1) </a:t>
            </a:r>
            <a:r>
              <a:rPr lang="ko-KR" altLang="en-US" sz="1400" b="1" dirty="0" smtClean="0"/>
              <a:t>모델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과한 </a:t>
            </a:r>
            <a:r>
              <a:rPr lang="ko-KR" altLang="en-US" sz="1400" dirty="0" err="1" smtClean="0"/>
              <a:t>히트맵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 (</a:t>
            </a:r>
            <a:r>
              <a:rPr lang="ko-KR" altLang="en-US" sz="1400" dirty="0" err="1" smtClean="0"/>
              <a:t>히트맵과</a:t>
            </a:r>
            <a:r>
              <a:rPr lang="ko-KR" altLang="en-US" sz="1400" dirty="0" smtClean="0"/>
              <a:t> 최종 예측의 불일치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모델 자체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업데이트 진행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Efficient b5 </a:t>
            </a:r>
            <a:r>
              <a:rPr lang="ko-KR" altLang="en-US" sz="1200" b="1" u="sng" dirty="0" smtClean="0"/>
              <a:t>등</a:t>
            </a:r>
            <a:r>
              <a:rPr lang="en-US" altLang="ko-KR" sz="12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예측 일치됨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정확도 감소 </a:t>
            </a:r>
            <a:r>
              <a:rPr lang="ko-KR" altLang="en-US" sz="1200" dirty="0" err="1" smtClean="0"/>
              <a:t>리포팅</a:t>
            </a:r>
            <a:r>
              <a:rPr lang="ko-KR" altLang="en-US" sz="1200" dirty="0" smtClean="0"/>
              <a:t> 되어 중단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 smtClean="0"/>
              <a:t>히트맵에</a:t>
            </a:r>
            <a:r>
              <a:rPr lang="ko-KR" altLang="en-US" sz="1100" b="1" dirty="0" smtClean="0"/>
              <a:t> 대한 테스트 방법 논의 필요</a:t>
            </a:r>
            <a:endParaRPr lang="en-US" altLang="ko-KR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VIT</a:t>
            </a:r>
            <a:r>
              <a:rPr lang="en-US" altLang="ko-KR" sz="12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추후 모델 업데이트를 위한 모델 개발 중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Threshold </a:t>
            </a:r>
            <a:r>
              <a:rPr lang="ko-KR" altLang="en-US" sz="1200" dirty="0" smtClean="0"/>
              <a:t>변화 가능하게 변경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binary </a:t>
            </a:r>
            <a:r>
              <a:rPr lang="ko-KR" altLang="en-US" sz="1200" dirty="0" smtClean="0"/>
              <a:t>파트에 </a:t>
            </a:r>
            <a:r>
              <a:rPr lang="en-US" altLang="ko-KR" sz="1200" dirty="0" smtClean="0"/>
              <a:t>threshold </a:t>
            </a:r>
            <a:r>
              <a:rPr lang="ko-KR" altLang="en-US" sz="1200" dirty="0" smtClean="0"/>
              <a:t>조정 가능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false </a:t>
            </a:r>
            <a:r>
              <a:rPr lang="en-US" altLang="ko-KR" sz="1200" b="1" dirty="0" smtClean="0"/>
              <a:t>positive</a:t>
            </a:r>
            <a:r>
              <a:rPr lang="ko-KR" altLang="en-US" sz="1200" b="1" dirty="0" smtClean="0"/>
              <a:t>에 대한 대응 목적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*</a:t>
            </a:r>
            <a:r>
              <a:rPr lang="ko-KR" altLang="en-US" sz="1100" b="1" dirty="0" err="1" smtClean="0"/>
              <a:t>딥러닝</a:t>
            </a:r>
            <a:r>
              <a:rPr lang="ko-KR" altLang="en-US" sz="1100" b="1" dirty="0" smtClean="0"/>
              <a:t> 특성상 모델은 블랙박스로 조건이 다른  모델로 민감도 </a:t>
            </a:r>
            <a:r>
              <a:rPr lang="ko-KR" altLang="en-US" sz="1100" b="1" dirty="0" err="1" smtClean="0"/>
              <a:t>분석해야함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원인은 유추됨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데이터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필드 테스트 데이터의 범위가 증가되는 중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대상 병원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전문의 확장 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모델이 획득한 데이터 분포 증가 필요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학습 데이터의 확장 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false positive/</a:t>
            </a:r>
            <a:r>
              <a:rPr lang="en-US" altLang="ko-KR" sz="1200" dirty="0" err="1"/>
              <a:t>falses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negetive</a:t>
            </a:r>
            <a:r>
              <a:rPr lang="ko-KR" altLang="en-US" sz="1200" dirty="0" smtClean="0"/>
              <a:t>에 대한 우선적 데이터 확장</a:t>
            </a:r>
            <a:endParaRPr lang="ko-KR" altLang="en-US" sz="1200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1. Accuracy issue (2)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2065" y="655777"/>
            <a:ext cx="74804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u="sng" dirty="0" smtClean="0"/>
              <a:t>모델 정확도 대응 방안</a:t>
            </a:r>
            <a:endParaRPr lang="en-US" altLang="ko-KR" sz="1400" u="sng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1) </a:t>
            </a:r>
            <a:r>
              <a:rPr lang="ko-KR" altLang="en-US" sz="1400" b="1" dirty="0" smtClean="0"/>
              <a:t>모델 업데이트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formal procedure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Incremental learning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system </a:t>
            </a:r>
            <a:r>
              <a:rPr lang="ko-KR" altLang="en-US" sz="1400" dirty="0" smtClean="0"/>
              <a:t>구축 이전</a:t>
            </a:r>
            <a:r>
              <a:rPr lang="en-US" altLang="ko-KR" sz="14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**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데이터 업데이트</a:t>
            </a:r>
            <a:r>
              <a:rPr lang="en-US" altLang="ko-KR" sz="1400" b="1" dirty="0" smtClean="0"/>
              <a:t>:  annotation </a:t>
            </a:r>
            <a:r>
              <a:rPr lang="ko-KR" altLang="en-US" sz="1400" b="1" dirty="0" smtClean="0"/>
              <a:t>추가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회의를 통해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 데이터 </a:t>
            </a:r>
            <a:r>
              <a:rPr lang="en-US" altLang="ko-KR" sz="1400" dirty="0" smtClean="0"/>
              <a:t>annotation </a:t>
            </a:r>
            <a:r>
              <a:rPr lang="ko-KR" altLang="en-US" sz="1400" dirty="0" smtClean="0"/>
              <a:t>계획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추가 데이터 대상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false </a:t>
            </a:r>
            <a:r>
              <a:rPr lang="en-US" altLang="ko-KR" sz="1400" b="1" dirty="0"/>
              <a:t>positive (</a:t>
            </a:r>
            <a:r>
              <a:rPr lang="ko-KR" altLang="en-US" sz="1400" b="1" dirty="0"/>
              <a:t>실제 </a:t>
            </a:r>
            <a:r>
              <a:rPr lang="en-US" altLang="ko-KR" sz="1400" b="1" dirty="0"/>
              <a:t>N) </a:t>
            </a:r>
            <a:r>
              <a:rPr lang="en-US" altLang="ko-KR" sz="1400" dirty="0"/>
              <a:t>- (no marking</a:t>
            </a:r>
            <a:r>
              <a:rPr lang="en-US" altLang="ko-KR" sz="1400" dirty="0" smtClean="0"/>
              <a:t>) : </a:t>
            </a:r>
            <a:r>
              <a:rPr lang="en-US" altLang="ko-KR" sz="1100" b="1" dirty="0" smtClean="0"/>
              <a:t>* </a:t>
            </a:r>
            <a:r>
              <a:rPr lang="ko-KR" altLang="en-US" sz="1100" b="1" dirty="0" smtClean="0"/>
              <a:t>현재 주요 이슈 파트</a:t>
            </a:r>
            <a:endParaRPr lang="en-US" altLang="ko-KR" sz="11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false negative 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실제 </a:t>
            </a:r>
            <a:r>
              <a:rPr lang="en-US" altLang="ko-KR" sz="1400" b="1" dirty="0"/>
              <a:t>D,M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– (marking): </a:t>
            </a:r>
            <a:r>
              <a:rPr lang="en-US" altLang="ko-KR" sz="1200" b="1" dirty="0" smtClean="0"/>
              <a:t>*200</a:t>
            </a:r>
            <a:r>
              <a:rPr lang="ko-KR" altLang="en-US" sz="1200" b="1" dirty="0"/>
              <a:t>건 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대장 </a:t>
            </a:r>
            <a:endParaRPr lang="en-US" altLang="ko-KR" sz="1200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*11</a:t>
            </a:r>
            <a:r>
              <a:rPr lang="ko-KR" altLang="en-US" sz="1200" b="1" dirty="0" smtClean="0"/>
              <a:t>월에 수집된 데이터를 대상으로 함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2</a:t>
            </a:r>
            <a:r>
              <a:rPr lang="en-US" altLang="ko-KR" b="1" dirty="0" smtClean="0">
                <a:latin typeface="+mj-ea"/>
              </a:rPr>
              <a:t>. Incremental leaning system (2)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4320" y="628894"/>
            <a:ext cx="7480425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 smtClean="0"/>
              <a:t>System concept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 rot="16200000">
            <a:off x="6582984" y="1071455"/>
            <a:ext cx="585085" cy="332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6200000">
            <a:off x="6387610" y="2063443"/>
            <a:ext cx="347411" cy="1899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37" y="4826725"/>
            <a:ext cx="1546248" cy="85645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438076" y="5752348"/>
            <a:ext cx="1308879" cy="34040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" b="98994" l="3538" r="96226"/>
                    </a14:imgEffect>
                  </a14:imgLayer>
                </a14:imgProps>
              </a:ext>
            </a:extLst>
          </a:blip>
          <a:srcRect l="2549" r="2952"/>
          <a:stretch/>
        </p:blipFill>
        <p:spPr>
          <a:xfrm>
            <a:off x="815650" y="3217338"/>
            <a:ext cx="720080" cy="8931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622" y="415183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(Pathologist)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1794" y="3221281"/>
            <a:ext cx="864096" cy="9852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330" y="1212358"/>
            <a:ext cx="504056" cy="1243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1774" y="423314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730" y="1364758"/>
            <a:ext cx="504056" cy="12433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130" y="1517158"/>
            <a:ext cx="504056" cy="1243338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8" idx="2"/>
            <a:endCxn id="10" idx="0"/>
          </p:cNvCxnSpPr>
          <p:nvPr/>
        </p:nvCxnSpPr>
        <p:spPr>
          <a:xfrm rot="5400000">
            <a:off x="1329503" y="2606683"/>
            <a:ext cx="456842" cy="764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8" idx="2"/>
            <a:endCxn id="12" idx="0"/>
          </p:cNvCxnSpPr>
          <p:nvPr/>
        </p:nvCxnSpPr>
        <p:spPr>
          <a:xfrm rot="16200000" flipH="1">
            <a:off x="1931608" y="2769046"/>
            <a:ext cx="460785" cy="443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3994" y="109151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>
            <a:stCxn id="16" idx="2"/>
          </p:cNvCxnSpPr>
          <p:nvPr/>
        </p:nvCxnSpPr>
        <p:spPr>
          <a:xfrm>
            <a:off x="2383842" y="4510142"/>
            <a:ext cx="0" cy="4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75690" y="4510142"/>
            <a:ext cx="0" cy="4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37327" y="5041194"/>
            <a:ext cx="998031" cy="265688"/>
          </a:xfrm>
          <a:prstGeom prst="roundRect">
            <a:avLst/>
          </a:prstGeom>
          <a:solidFill>
            <a:srgbClr val="E1F4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: A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87386" y="5051853"/>
            <a:ext cx="998031" cy="265688"/>
          </a:xfrm>
          <a:prstGeom prst="roundRect">
            <a:avLst/>
          </a:prstGeom>
          <a:solidFill>
            <a:srgbClr val="E1F4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: B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744" y="49893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cxnSp>
        <p:nvCxnSpPr>
          <p:cNvPr id="27" name="직선 연결선 26"/>
          <p:cNvCxnSpPr>
            <a:endCxn id="26" idx="2"/>
          </p:cNvCxnSpPr>
          <p:nvPr/>
        </p:nvCxnSpPr>
        <p:spPr>
          <a:xfrm>
            <a:off x="1702941" y="5041194"/>
            <a:ext cx="130831" cy="317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5690" y="474836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6062" y="5786396"/>
            <a:ext cx="1406882" cy="265688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 case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꺾인 연결선 29"/>
          <p:cNvCxnSpPr>
            <a:stCxn id="24" idx="2"/>
            <a:endCxn id="29" idx="0"/>
          </p:cNvCxnSpPr>
          <p:nvPr/>
        </p:nvCxnSpPr>
        <p:spPr>
          <a:xfrm rot="16200000" flipH="1">
            <a:off x="1218166" y="5225059"/>
            <a:ext cx="479514" cy="643160"/>
          </a:xfrm>
          <a:prstGeom prst="bentConnector3">
            <a:avLst>
              <a:gd name="adj1" fmla="val 51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2"/>
            <a:endCxn id="29" idx="0"/>
          </p:cNvCxnSpPr>
          <p:nvPr/>
        </p:nvCxnSpPr>
        <p:spPr>
          <a:xfrm rot="5400000">
            <a:off x="1848526" y="5248519"/>
            <a:ext cx="468855" cy="606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87386" y="110407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pool (slides)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2701" y="3617296"/>
            <a:ext cx="2593781" cy="241885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046385" y="4779138"/>
            <a:ext cx="345248" cy="324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436813" y="5091736"/>
            <a:ext cx="314727" cy="3241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090975" y="6036155"/>
            <a:ext cx="183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Weakly-supervising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99454" y="3916559"/>
            <a:ext cx="183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764114" y="4055058"/>
            <a:ext cx="257033" cy="3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764114" y="4055058"/>
            <a:ext cx="91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764114" y="4055058"/>
            <a:ext cx="336401" cy="13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6376760" y="2151236"/>
            <a:ext cx="404747" cy="573934"/>
            <a:chOff x="5450408" y="3255368"/>
            <a:chExt cx="489744" cy="694460"/>
          </a:xfrm>
        </p:grpSpPr>
        <p:sp>
          <p:nvSpPr>
            <p:cNvPr id="42" name="원통 41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통 42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통 43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화살표 연결선 44"/>
          <p:cNvCxnSpPr>
            <a:stCxn id="34" idx="0"/>
            <a:endCxn id="42" idx="3"/>
          </p:cNvCxnSpPr>
          <p:nvPr/>
        </p:nvCxnSpPr>
        <p:spPr>
          <a:xfrm flipV="1">
            <a:off x="5219009" y="2725170"/>
            <a:ext cx="1360125" cy="2053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0"/>
            <a:endCxn id="42" idx="3"/>
          </p:cNvCxnSpPr>
          <p:nvPr/>
        </p:nvCxnSpPr>
        <p:spPr>
          <a:xfrm flipV="1">
            <a:off x="5594177" y="2725170"/>
            <a:ext cx="984957" cy="2366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2466" y="3031553"/>
            <a:ext cx="18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*Sample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(patches)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" b="98994" l="3538" r="96226"/>
                    </a14:imgEffect>
                  </a14:imgLayer>
                </a14:imgProps>
              </a:ext>
            </a:extLst>
          </a:blip>
          <a:srcRect l="2549" r="2952"/>
          <a:stretch/>
        </p:blipFill>
        <p:spPr>
          <a:xfrm>
            <a:off x="5410666" y="2553663"/>
            <a:ext cx="406466" cy="50418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3689" y="1043248"/>
            <a:ext cx="864096" cy="985229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6564654" y="2766919"/>
            <a:ext cx="0" cy="320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40575" y="5919240"/>
            <a:ext cx="183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case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94428" y="4987234"/>
            <a:ext cx="264456" cy="248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444784" y="4957870"/>
            <a:ext cx="264456" cy="248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12784" y="5090128"/>
            <a:ext cx="264456" cy="248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2" idx="0"/>
            <a:endCxn id="42" idx="3"/>
          </p:cNvCxnSpPr>
          <p:nvPr/>
        </p:nvCxnSpPr>
        <p:spPr>
          <a:xfrm flipH="1" flipV="1">
            <a:off x="6579134" y="2725170"/>
            <a:ext cx="747522" cy="22620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2" idx="3"/>
          </p:cNvCxnSpPr>
          <p:nvPr/>
        </p:nvCxnSpPr>
        <p:spPr>
          <a:xfrm flipH="1" flipV="1">
            <a:off x="6579134" y="2725170"/>
            <a:ext cx="977105" cy="22160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4" idx="0"/>
            <a:endCxn id="42" idx="3"/>
          </p:cNvCxnSpPr>
          <p:nvPr/>
        </p:nvCxnSpPr>
        <p:spPr>
          <a:xfrm flipH="1" flipV="1">
            <a:off x="6579134" y="2725170"/>
            <a:ext cx="1465878" cy="23649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7203" y="2813778"/>
            <a:ext cx="403106" cy="4596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731405" y="3242190"/>
            <a:ext cx="18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selection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(patches)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55616" y="259125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52139" y="228137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6358" y="18714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636662" y="1444646"/>
            <a:ext cx="72529" cy="15082"/>
          </a:xfrm>
          <a:prstGeom prst="line">
            <a:avLst/>
          </a:prstGeom>
          <a:ln w="19050">
            <a:solidFill>
              <a:srgbClr val="124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433879" y="1443457"/>
            <a:ext cx="109010" cy="24309"/>
          </a:xfrm>
          <a:prstGeom prst="line">
            <a:avLst/>
          </a:prstGeom>
          <a:ln w="19050">
            <a:solidFill>
              <a:srgbClr val="124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99958" y="1043248"/>
            <a:ext cx="416836" cy="40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1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6587" y="645961"/>
            <a:ext cx="55877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u="sng" dirty="0" smtClean="0"/>
              <a:t>핵심 필요 사항</a:t>
            </a:r>
            <a:endParaRPr lang="en-US" altLang="ko-KR" sz="1400" u="sng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 smtClean="0"/>
              <a:t>false </a:t>
            </a:r>
            <a:r>
              <a:rPr lang="en-US" altLang="ko-KR" sz="1400" b="1" dirty="0"/>
              <a:t>positive (</a:t>
            </a:r>
            <a:r>
              <a:rPr lang="ko-KR" altLang="en-US" sz="1400" b="1" dirty="0"/>
              <a:t>실제 </a:t>
            </a:r>
            <a:r>
              <a:rPr lang="en-US" altLang="ko-KR" sz="1400" b="1" dirty="0"/>
              <a:t>N) </a:t>
            </a:r>
            <a:r>
              <a:rPr lang="en-US" altLang="ko-KR" sz="1400" b="1" dirty="0" smtClean="0"/>
              <a:t>case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(1) </a:t>
            </a:r>
            <a:r>
              <a:rPr lang="en-US" altLang="ko-KR" sz="1400" dirty="0" err="1" smtClean="0"/>
              <a:t>SeeDP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false positive </a:t>
            </a:r>
            <a:r>
              <a:rPr lang="ko-KR" altLang="en-US" sz="1400" dirty="0" smtClean="0"/>
              <a:t>인지</a:t>
            </a:r>
            <a:r>
              <a:rPr lang="en-US" altLang="ko-KR" sz="1400" dirty="0" smtClean="0"/>
              <a:t>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(2) </a:t>
            </a:r>
            <a:r>
              <a:rPr lang="en-US" altLang="ko-KR" sz="1400" dirty="0" err="1"/>
              <a:t>SeeDP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좌표 정보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(3) </a:t>
            </a:r>
            <a:r>
              <a:rPr lang="ko-KR" altLang="en-US" sz="1400" dirty="0" smtClean="0"/>
              <a:t>좌표 및 </a:t>
            </a:r>
            <a:r>
              <a:rPr lang="en-US" altLang="ko-KR" sz="1400" dirty="0" smtClean="0"/>
              <a:t>WSI</a:t>
            </a:r>
            <a:r>
              <a:rPr lang="ko-KR" altLang="en-US" sz="1400" dirty="0" smtClean="0"/>
              <a:t>로 학습용 패치 생성</a:t>
            </a:r>
            <a:r>
              <a:rPr lang="en-US" altLang="ko-KR" sz="1400" dirty="0" smtClean="0"/>
              <a:t>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</a:t>
            </a:r>
            <a:r>
              <a:rPr lang="en-US" altLang="ko-KR" sz="1400" dirty="0"/>
              <a:t>4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업데이트 데이터 </a:t>
            </a:r>
            <a:r>
              <a:rPr lang="en-US" altLang="ko-KR" sz="1400" dirty="0" smtClean="0"/>
              <a:t>storage</a:t>
            </a:r>
            <a:r>
              <a:rPr lang="ko-KR" altLang="en-US" sz="1400" dirty="0" smtClean="0"/>
              <a:t>에 저장 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(5)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주기적 업데이트 시행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2) </a:t>
            </a:r>
            <a:r>
              <a:rPr lang="en-US" altLang="ko-KR" sz="1400" b="1" dirty="0"/>
              <a:t>false negative  (</a:t>
            </a:r>
            <a:r>
              <a:rPr lang="ko-KR" altLang="en-US" sz="1400" b="1" dirty="0"/>
              <a:t>실제 </a:t>
            </a:r>
            <a:r>
              <a:rPr lang="en-US" altLang="ko-KR" sz="1400" b="1" dirty="0"/>
              <a:t>D,M</a:t>
            </a:r>
            <a:r>
              <a:rPr lang="en-US" altLang="ko-KR" sz="1400" b="1" dirty="0" smtClean="0"/>
              <a:t>)</a:t>
            </a:r>
            <a:r>
              <a:rPr lang="en-US" altLang="ko-KR" sz="1400" dirty="0"/>
              <a:t> </a:t>
            </a:r>
            <a:r>
              <a:rPr lang="en-US" altLang="ko-KR" sz="1400" b="1" dirty="0" smtClean="0"/>
              <a:t>case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(1) </a:t>
            </a:r>
            <a:r>
              <a:rPr lang="en-US" altLang="ko-KR" sz="1400" dirty="0" err="1"/>
              <a:t>SeeDP</a:t>
            </a:r>
            <a:r>
              <a:rPr lang="en-US" altLang="ko-KR" sz="1400" dirty="0"/>
              <a:t>:</a:t>
            </a:r>
            <a:r>
              <a:rPr lang="en-US" altLang="ko-KR" sz="1400" dirty="0"/>
              <a:t> false negative </a:t>
            </a:r>
            <a:r>
              <a:rPr lang="ko-KR" altLang="en-US" sz="1400" dirty="0"/>
              <a:t>인지 </a:t>
            </a:r>
            <a:r>
              <a:rPr lang="en-US" altLang="ko-KR" sz="1400" dirty="0"/>
              <a:t>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(2) </a:t>
            </a:r>
            <a:r>
              <a:rPr lang="en-US" altLang="ko-KR" sz="1400" dirty="0" err="1"/>
              <a:t>SeeDP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오분류된</a:t>
            </a:r>
            <a:r>
              <a:rPr lang="ko-KR" altLang="en-US" sz="1400" dirty="0"/>
              <a:t> 패치에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선택 및 </a:t>
            </a:r>
            <a:r>
              <a:rPr lang="ko-KR" altLang="en-US" sz="1400" dirty="0" err="1"/>
              <a:t>재분류</a:t>
            </a:r>
            <a:r>
              <a:rPr lang="ko-KR" altLang="en-US" sz="1400" dirty="0"/>
              <a:t> </a:t>
            </a:r>
            <a:r>
              <a:rPr lang="ko-KR" altLang="en-US" sz="1400" dirty="0"/>
              <a:t>선택 </a:t>
            </a:r>
            <a:r>
              <a:rPr lang="en-US" altLang="ko-KR" sz="1400" dirty="0"/>
              <a:t>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(3) </a:t>
            </a:r>
            <a:r>
              <a:rPr lang="en-US" altLang="ko-KR" sz="1400" dirty="0" err="1"/>
              <a:t>SeeDP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오분류</a:t>
            </a:r>
            <a:r>
              <a:rPr lang="ko-KR" altLang="en-US" sz="1400" dirty="0"/>
              <a:t> 패치</a:t>
            </a:r>
            <a:r>
              <a:rPr lang="en-US" altLang="ko-KR" sz="1400" dirty="0"/>
              <a:t>- </a:t>
            </a:r>
            <a:r>
              <a:rPr lang="ko-KR" altLang="en-US" sz="1400" dirty="0"/>
              <a:t>좌표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재분류</a:t>
            </a:r>
            <a:r>
              <a:rPr lang="ko-KR" altLang="en-US" sz="1400" dirty="0"/>
              <a:t> 정보 </a:t>
            </a:r>
            <a:r>
              <a:rPr lang="en-US" altLang="ko-KR" sz="1400" dirty="0"/>
              <a:t>DB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*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(4) </a:t>
            </a:r>
            <a:r>
              <a:rPr lang="ko-KR" altLang="en-US" sz="1400" dirty="0"/>
              <a:t>좌표 및 </a:t>
            </a:r>
            <a:r>
              <a:rPr lang="en-US" altLang="ko-KR" sz="1400" dirty="0"/>
              <a:t>WSI</a:t>
            </a:r>
            <a:r>
              <a:rPr lang="ko-KR" altLang="en-US" sz="1400" dirty="0"/>
              <a:t>로 학습용 패치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</a:t>
            </a:r>
            <a:r>
              <a:rPr lang="en-US" altLang="ko-KR" sz="1400" dirty="0"/>
              <a:t>5) </a:t>
            </a:r>
            <a:r>
              <a:rPr lang="ko-KR" altLang="en-US" sz="1400" dirty="0"/>
              <a:t>업데이트 데이터 </a:t>
            </a:r>
            <a:r>
              <a:rPr lang="en-US" altLang="ko-KR" sz="1400" dirty="0"/>
              <a:t>storage</a:t>
            </a:r>
            <a:r>
              <a:rPr lang="ko-KR" altLang="en-US" sz="1400" dirty="0"/>
              <a:t>에 저장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</a:t>
            </a:r>
            <a:r>
              <a:rPr lang="en-US" altLang="ko-KR" sz="1400" dirty="0"/>
              <a:t>6)</a:t>
            </a:r>
            <a:r>
              <a:rPr lang="ko-KR" altLang="en-US" sz="1400" dirty="0"/>
              <a:t> </a:t>
            </a:r>
            <a:r>
              <a:rPr lang="ko-KR" altLang="en-US" sz="1400" dirty="0"/>
              <a:t>주기적 업데이트 시행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3) WSI </a:t>
            </a:r>
            <a:r>
              <a:rPr lang="ko-KR" altLang="en-US" sz="1400" b="1" dirty="0" smtClean="0"/>
              <a:t>분류기 업데이트 </a:t>
            </a:r>
            <a:r>
              <a:rPr lang="en-US" altLang="ko-KR" sz="1400" b="1" dirty="0" smtClean="0"/>
              <a:t>(annotation 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주기 </a:t>
            </a:r>
            <a:r>
              <a:rPr lang="ko-KR" altLang="en-US" sz="1400" b="1" dirty="0" err="1" smtClean="0"/>
              <a:t>업데이트시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후보 </a:t>
            </a:r>
            <a:r>
              <a:rPr lang="en-US" altLang="ko-KR" sz="1400" b="1" dirty="0" smtClean="0"/>
              <a:t>WSI</a:t>
            </a:r>
            <a:r>
              <a:rPr lang="ko-KR" altLang="en-US" sz="1400" b="1" dirty="0" smtClean="0"/>
              <a:t>를 포함하여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업데이트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대상 슬라이드를 선별하는 과정 필요</a:t>
            </a:r>
            <a:endParaRPr lang="en-US" altLang="ko-KR" sz="1200" dirty="0" smtClean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2</a:t>
            </a:r>
            <a:r>
              <a:rPr lang="en-US" altLang="ko-KR" b="1" dirty="0" smtClean="0">
                <a:latin typeface="+mj-ea"/>
              </a:rPr>
              <a:t>. Incremental leaning system (2)</a:t>
            </a:r>
            <a:endParaRPr lang="ko-KR" altLang="en-US" b="1" dirty="0">
              <a:latin typeface="+mj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06" y="2542983"/>
            <a:ext cx="1546248" cy="85645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677489" y="3311654"/>
            <a:ext cx="183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79697" y="2703492"/>
            <a:ext cx="264456" cy="248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430053" y="2674128"/>
            <a:ext cx="264456" cy="248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98053" y="2806386"/>
            <a:ext cx="264456" cy="248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8500" y="564376"/>
            <a:ext cx="403106" cy="45961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502702" y="992788"/>
            <a:ext cx="18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selection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(patches)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26913" y="34185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>
            <a:stCxn id="61" idx="0"/>
            <a:endCxn id="100" idx="3"/>
          </p:cNvCxnSpPr>
          <p:nvPr/>
        </p:nvCxnSpPr>
        <p:spPr>
          <a:xfrm flipV="1">
            <a:off x="7311925" y="2153227"/>
            <a:ext cx="180211" cy="5502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2" idx="0"/>
            <a:endCxn id="100" idx="3"/>
          </p:cNvCxnSpPr>
          <p:nvPr/>
        </p:nvCxnSpPr>
        <p:spPr>
          <a:xfrm flipH="1" flipV="1">
            <a:off x="7492136" y="2153227"/>
            <a:ext cx="70145" cy="5209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4" idx="0"/>
            <a:endCxn id="100" idx="3"/>
          </p:cNvCxnSpPr>
          <p:nvPr/>
        </p:nvCxnSpPr>
        <p:spPr>
          <a:xfrm flipH="1" flipV="1">
            <a:off x="7492136" y="2153227"/>
            <a:ext cx="538145" cy="6531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7289762" y="1579293"/>
            <a:ext cx="404747" cy="573934"/>
            <a:chOff x="5450408" y="3255368"/>
            <a:chExt cx="489744" cy="694460"/>
          </a:xfrm>
        </p:grpSpPr>
        <p:sp>
          <p:nvSpPr>
            <p:cNvPr id="100" name="원통 99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원통 100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원통 10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H="1" flipV="1">
            <a:off x="6599714" y="1693755"/>
            <a:ext cx="682435" cy="16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66480" y="1566836"/>
            <a:ext cx="299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좌표 정보 저장 </a:t>
            </a:r>
            <a:endParaRPr lang="en-US" altLang="ko-KR" sz="12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904888" y="413991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688644" y="6447593"/>
            <a:ext cx="183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case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871" y="4510334"/>
            <a:ext cx="1960820" cy="1831636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5" b="98994" l="3538" r="96226"/>
                    </a14:imgEffect>
                  </a14:imgLayer>
                </a14:imgProps>
              </a:ext>
            </a:extLst>
          </a:blip>
          <a:srcRect l="2549" r="2952"/>
          <a:stretch/>
        </p:blipFill>
        <p:spPr>
          <a:xfrm>
            <a:off x="6313723" y="4404711"/>
            <a:ext cx="406466" cy="504184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6264256" y="3995857"/>
            <a:ext cx="18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*Sample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(patches)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8333584" y="4568090"/>
            <a:ext cx="404747" cy="573934"/>
            <a:chOff x="5450408" y="3255368"/>
            <a:chExt cx="489744" cy="694460"/>
          </a:xfrm>
        </p:grpSpPr>
        <p:sp>
          <p:nvSpPr>
            <p:cNvPr id="129" name="원통 12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원통 12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원통 13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 flipV="1">
            <a:off x="7694508" y="4856055"/>
            <a:ext cx="591777" cy="5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7990396" y="4902639"/>
            <a:ext cx="295889" cy="6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457</Words>
  <Application>Microsoft Office PowerPoint</Application>
  <PresentationFormat>화면 슬라이드 쇼(4:3)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</cp:revision>
  <dcterms:created xsi:type="dcterms:W3CDTF">2021-12-08T08:00:17Z</dcterms:created>
  <dcterms:modified xsi:type="dcterms:W3CDTF">2021-12-08T08:02:00Z</dcterms:modified>
</cp:coreProperties>
</file>