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573" r:id="rId4"/>
    <p:sldId id="534" r:id="rId5"/>
    <p:sldId id="549" r:id="rId6"/>
    <p:sldId id="568" r:id="rId7"/>
    <p:sldId id="574" r:id="rId8"/>
    <p:sldId id="569" r:id="rId9"/>
    <p:sldId id="570" r:id="rId10"/>
    <p:sldId id="575" r:id="rId11"/>
    <p:sldId id="576" r:id="rId12"/>
    <p:sldId id="57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jpe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3.emf"/><Relationship Id="rId4" Type="http://schemas.openxmlformats.org/officeDocument/2006/relationships/image" Target="../media/image15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20211231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CutMix</a:t>
            </a:r>
            <a:r>
              <a:rPr lang="en-US" altLang="ko-KR" b="1" dirty="0" smtClean="0">
                <a:latin typeface="+mj-ea"/>
              </a:rPr>
              <a:t>-segmentation </a:t>
            </a:r>
            <a:r>
              <a:rPr lang="ko-KR" altLang="en-US" b="1" dirty="0" smtClean="0">
                <a:latin typeface="+mj-ea"/>
              </a:rPr>
              <a:t>실험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575" y="550810"/>
            <a:ext cx="74804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결과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수치상 결과는 아주 나쁨</a:t>
            </a:r>
            <a:r>
              <a:rPr lang="en-US" altLang="ko-KR" sz="1400" b="1" u="sng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테스트 로스가 급격하게 증가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수치상으로는 </a:t>
            </a:r>
            <a:r>
              <a:rPr lang="en-US" altLang="ko-KR" sz="1400" dirty="0" smtClean="0"/>
              <a:t>training</a:t>
            </a:r>
            <a:r>
              <a:rPr lang="ko-KR" altLang="en-US" sz="1400" dirty="0" smtClean="0"/>
              <a:t>에 급격한 </a:t>
            </a:r>
            <a:r>
              <a:rPr lang="en-US" altLang="ko-KR" sz="1400" dirty="0" smtClean="0"/>
              <a:t>overfitting </a:t>
            </a:r>
            <a:r>
              <a:rPr lang="ko-KR" altLang="en-US" sz="1400" dirty="0" smtClean="0"/>
              <a:t>현상이 보임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u="sng" dirty="0" smtClean="0"/>
          </a:p>
        </p:txBody>
      </p:sp>
      <p:pic>
        <p:nvPicPr>
          <p:cNvPr id="2050" name="Picture 2" descr="https://erratic-tailor-f01.notion.site/image/https%3A%2F%2Fs3-us-west-2.amazonaws.com%2Fsecure.notion-static.com%2F13e921a8-bf25-44ed-82e2-f350cebda2b1%2FUntitled.png?table=block&amp;id=c6094740-5e1f-4e8e-906c-96086627ecad&amp;spaceId=ad2a71b5-1b0d-4734-bbc4-60a807442e5d&amp;width=2000&amp;userId=&amp;cache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961" y="1915376"/>
            <a:ext cx="4537315" cy="34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37417" y="54978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MAE : nan ± nan </a:t>
            </a:r>
            <a:endParaRPr lang="en-US" altLang="ko-KR" dirty="0" smtClean="0"/>
          </a:p>
          <a:p>
            <a:r>
              <a:rPr lang="en-US" altLang="ko-KR" dirty="0" smtClean="0"/>
              <a:t>Dice </a:t>
            </a:r>
            <a:r>
              <a:rPr lang="en-US" altLang="ko-KR" dirty="0" err="1"/>
              <a:t>coef</a:t>
            </a:r>
            <a:r>
              <a:rPr lang="en-US" altLang="ko-KR" dirty="0"/>
              <a:t> : 0.351 ± 0.316 </a:t>
            </a:r>
            <a:endParaRPr lang="en-US" altLang="ko-KR" dirty="0" smtClean="0"/>
          </a:p>
          <a:p>
            <a:r>
              <a:rPr lang="en-US" altLang="ko-KR" dirty="0" err="1" smtClean="0"/>
              <a:t>IoU</a:t>
            </a:r>
            <a:r>
              <a:rPr lang="en-US" altLang="ko-KR" dirty="0" smtClean="0"/>
              <a:t> </a:t>
            </a:r>
            <a:r>
              <a:rPr lang="en-US" altLang="ko-KR" dirty="0"/>
              <a:t>: 0.455 ± 0.277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1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CutMix</a:t>
            </a:r>
            <a:r>
              <a:rPr lang="en-US" altLang="ko-KR" b="1" dirty="0" smtClean="0">
                <a:latin typeface="+mj-ea"/>
              </a:rPr>
              <a:t>-segmentation </a:t>
            </a:r>
            <a:r>
              <a:rPr lang="ko-KR" altLang="en-US" b="1" dirty="0" smtClean="0">
                <a:latin typeface="+mj-ea"/>
              </a:rPr>
              <a:t>실험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575" y="550810"/>
            <a:ext cx="7480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정성 평가 결과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수치와는 다른 모습을 보여줌 </a:t>
            </a:r>
            <a:r>
              <a:rPr lang="en-US" altLang="ko-KR" sz="1400" b="1" u="sng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기존 의도된 </a:t>
            </a:r>
            <a:r>
              <a:rPr lang="en-US" altLang="ko-KR" sz="1400" dirty="0" smtClean="0"/>
              <a:t>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구분이 좀더 </a:t>
            </a:r>
            <a:r>
              <a:rPr lang="ko-KR" altLang="en-US" sz="1400" dirty="0" err="1" smtClean="0"/>
              <a:t>명확해짐</a:t>
            </a:r>
            <a:endParaRPr lang="en-US" altLang="ko-KR" sz="1400" dirty="0" smtClean="0"/>
          </a:p>
        </p:txBody>
      </p:sp>
      <p:pic>
        <p:nvPicPr>
          <p:cNvPr id="3074" name="Picture 2" descr="https://erratic-tailor-f01.notion.site/image/https%3A%2F%2Fs3-us-west-2.amazonaws.com%2Fsecure.notion-static.com%2F379e6c9f-dc5a-4938-9de9-0b0fa656cbdb%2FUntitled.png?table=block&amp;id=b866dbf1-0b16-487e-a9e9-68f9a3c66bf5&amp;spaceId=ad2a71b5-1b0d-4734-bbc4-60a807442e5d&amp;width=2000&amp;userId=&amp;cache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4298"/>
            <a:ext cx="9081369" cy="45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94346" y="1381806"/>
            <a:ext cx="21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 prediction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CutMix</a:t>
            </a:r>
            <a:r>
              <a:rPr lang="en-US" altLang="ko-KR" b="1" dirty="0" smtClean="0">
                <a:latin typeface="+mj-ea"/>
              </a:rPr>
              <a:t>-segmentation </a:t>
            </a:r>
            <a:r>
              <a:rPr lang="ko-KR" altLang="en-US" b="1" dirty="0" smtClean="0">
                <a:latin typeface="+mj-ea"/>
              </a:rPr>
              <a:t>실험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575" y="550810"/>
            <a:ext cx="7480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정성 평가 결과</a:t>
            </a:r>
            <a:endParaRPr lang="en-US" altLang="ko-KR" sz="1400" b="1" u="sng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수치와는 다른 모습을 보여줌 </a:t>
            </a:r>
            <a:r>
              <a:rPr lang="en-US" altLang="ko-KR" sz="1400" b="1" u="sng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기존 의도된 </a:t>
            </a:r>
            <a:r>
              <a:rPr lang="en-US" altLang="ko-KR" sz="1400" dirty="0" smtClean="0"/>
              <a:t>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의 구분이 좀더 </a:t>
            </a:r>
            <a:r>
              <a:rPr lang="ko-KR" altLang="en-US" sz="1400" dirty="0" err="1" smtClean="0"/>
              <a:t>명확해짐</a:t>
            </a:r>
            <a:endParaRPr lang="en-US" altLang="ko-KR" sz="1400" dirty="0" smtClean="0"/>
          </a:p>
        </p:txBody>
      </p:sp>
      <p:pic>
        <p:nvPicPr>
          <p:cNvPr id="4098" name="Picture 2" descr="https://erratic-tailor-f01.notion.site/image/https%3A%2F%2Fs3-us-west-2.amazonaws.com%2Fsecure.notion-static.com%2F67e67734-b7cf-46d5-8687-a04aefaba578%2FUntitled.png?table=block&amp;id=59f45e82-22f9-41e0-8816-df646c1f6423&amp;spaceId=ad2a71b5-1b0d-4734-bbc4-60a807442e5d&amp;width=2000&amp;userId=&amp;cache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19043"/>
            <a:ext cx="8991773" cy="439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94346" y="1381806"/>
            <a:ext cx="21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N prediction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55611"/>
              </p:ext>
            </p:extLst>
          </p:nvPr>
        </p:nvGraphicFramePr>
        <p:xfrm>
          <a:off x="260466" y="515390"/>
          <a:ext cx="8725593" cy="3408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7779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4097865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39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12/31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28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 smtClean="0"/>
                        <a:t>false-</a:t>
                      </a:r>
                      <a:r>
                        <a:rPr lang="en-US" altLang="ko-KR" sz="1200" b="1" dirty="0" err="1" smtClean="0"/>
                        <a:t>negetive</a:t>
                      </a:r>
                      <a:r>
                        <a:rPr lang="en-US" altLang="ko-KR" sz="1200" b="1" dirty="0" smtClean="0"/>
                        <a:t>/positive </a:t>
                      </a:r>
                      <a:r>
                        <a:rPr lang="ko-KR" altLang="en-US" sz="1200" b="1" dirty="0" smtClean="0"/>
                        <a:t>데이터 </a:t>
                      </a:r>
                      <a:endParaRPr lang="en-US" altLang="ko-KR" sz="1200" b="1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config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확인 및 학습 대상 선별 </a:t>
                      </a:r>
                      <a:r>
                        <a:rPr lang="en-US" altLang="ko-KR" sz="1200" dirty="0" smtClean="0"/>
                        <a:t>=&gt; </a:t>
                      </a:r>
                      <a:r>
                        <a:rPr lang="ko-KR" altLang="en-US" sz="1200" dirty="0" smtClean="0"/>
                        <a:t>폴더 정리 완료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E:\02. </a:t>
                      </a:r>
                      <a:r>
                        <a:rPr lang="en-US" altLang="ko-KR" sz="1200" dirty="0" err="1" smtClean="0"/>
                        <a:t>scanner_data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nov_false_pn_cleaning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/>
                        <a:t>스캐너 데이터 이슈 확인 </a:t>
                      </a:r>
                      <a:r>
                        <a:rPr lang="en-US" altLang="ko-KR" sz="1200" b="1" dirty="0" smtClean="0"/>
                        <a:t>: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WSI </a:t>
                      </a:r>
                      <a:r>
                        <a:rPr lang="ko-KR" altLang="en-US" sz="1200" dirty="0" smtClean="0"/>
                        <a:t>크기의 차이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스캐너 차이로 확인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실험 필요</a:t>
                      </a:r>
                      <a:endParaRPr lang="en-US" altLang="ko-KR" sz="120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1) </a:t>
                      </a:r>
                      <a:r>
                        <a:rPr lang="ko-KR" altLang="en-US" sz="1200" dirty="0" smtClean="0"/>
                        <a:t>우선 전체 학습 및 성능 확인 </a:t>
                      </a:r>
                      <a:endParaRPr lang="en-US" altLang="ko-KR" sz="120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2) </a:t>
                      </a:r>
                      <a:r>
                        <a:rPr lang="ko-KR" altLang="en-US" sz="1200" dirty="0" smtClean="0"/>
                        <a:t>성능이 좋지 않으면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일부 제외하여 학습 계획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본 업데이트로 성능 향상 보장은 어려움</a:t>
                      </a:r>
                      <a:r>
                        <a:rPr lang="en-US" altLang="ko-KR" sz="1200" dirty="0" smtClean="0"/>
                        <a:t>)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/>
                        <a:t>학습 데이터 </a:t>
                      </a:r>
                      <a:r>
                        <a:rPr lang="ko-KR" altLang="en-US" sz="1200" b="1" dirty="0" err="1" smtClean="0"/>
                        <a:t>셋업</a:t>
                      </a:r>
                      <a:endParaRPr lang="en-US" altLang="ko-KR" sz="1200" b="1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학습용 </a:t>
                      </a:r>
                      <a:r>
                        <a:rPr lang="en-US" altLang="ko-KR" sz="1200" dirty="0" smtClean="0"/>
                        <a:t>patch </a:t>
                      </a:r>
                      <a:r>
                        <a:rPr lang="ko-KR" altLang="en-US" sz="1200" dirty="0" smtClean="0"/>
                        <a:t>생성 및 </a:t>
                      </a:r>
                      <a:r>
                        <a:rPr lang="en-US" altLang="ko-KR" sz="1200" dirty="0" smtClean="0"/>
                        <a:t>225</a:t>
                      </a:r>
                      <a:r>
                        <a:rPr lang="ko-KR" altLang="en-US" sz="1200" dirty="0" smtClean="0"/>
                        <a:t>번 서버로 이동 완료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/>
                        <a:t>스캐너 학습 데이터 이동</a:t>
                      </a:r>
                      <a:endParaRPr lang="en-US" altLang="ko-KR" sz="1200" b="1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대상 데이터 정리 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85243"/>
              </p:ext>
            </p:extLst>
          </p:nvPr>
        </p:nvGraphicFramePr>
        <p:xfrm>
          <a:off x="260466" y="3923530"/>
          <a:ext cx="8725593" cy="3038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06325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4089319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2438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Linux </a:t>
                      </a:r>
                      <a:r>
                        <a:rPr lang="ko-KR" altLang="en-US" sz="1200" b="1" baseline="0" dirty="0" smtClean="0"/>
                        <a:t>서버에서 학습</a:t>
                      </a:r>
                      <a:r>
                        <a:rPr lang="en-US" altLang="ko-KR" sz="1200" b="1" baseline="0" dirty="0" smtClean="0"/>
                        <a:t>: </a:t>
                      </a:r>
                      <a:r>
                        <a:rPr lang="ko-KR" altLang="en-US" sz="1200" b="1" baseline="0" dirty="0" smtClean="0"/>
                        <a:t>모델 이동시 성능 변동 현상 최소화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기본적인 라이브러리 </a:t>
                      </a:r>
                      <a:r>
                        <a:rPr lang="ko-KR" altLang="en-US" sz="1200" baseline="0" dirty="0" err="1" smtClean="0"/>
                        <a:t>셋업</a:t>
                      </a:r>
                      <a:r>
                        <a:rPr lang="ko-KR" altLang="en-US" sz="1200" baseline="0" dirty="0" smtClean="0"/>
                        <a:t> 완료 </a:t>
                      </a:r>
                      <a:r>
                        <a:rPr lang="en-US" altLang="ko-KR" sz="1200" baseline="0" dirty="0" smtClean="0"/>
                        <a:t>(219.252.39.225)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해당 서버에서 학습 및 관리 계획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GCNN </a:t>
                      </a:r>
                      <a:r>
                        <a:rPr lang="ko-KR" altLang="en-US" sz="1200" baseline="0" dirty="0" smtClean="0"/>
                        <a:t>모델 우선 설치 및 정상 작동 확인 </a:t>
                      </a:r>
                      <a:r>
                        <a:rPr lang="en-US" altLang="ko-KR" sz="1200" baseline="0" dirty="0" smtClean="0"/>
                        <a:t>(DB </a:t>
                      </a:r>
                      <a:r>
                        <a:rPr lang="ko-KR" altLang="en-US" sz="1200" baseline="0" dirty="0" smtClean="0"/>
                        <a:t>연결은 </a:t>
                      </a:r>
                      <a:r>
                        <a:rPr lang="en-US" altLang="ko-KR" sz="1200" baseline="0" dirty="0" smtClean="0"/>
                        <a:t>X, CSV </a:t>
                      </a:r>
                      <a:r>
                        <a:rPr lang="ko-KR" altLang="en-US" sz="1200" baseline="0" dirty="0" smtClean="0"/>
                        <a:t>형태로 결과 도출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DB</a:t>
                      </a:r>
                      <a:r>
                        <a:rPr lang="ko-KR" altLang="en-US" sz="1200" baseline="0" dirty="0" smtClean="0"/>
                        <a:t>는 </a:t>
                      </a:r>
                      <a:r>
                        <a:rPr lang="ko-KR" altLang="en-US" sz="1200" u="sng" baseline="0" dirty="0" smtClean="0"/>
                        <a:t>기존 윈도우 </a:t>
                      </a:r>
                      <a:r>
                        <a:rPr lang="en-US" altLang="ko-KR" sz="1200" u="sng" baseline="0" dirty="0" smtClean="0"/>
                        <a:t>(14</a:t>
                      </a:r>
                      <a:r>
                        <a:rPr lang="ko-KR" altLang="en-US" sz="1200" u="sng" baseline="0" dirty="0" smtClean="0"/>
                        <a:t>번</a:t>
                      </a:r>
                      <a:r>
                        <a:rPr lang="en-US" altLang="ko-KR" sz="1200" u="sng" baseline="0" dirty="0" smtClean="0"/>
                        <a:t>) </a:t>
                      </a:r>
                      <a:r>
                        <a:rPr lang="ko-KR" altLang="en-US" sz="1200" u="sng" baseline="0" dirty="0" smtClean="0"/>
                        <a:t>서버 활용을 요청</a:t>
                      </a:r>
                      <a:r>
                        <a:rPr lang="ko-KR" altLang="en-US" sz="1200" baseline="0" dirty="0" smtClean="0"/>
                        <a:t> 받음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en-US" altLang="ko-KR" sz="1200" baseline="0" dirty="0" err="1" smtClean="0"/>
                        <a:t>lossdiff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ko-KR" altLang="en-US" sz="1200" baseline="0" dirty="0" smtClean="0"/>
                        <a:t>차 학습 후 체크 가능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담당자 변경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전체 프레임 워크 담당자 변경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en-US" altLang="ko-KR" sz="1200" baseline="0" dirty="0" err="1" smtClean="0"/>
                        <a:t>willmer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GCNN </a:t>
                      </a:r>
                      <a:r>
                        <a:rPr lang="ko-KR" altLang="en-US" sz="1200" baseline="0" dirty="0" smtClean="0"/>
                        <a:t>담당자 변경 </a:t>
                      </a:r>
                      <a:r>
                        <a:rPr lang="en-US" altLang="ko-KR" sz="1200" baseline="0" dirty="0" smtClean="0"/>
                        <a:t>(‘JJ)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 smtClean="0"/>
                        <a:t>LossDiff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담당자 변경 계획 중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패치 분류기 </a:t>
                      </a:r>
                      <a:r>
                        <a:rPr lang="en-US" altLang="ko-KR" sz="1200" b="1" baseline="0" dirty="0" smtClean="0"/>
                        <a:t>(</a:t>
                      </a:r>
                      <a:r>
                        <a:rPr lang="en-US" altLang="ko-KR" sz="1200" b="1" baseline="0" dirty="0" err="1" smtClean="0"/>
                        <a:t>linux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서버에서 학습 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패치 데이터 </a:t>
                      </a:r>
                      <a:r>
                        <a:rPr lang="en-US" altLang="ko-KR" sz="1200" b="0" baseline="0" dirty="0" err="1" smtClean="0"/>
                        <a:t>linux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서버로 이동 완료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err="1" smtClean="0"/>
                        <a:t>LossDiff</a:t>
                      </a:r>
                      <a:r>
                        <a:rPr lang="en-US" altLang="ko-KR" sz="1200" b="0" baseline="0" dirty="0" smtClean="0"/>
                        <a:t> model: colon / stomach </a:t>
                      </a:r>
                      <a:r>
                        <a:rPr lang="ko-KR" altLang="en-US" sz="1200" b="0" baseline="0" dirty="0" smtClean="0"/>
                        <a:t>학습 완료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="1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슬라이드 분류 모델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기존 코드 인수인계 과정에서 수정 및 업데이트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관리 및 처리 효율성 증대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데이터 위치 정리</a:t>
                      </a:r>
                      <a:r>
                        <a:rPr lang="en-US" altLang="ko-KR" sz="1200" b="0" baseline="0" dirty="0" smtClean="0"/>
                        <a:t>-</a:t>
                      </a:r>
                      <a:r>
                        <a:rPr lang="ko-KR" altLang="en-US" sz="1200" b="0" baseline="0" dirty="0" smtClean="0"/>
                        <a:t>공유 및 </a:t>
                      </a:r>
                      <a:r>
                        <a:rPr lang="en-US" altLang="ko-KR" sz="1200" b="0" baseline="0" dirty="0" err="1" smtClean="0"/>
                        <a:t>linux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서버로 이동 요청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err="1" smtClean="0"/>
                        <a:t>LossDiff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en-US" altLang="ko-KR" sz="1200" b="0" baseline="0" dirty="0" err="1" smtClean="0"/>
                        <a:t>plk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파일 담당자 수령 완료</a:t>
                      </a: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386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="1" u="sng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79526"/>
              </p:ext>
            </p:extLst>
          </p:nvPr>
        </p:nvGraphicFramePr>
        <p:xfrm>
          <a:off x="260466" y="515391"/>
          <a:ext cx="8725593" cy="856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166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12/24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490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64243"/>
              </p:ext>
            </p:extLst>
          </p:nvPr>
        </p:nvGraphicFramePr>
        <p:xfrm>
          <a:off x="260466" y="888122"/>
          <a:ext cx="8725593" cy="5836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323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98790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612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Weakly</a:t>
                      </a:r>
                      <a:r>
                        <a:rPr lang="en-US" altLang="ko-KR" b="1" baseline="0" dirty="0" smtClean="0"/>
                        <a:t> supervised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VIT </a:t>
                      </a:r>
                      <a:r>
                        <a:rPr lang="ko-KR" altLang="en-US" sz="1200" b="1" baseline="0" dirty="0" smtClean="0"/>
                        <a:t>모델 확인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 VIT</a:t>
                      </a:r>
                      <a:r>
                        <a:rPr lang="ko-KR" altLang="en-US" sz="1200" baseline="0" dirty="0" smtClean="0"/>
                        <a:t>의 경우 박스 생성 관련 이슈가 있어서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결과의 형태가 애매함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문헌 연구에서 확인된 바는 현재의 데이터가 기존보다 이미지 자체 </a:t>
                      </a:r>
                      <a:r>
                        <a:rPr lang="en-US" altLang="ko-KR" sz="1200" baseline="0" dirty="0" smtClean="0"/>
                        <a:t>Resize</a:t>
                      </a:r>
                      <a:r>
                        <a:rPr lang="ko-KR" altLang="en-US" sz="1200" baseline="0" dirty="0" smtClean="0"/>
                        <a:t>가 크게 작용함을 확인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기존의 </a:t>
                      </a:r>
                      <a:r>
                        <a:rPr lang="en-US" altLang="ko-KR" sz="1200" baseline="0" dirty="0" smtClean="0"/>
                        <a:t>CAM </a:t>
                      </a:r>
                      <a:r>
                        <a:rPr lang="ko-KR" altLang="en-US" sz="1200" baseline="0" dirty="0" smtClean="0"/>
                        <a:t>방식이 잘 되지 않는 주요 원인으로 보고 연구를 진행중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이전에 </a:t>
                      </a:r>
                      <a:r>
                        <a:rPr lang="ko-KR" altLang="en-US" sz="1200" baseline="0" dirty="0" err="1" smtClean="0"/>
                        <a:t>디텍터</a:t>
                      </a:r>
                      <a:r>
                        <a:rPr lang="ko-KR" altLang="en-US" sz="1200" baseline="0" dirty="0" smtClean="0"/>
                        <a:t> 파트에서 연구되었던 </a:t>
                      </a:r>
                      <a:r>
                        <a:rPr lang="en-US" altLang="ko-KR" sz="1200" baseline="0" dirty="0" smtClean="0"/>
                        <a:t>camouflage </a:t>
                      </a:r>
                      <a:r>
                        <a:rPr lang="ko-KR" altLang="en-US" sz="1200" baseline="0" dirty="0" err="1" smtClean="0"/>
                        <a:t>디텍션</a:t>
                      </a:r>
                      <a:r>
                        <a:rPr lang="ko-KR" altLang="en-US" sz="1200" baseline="0" dirty="0" smtClean="0"/>
                        <a:t> 방식 적용 방법 연구 중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841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Segmentation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N- 0 labeling </a:t>
                      </a:r>
                      <a:r>
                        <a:rPr lang="ko-KR" altLang="en-US" sz="1200" b="1" baseline="0" dirty="0" smtClean="0"/>
                        <a:t>방식</a:t>
                      </a:r>
                      <a:r>
                        <a:rPr lang="en-US" altLang="ko-KR" sz="1200" b="1" baseline="0" dirty="0" smtClean="0"/>
                        <a:t>: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효과 없음을 확인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지난 주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Cutmix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방식의 </a:t>
                      </a:r>
                      <a:r>
                        <a:rPr lang="ko-KR" altLang="en-US" sz="1200" baseline="0" dirty="0" err="1" smtClean="0"/>
                        <a:t>레이블링</a:t>
                      </a:r>
                      <a:r>
                        <a:rPr lang="ko-KR" altLang="en-US" sz="1200" baseline="0" dirty="0" smtClean="0"/>
                        <a:t> 및 모델 학습 준비중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Cutmix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방식의 </a:t>
                      </a:r>
                      <a:r>
                        <a:rPr lang="ko-KR" altLang="en-US" sz="1200" baseline="0" dirty="0" err="1" smtClean="0"/>
                        <a:t>레이블링</a:t>
                      </a:r>
                      <a:r>
                        <a:rPr lang="ko-KR" altLang="en-US" sz="1200" baseline="0" dirty="0" smtClean="0"/>
                        <a:t> 및 모델 학습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차 완료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기타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Linux </a:t>
                      </a:r>
                      <a:r>
                        <a:rPr lang="ko-KR" altLang="en-US" sz="1200" b="1" baseline="0" dirty="0" smtClean="0"/>
                        <a:t>서버</a:t>
                      </a:r>
                      <a:r>
                        <a:rPr lang="en-US" altLang="ko-KR" sz="1200" b="1" baseline="0" dirty="0" smtClean="0"/>
                        <a:t>: </a:t>
                      </a:r>
                      <a:r>
                        <a:rPr lang="ko-KR" altLang="en-US" sz="1200" b="1" baseline="0" dirty="0" smtClean="0"/>
                        <a:t>연결 오류 해결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14</a:t>
                      </a:r>
                      <a:r>
                        <a:rPr lang="ko-KR" altLang="en-US" sz="1200" baseline="0" dirty="0" smtClean="0"/>
                        <a:t>번 서버 </a:t>
                      </a:r>
                      <a:r>
                        <a:rPr lang="en-US" altLang="ko-KR" sz="1200" baseline="0" dirty="0" smtClean="0"/>
                        <a:t>-&gt; Linux </a:t>
                      </a:r>
                      <a:r>
                        <a:rPr lang="ko-KR" altLang="en-US" sz="1200" baseline="0" dirty="0" smtClean="0"/>
                        <a:t>서버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이중 원격 연결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Code </a:t>
                      </a:r>
                      <a:r>
                        <a:rPr lang="ko-KR" altLang="en-US" sz="1200" b="1" baseline="0" dirty="0" smtClean="0"/>
                        <a:t>공유 관련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 smtClean="0"/>
                        <a:t>Github</a:t>
                      </a:r>
                      <a:r>
                        <a:rPr lang="ko-KR" altLang="en-US" sz="1200" baseline="0" dirty="0" smtClean="0"/>
                        <a:t>를 통한 코드 공유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VIT </a:t>
                      </a:r>
                      <a:r>
                        <a:rPr lang="ko-KR" altLang="en-US" sz="1200" b="0" baseline="0" dirty="0" smtClean="0"/>
                        <a:t>담당 학생과 연락처 공유</a:t>
                      </a: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VIT </a:t>
                      </a:r>
                      <a:r>
                        <a:rPr lang="ko-KR" altLang="en-US" sz="1200" b="1" baseline="0" dirty="0" smtClean="0"/>
                        <a:t>관련</a:t>
                      </a:r>
                      <a:r>
                        <a:rPr lang="en-US" altLang="ko-KR" sz="1200" b="1" baseline="0" dirty="0" smtClean="0"/>
                        <a:t>: 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담당 학생 연락처 공유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미팅 가능함을 전달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윈도우 </a:t>
                      </a:r>
                      <a:r>
                        <a:rPr lang="en-US" altLang="ko-KR" sz="1200" b="1" baseline="0" dirty="0" smtClean="0"/>
                        <a:t>14</a:t>
                      </a:r>
                      <a:r>
                        <a:rPr lang="ko-KR" altLang="en-US" sz="1200" b="1" baseline="0" dirty="0" smtClean="0"/>
                        <a:t>번 서버</a:t>
                      </a:r>
                      <a:r>
                        <a:rPr lang="en-US" altLang="ko-KR" sz="1200" b="1" baseline="0" dirty="0" smtClean="0"/>
                        <a:t>: 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아이디 삭제 </a:t>
                      </a:r>
                      <a:r>
                        <a:rPr lang="en-US" altLang="ko-KR" sz="1200" baseline="0" dirty="0" smtClean="0"/>
                        <a:t>kaist05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err="1" smtClean="0"/>
                        <a:t>Github</a:t>
                      </a:r>
                      <a:r>
                        <a:rPr lang="en-US" altLang="ko-KR" sz="1200" baseline="0" dirty="0" smtClean="0"/>
                        <a:t>: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씨젠과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협업중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모든학생</a:t>
                      </a:r>
                      <a:r>
                        <a:rPr lang="ko-KR" altLang="en-US" sz="1200" baseline="0" dirty="0" smtClean="0"/>
                        <a:t> 초대 완료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추후 모델 </a:t>
                      </a:r>
                      <a:r>
                        <a:rPr lang="ko-KR" altLang="en-US" sz="1200" baseline="0" dirty="0" err="1" smtClean="0"/>
                        <a:t>업데이트시</a:t>
                      </a:r>
                      <a:r>
                        <a:rPr lang="ko-KR" altLang="en-US" sz="1200" baseline="0" dirty="0" smtClean="0"/>
                        <a:t> 해당 위치에서 공유 계획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 smtClean="0"/>
                        <a:t>특허</a:t>
                      </a:r>
                      <a:r>
                        <a:rPr lang="en-US" altLang="ko-KR" sz="1200" b="1" baseline="0" dirty="0" smtClean="0"/>
                        <a:t>: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해외 특허 출원 관련 내용 메일로 전달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err="1" smtClean="0"/>
                        <a:t>SeeDP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주소 변경</a:t>
                      </a:r>
                      <a:endParaRPr lang="en-US" altLang="ko-KR" sz="1200" b="1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: http://sdp.seegenemedical.com/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baseline="0" dirty="0" smtClean="0"/>
                        <a:t>VIT </a:t>
                      </a:r>
                      <a:r>
                        <a:rPr lang="ko-KR" altLang="en-US" sz="1200" b="1" baseline="0" dirty="0" smtClean="0"/>
                        <a:t>모델</a:t>
                      </a:r>
                      <a:r>
                        <a:rPr lang="en-US" altLang="ko-KR" sz="1200" b="1" baseline="0" dirty="0" smtClean="0"/>
                        <a:t>: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false-</a:t>
                      </a:r>
                      <a:r>
                        <a:rPr lang="ko-KR" altLang="en-US" sz="1200" baseline="0" dirty="0" smtClean="0"/>
                        <a:t>슬라이드로부터 생성된 패치 데이터 이동 중 </a:t>
                      </a: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테스트 예정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5072" y="1164911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372543" y="5523797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223302" y="3499521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971731" y="1657934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48038" y="1044928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8038" y="2936243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48037" y="4837015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83769" y="718586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9680" y="2629334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7218" y="4551140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94508" y="3271500"/>
            <a:ext cx="404747" cy="573934"/>
            <a:chOff x="5450408" y="3255368"/>
            <a:chExt cx="489744" cy="694460"/>
          </a:xfrm>
        </p:grpSpPr>
        <p:sp>
          <p:nvSpPr>
            <p:cNvPr id="15" name="원통 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42" y="1119520"/>
            <a:ext cx="458233" cy="11303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15673" y="2259668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1176974"/>
            <a:ext cx="458233" cy="11303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1" y="1217648"/>
            <a:ext cx="458233" cy="113030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14380" y="3237721"/>
            <a:ext cx="655209" cy="641250"/>
            <a:chOff x="5813733" y="2418100"/>
            <a:chExt cx="1028944" cy="998571"/>
          </a:xfrm>
        </p:grpSpPr>
        <p:sp>
          <p:nvSpPr>
            <p:cNvPr id="23" name="타원 2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2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491320" y="385781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483" y="2963850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643254" y="3159629"/>
            <a:ext cx="1059277" cy="1091666"/>
            <a:chOff x="7329147" y="1556828"/>
            <a:chExt cx="1572501" cy="171561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3173941" y="2113605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3296100" y="1483095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145" y="1184960"/>
            <a:ext cx="1056632" cy="233845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85" idx="2"/>
            <a:endCxn id="23" idx="0"/>
          </p:cNvCxnSpPr>
          <p:nvPr/>
        </p:nvCxnSpPr>
        <p:spPr>
          <a:xfrm rot="5400000">
            <a:off x="4135962" y="1333216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1450" y="3862251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꺾인 연결선 40"/>
          <p:cNvCxnSpPr>
            <a:stCxn id="40" idx="2"/>
            <a:endCxn id="55" idx="0"/>
          </p:cNvCxnSpPr>
          <p:nvPr/>
        </p:nvCxnSpPr>
        <p:spPr>
          <a:xfrm rot="5400000">
            <a:off x="4744371" y="2923550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99240" y="5246264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80447" y="5734294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88829" y="5170300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46404" y="5270601"/>
            <a:ext cx="284526" cy="70183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30630" y="5270601"/>
            <a:ext cx="284526" cy="7018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7217" y="5270601"/>
            <a:ext cx="284526" cy="70183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84" y="5270469"/>
            <a:ext cx="284526" cy="701832"/>
          </a:xfrm>
          <a:prstGeom prst="rect">
            <a:avLst/>
          </a:prstGeom>
        </p:spPr>
      </p:pic>
      <p:cxnSp>
        <p:nvCxnSpPr>
          <p:cNvPr id="49" name="꺾인 연결선 48"/>
          <p:cNvCxnSpPr>
            <a:stCxn id="44" idx="0"/>
            <a:endCxn id="40" idx="2"/>
          </p:cNvCxnSpPr>
          <p:nvPr/>
        </p:nvCxnSpPr>
        <p:spPr>
          <a:xfrm rot="16200000" flipV="1">
            <a:off x="6928492" y="4115558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32491" y="589769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13659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020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35796" y="5903877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454" y="5099367"/>
            <a:ext cx="655209" cy="641250"/>
            <a:chOff x="1066780" y="5164014"/>
            <a:chExt cx="655209" cy="641250"/>
          </a:xfrm>
        </p:grpSpPr>
        <p:sp>
          <p:nvSpPr>
            <p:cNvPr id="55" name="타원 5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4304378" y="3215985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96515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3" y="346010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65" y="371453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직사각형 66"/>
          <p:cNvSpPr/>
          <p:nvPr/>
        </p:nvSpPr>
        <p:spPr>
          <a:xfrm>
            <a:off x="4694844" y="3535080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91188" y="3773525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1918" y="4039654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02" y="3197472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1" name="꺾인 연결선 70"/>
          <p:cNvCxnSpPr>
            <a:stCxn id="76" idx="6"/>
            <a:endCxn id="70" idx="1"/>
          </p:cNvCxnSpPr>
          <p:nvPr/>
        </p:nvCxnSpPr>
        <p:spPr>
          <a:xfrm flipV="1">
            <a:off x="4384678" y="3363700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4385657" y="3388619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76" idx="6"/>
            <a:endCxn id="66" idx="1"/>
          </p:cNvCxnSpPr>
          <p:nvPr/>
        </p:nvCxnSpPr>
        <p:spPr>
          <a:xfrm>
            <a:off x="4384678" y="3552899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6"/>
            <a:endCxn id="64" idx="1"/>
          </p:cNvCxnSpPr>
          <p:nvPr/>
        </p:nvCxnSpPr>
        <p:spPr>
          <a:xfrm>
            <a:off x="4384678" y="3552899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03785" y="3282614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729469" y="323227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949441" y="3399995"/>
            <a:ext cx="344764" cy="347681"/>
            <a:chOff x="572642" y="3447654"/>
            <a:chExt cx="1905000" cy="1904997"/>
          </a:xfrm>
          <a:effectLst/>
        </p:grpSpPr>
        <p:pic>
          <p:nvPicPr>
            <p:cNvPr id="78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9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1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837" y="3318500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83" name="타원 82"/>
          <p:cNvSpPr/>
          <p:nvPr/>
        </p:nvSpPr>
        <p:spPr>
          <a:xfrm>
            <a:off x="5712862" y="1445562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84" y="1532126"/>
            <a:ext cx="436355" cy="46724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346875" y="2065582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3786121" y="5264721"/>
            <a:ext cx="1070791" cy="878559"/>
            <a:chOff x="5943796" y="2779089"/>
            <a:chExt cx="2735123" cy="235960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4781811" y="5377535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684120" y="1363134"/>
            <a:ext cx="837762" cy="805232"/>
            <a:chOff x="5813733" y="2418100"/>
            <a:chExt cx="1028944" cy="998571"/>
          </a:xfrm>
        </p:grpSpPr>
        <p:sp>
          <p:nvSpPr>
            <p:cNvPr id="93" name="타원 92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9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7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8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99" name="꺾인 연결선 98"/>
          <p:cNvCxnSpPr>
            <a:stCxn id="83" idx="6"/>
            <a:endCxn id="93" idx="2"/>
          </p:cNvCxnSpPr>
          <p:nvPr/>
        </p:nvCxnSpPr>
        <p:spPr>
          <a:xfrm flipV="1">
            <a:off x="6368071" y="1765750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74338" y="2148321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256*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76" y="19143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1" y="127933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/>
          <p:cNvSpPr/>
          <p:nvPr/>
        </p:nvSpPr>
        <p:spPr>
          <a:xfrm>
            <a:off x="7809511" y="1986590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831664" y="1376669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꺾인 연결선 104"/>
          <p:cNvCxnSpPr>
            <a:stCxn id="93" idx="6"/>
            <a:endCxn id="102" idx="1"/>
          </p:cNvCxnSpPr>
          <p:nvPr/>
        </p:nvCxnSpPr>
        <p:spPr>
          <a:xfrm flipV="1">
            <a:off x="7521882" y="1445562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3" idx="6"/>
            <a:endCxn id="101" idx="1"/>
          </p:cNvCxnSpPr>
          <p:nvPr/>
        </p:nvCxnSpPr>
        <p:spPr>
          <a:xfrm>
            <a:off x="7521882" y="1765750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04" idx="3"/>
            <a:endCxn id="32" idx="0"/>
          </p:cNvCxnSpPr>
          <p:nvPr/>
        </p:nvCxnSpPr>
        <p:spPr>
          <a:xfrm flipH="1">
            <a:off x="8172893" y="1499780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</p:cNvCxnSpPr>
          <p:nvPr/>
        </p:nvCxnSpPr>
        <p:spPr>
          <a:xfrm rot="5400000">
            <a:off x="6629762" y="1620742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85812" y="3245122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766152" y="3592484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11" name="원통 11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원통 11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통 11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124049" y="3992591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15" name="원통 11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원통 11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통 11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오른쪽으로 구부러진 화살표 117"/>
          <p:cNvSpPr/>
          <p:nvPr/>
        </p:nvSpPr>
        <p:spPr>
          <a:xfrm rot="19063509">
            <a:off x="5749769" y="3896218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611830" y="4004512"/>
            <a:ext cx="259026" cy="237471"/>
            <a:chOff x="572642" y="3447654"/>
            <a:chExt cx="1905000" cy="1904997"/>
          </a:xfrm>
          <a:effectLst/>
        </p:grpSpPr>
        <p:pic>
          <p:nvPicPr>
            <p:cNvPr id="120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1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2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3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4" name="오른쪽으로 구부러진 화살표 123"/>
          <p:cNvSpPr/>
          <p:nvPr/>
        </p:nvSpPr>
        <p:spPr>
          <a:xfrm rot="7865545">
            <a:off x="6039762" y="3579327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192175" y="3579441"/>
            <a:ext cx="214478" cy="220902"/>
            <a:chOff x="4475812" y="3935257"/>
            <a:chExt cx="259519" cy="267291"/>
          </a:xfrm>
        </p:grpSpPr>
        <p:pic>
          <p:nvPicPr>
            <p:cNvPr id="126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7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9" name="TextBox 128"/>
          <p:cNvSpPr txBox="1"/>
          <p:nvPr/>
        </p:nvSpPr>
        <p:spPr>
          <a:xfrm>
            <a:off x="8021090" y="1109897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89774" y="1044927"/>
            <a:ext cx="2330966" cy="527175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10767" y="717864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 Preprocessing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7" y="1217648"/>
            <a:ext cx="1013761" cy="250061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379789" y="3634450"/>
            <a:ext cx="97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직선 화살표 연결선 138"/>
          <p:cNvCxnSpPr>
            <a:stCxn id="151" idx="7"/>
            <a:endCxn id="23" idx="2"/>
          </p:cNvCxnSpPr>
          <p:nvPr/>
        </p:nvCxnSpPr>
        <p:spPr>
          <a:xfrm flipV="1">
            <a:off x="2238391" y="3558346"/>
            <a:ext cx="575989" cy="1658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1" idx="7"/>
          </p:cNvCxnSpPr>
          <p:nvPr/>
        </p:nvCxnSpPr>
        <p:spPr>
          <a:xfrm flipV="1">
            <a:off x="2238391" y="2037564"/>
            <a:ext cx="4615071" cy="317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145647" y="3792560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469" y="3879124"/>
            <a:ext cx="436355" cy="467249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819" y="4447208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523316" y="5099367"/>
            <a:ext cx="837762" cy="805232"/>
            <a:chOff x="5813733" y="2418100"/>
            <a:chExt cx="1028944" cy="998571"/>
          </a:xfrm>
        </p:grpSpPr>
        <p:sp>
          <p:nvSpPr>
            <p:cNvPr id="151" name="타원 15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5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123" y="5127694"/>
            <a:ext cx="557455" cy="5251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8" name="TextBox 157"/>
          <p:cNvSpPr txBox="1"/>
          <p:nvPr/>
        </p:nvSpPr>
        <p:spPr>
          <a:xfrm>
            <a:off x="1208050" y="589220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패치 저장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8808" y="5691299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노이즈 제거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꺾인 연결선 163"/>
          <p:cNvCxnSpPr>
            <a:stCxn id="136" idx="3"/>
            <a:endCxn id="147" idx="0"/>
          </p:cNvCxnSpPr>
          <p:nvPr/>
        </p:nvCxnSpPr>
        <p:spPr>
          <a:xfrm>
            <a:off x="1395658" y="2467953"/>
            <a:ext cx="77594" cy="13246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49" idx="2"/>
            <a:endCxn id="157" idx="0"/>
          </p:cNvCxnSpPr>
          <p:nvPr/>
        </p:nvCxnSpPr>
        <p:spPr>
          <a:xfrm rot="5400000">
            <a:off x="922193" y="4590477"/>
            <a:ext cx="418876" cy="6555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49" idx="2"/>
            <a:endCxn id="151" idx="0"/>
          </p:cNvCxnSpPr>
          <p:nvPr/>
        </p:nvCxnSpPr>
        <p:spPr>
          <a:xfrm rot="16200000" flipH="1">
            <a:off x="1505529" y="4662698"/>
            <a:ext cx="390549" cy="482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System architecture</a:t>
            </a:r>
            <a:endParaRPr lang="ko-KR" altLang="en-US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922380" y="3833518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256 size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613077" y="6030033"/>
            <a:ext cx="115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256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95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ea"/>
                <a:ea typeface="+mj-ea"/>
              </a:rPr>
              <a:t>스케너</a:t>
            </a:r>
            <a:r>
              <a:rPr lang="ko-KR" altLang="en-US" sz="2800" b="1" dirty="0" smtClean="0">
                <a:latin typeface="+mj-ea"/>
                <a:ea typeface="+mj-ea"/>
              </a:rPr>
              <a:t>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업데이트 내용 및 진행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6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데이터 업데이트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2065" y="655777"/>
            <a:ext cx="74804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데이터 업데이트</a:t>
            </a:r>
            <a:r>
              <a:rPr lang="en-US" altLang="ko-KR" sz="1600" b="1" dirty="0"/>
              <a:t>:  annotation 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추가 </a:t>
            </a:r>
            <a:r>
              <a:rPr lang="ko-KR" altLang="en-US" sz="1400" b="1" u="sng" dirty="0"/>
              <a:t>데이터 대상</a:t>
            </a:r>
            <a:endParaRPr lang="en-US" altLang="ko-KR" sz="1400" b="1" u="sng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false positive (</a:t>
            </a:r>
            <a:r>
              <a:rPr lang="ko-KR" altLang="en-US" sz="1400" b="1" dirty="0"/>
              <a:t>실제 </a:t>
            </a:r>
            <a:r>
              <a:rPr lang="en-US" altLang="ko-KR" sz="1400" b="1" dirty="0"/>
              <a:t>N) </a:t>
            </a:r>
            <a:r>
              <a:rPr lang="en-US" altLang="ko-KR" sz="1400" dirty="0"/>
              <a:t>- (no marking) : </a:t>
            </a:r>
            <a:r>
              <a:rPr lang="en-US" altLang="ko-KR" sz="1100" b="1" dirty="0" smtClean="0"/>
              <a:t>*647</a:t>
            </a:r>
            <a:r>
              <a:rPr lang="ko-KR" altLang="en-US" sz="1100" b="1" dirty="0" smtClean="0"/>
              <a:t>건 </a:t>
            </a:r>
            <a:r>
              <a:rPr lang="en-US" altLang="ko-KR" sz="1100" b="1" dirty="0" smtClean="0"/>
              <a:t> </a:t>
            </a:r>
            <a:r>
              <a:rPr lang="ko-KR" altLang="en-US" sz="1100" b="1" dirty="0"/>
              <a:t>현재 주요 이슈 파트</a:t>
            </a:r>
            <a:endParaRPr lang="en-US" altLang="ko-KR" sz="11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false negative  (</a:t>
            </a:r>
            <a:r>
              <a:rPr lang="ko-KR" altLang="en-US" sz="1400" b="1" dirty="0"/>
              <a:t>실제 </a:t>
            </a:r>
            <a:r>
              <a:rPr lang="en-US" altLang="ko-KR" sz="1400" b="1" dirty="0"/>
              <a:t>D,M)</a:t>
            </a:r>
            <a:r>
              <a:rPr lang="en-US" altLang="ko-KR" sz="1400" dirty="0"/>
              <a:t>– (marking): </a:t>
            </a:r>
            <a:r>
              <a:rPr lang="en-US" altLang="ko-KR" sz="1200" b="1" dirty="0"/>
              <a:t>*163</a:t>
            </a:r>
            <a:r>
              <a:rPr lang="ko-KR" altLang="en-US" sz="1200" b="1" dirty="0"/>
              <a:t>건 </a:t>
            </a:r>
            <a:endParaRPr lang="en-US" altLang="ko-KR" sz="12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*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월에 수집된 데이터를 대상으로 함</a:t>
            </a:r>
            <a:endParaRPr lang="en-US" altLang="ko-KR" sz="1200" b="1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299958" y="768989"/>
            <a:ext cx="0" cy="176259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3" y="3711767"/>
            <a:ext cx="4280375" cy="2284565"/>
          </a:xfrm>
          <a:prstGeom prst="rect">
            <a:avLst/>
          </a:prstGeom>
          <a:ln>
            <a:solidFill>
              <a:srgbClr val="0066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68" y="3711767"/>
            <a:ext cx="4313396" cy="2284565"/>
          </a:xfrm>
          <a:prstGeom prst="rect">
            <a:avLst/>
          </a:prstGeom>
          <a:ln>
            <a:solidFill>
              <a:srgbClr val="0066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914258" y="5255663"/>
            <a:ext cx="1239140" cy="384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8924" y="4700187"/>
            <a:ext cx="643585" cy="94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7364" y="6093152"/>
            <a:ext cx="606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*</a:t>
            </a:r>
            <a:r>
              <a:rPr lang="ko-KR" altLang="en-US" sz="1400" b="1" u="sng" dirty="0" smtClean="0"/>
              <a:t>병리 번호의 중복으로 실제 수령 수와 차이가 있음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86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데이터 </a:t>
            </a:r>
            <a:r>
              <a:rPr lang="ko-KR" altLang="en-US" b="1" dirty="0" smtClean="0">
                <a:latin typeface="+mj-ea"/>
              </a:rPr>
              <a:t>업데이트 </a:t>
            </a:r>
            <a:r>
              <a:rPr lang="en-US" altLang="ko-KR" b="1" dirty="0" smtClean="0">
                <a:latin typeface="+mj-ea"/>
              </a:rPr>
              <a:t>(</a:t>
            </a:r>
            <a:r>
              <a:rPr lang="ko-KR" altLang="en-US" b="1" dirty="0" smtClean="0">
                <a:latin typeface="+mj-ea"/>
              </a:rPr>
              <a:t>지난 슬라이드</a:t>
            </a:r>
            <a:r>
              <a:rPr lang="en-US" altLang="ko-KR" b="1" dirty="0" smtClean="0">
                <a:latin typeface="+mj-ea"/>
              </a:rPr>
              <a:t>)</a:t>
            </a:r>
            <a:r>
              <a:rPr lang="ko-KR" altLang="en-US" b="1" dirty="0" smtClean="0">
                <a:latin typeface="+mj-ea"/>
              </a:rPr>
              <a:t>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575" y="550810"/>
            <a:ext cx="74804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현재 학습 상황 </a:t>
            </a:r>
            <a:r>
              <a:rPr lang="en-US" altLang="ko-KR" sz="1400" b="1" u="sng" dirty="0" smtClean="0"/>
              <a:t>(1/7 </a:t>
            </a:r>
            <a:r>
              <a:rPr lang="ko-KR" altLang="en-US" sz="1400" b="1" u="sng" dirty="0" smtClean="0"/>
              <a:t>목표</a:t>
            </a:r>
            <a:r>
              <a:rPr lang="en-US" altLang="ko-KR" sz="1400" b="1" u="sng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1</a:t>
            </a:r>
            <a:r>
              <a:rPr lang="en-US" altLang="ko-KR" sz="1200" b="1" u="sng" dirty="0"/>
              <a:t>) 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/>
              <a:t>colon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중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시켜서</a:t>
            </a:r>
            <a:r>
              <a:rPr lang="en-US" altLang="ko-KR" sz="1200" b="1" u="sng" dirty="0"/>
              <a:t>, WSI </a:t>
            </a:r>
            <a:r>
              <a:rPr lang="en-US" altLang="ko-KR" sz="1200" b="1" u="sng" dirty="0" err="1"/>
              <a:t>featurecube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u="sng" dirty="0" smtClean="0"/>
              <a:t>2</a:t>
            </a:r>
            <a:r>
              <a:rPr lang="en-US" altLang="ko-KR" sz="1200" b="1" u="sng" dirty="0"/>
              <a:t>) </a:t>
            </a:r>
            <a:r>
              <a:rPr lang="en-US" altLang="ko-KR" sz="1200" b="1" u="sng" dirty="0" smtClean="0"/>
              <a:t>225 </a:t>
            </a:r>
            <a:r>
              <a:rPr lang="ko-KR" altLang="en-US" sz="1200" b="1" u="sng" dirty="0"/>
              <a:t>서버에서 </a:t>
            </a:r>
            <a:r>
              <a:rPr lang="en-US" altLang="ko-KR" sz="1200" b="1" u="sng" dirty="0" err="1"/>
              <a:t>stoamch</a:t>
            </a:r>
            <a:r>
              <a:rPr lang="en-US" altLang="ko-KR" sz="1200" b="1" u="sng" dirty="0"/>
              <a:t> </a:t>
            </a:r>
            <a:r>
              <a:rPr lang="en-US" altLang="ko-KR" sz="1200" b="1" u="sng" dirty="0" err="1"/>
              <a:t>lossdiff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학습 계획 </a:t>
            </a:r>
            <a:r>
              <a:rPr lang="en-US" altLang="ko-KR" sz="1200" b="1" u="sng" dirty="0"/>
              <a:t>-&gt; 226 </a:t>
            </a:r>
            <a:r>
              <a:rPr lang="ko-KR" altLang="en-US" sz="1200" b="1" u="sng" dirty="0"/>
              <a:t>서버로 이동 시켜 </a:t>
            </a:r>
            <a:r>
              <a:rPr lang="en-US" altLang="ko-KR" sz="1200" b="1" u="sng" dirty="0"/>
              <a:t>WSI feature cube </a:t>
            </a:r>
            <a:r>
              <a:rPr lang="ko-KR" altLang="en-US" sz="1200" b="1" u="sng" dirty="0"/>
              <a:t>학습 계획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* 동시 접속으로 인한 모델 충돌 등에 대한 방지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 class </a:t>
            </a:r>
            <a:r>
              <a:rPr lang="ko-KR" altLang="en-US" sz="1200" dirty="0"/>
              <a:t>정상 작동 확인후 </a:t>
            </a:r>
            <a:r>
              <a:rPr lang="en-US" altLang="ko-KR" sz="1200" dirty="0"/>
              <a:t>4 class </a:t>
            </a:r>
            <a:r>
              <a:rPr lang="ko-KR" altLang="en-US" sz="1200" dirty="0"/>
              <a:t>진행할 계획임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'2)' </a:t>
            </a:r>
            <a:r>
              <a:rPr lang="ko-KR" altLang="en-US" sz="1200" dirty="0"/>
              <a:t>까지 </a:t>
            </a:r>
            <a:r>
              <a:rPr lang="ko-KR" altLang="en-US" sz="1200" dirty="0" err="1"/>
              <a:t>진행후</a:t>
            </a:r>
            <a:r>
              <a:rPr lang="ko-KR" altLang="en-US" sz="1200" dirty="0"/>
              <a:t> 모델의 성능에 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계획 수정 </a:t>
            </a:r>
            <a:r>
              <a:rPr lang="ko-KR" altLang="en-US" sz="1200" dirty="0" smtClean="0"/>
              <a:t>필요함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33893" y="3526445"/>
            <a:ext cx="924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기존 </a:t>
            </a:r>
            <a:r>
              <a:rPr lang="en-US" altLang="ko-KR" sz="1100" dirty="0" smtClean="0"/>
              <a:t>14</a:t>
            </a:r>
            <a:r>
              <a:rPr lang="ko-KR" altLang="en-US" sz="1100" dirty="0" smtClean="0"/>
              <a:t>번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14318" y="5448862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13" y="5692981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05" y="5947410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직사각형 34"/>
          <p:cNvSpPr/>
          <p:nvPr/>
        </p:nvSpPr>
        <p:spPr>
          <a:xfrm>
            <a:off x="1104784" y="5767957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1128" y="6006402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5" descr="File:Icons8 flat folder.svg - Wikimedia Commons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2" y="5430349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794618" y="5596577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795597" y="5621496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4" idx="1"/>
          </p:cNvCxnSpPr>
          <p:nvPr/>
        </p:nvCxnSpPr>
        <p:spPr>
          <a:xfrm>
            <a:off x="794618" y="5785776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>
            <a:off x="794618" y="5785776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13725" y="5515491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95752" y="5477999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176092" y="5825361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45" name="원통 44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통 45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통 46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533989" y="6225468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49" name="원통 48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통 49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통 50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021770" y="6237389"/>
            <a:ext cx="259026" cy="237471"/>
            <a:chOff x="572642" y="3447654"/>
            <a:chExt cx="1905000" cy="1904997"/>
          </a:xfrm>
          <a:effectLst/>
        </p:grpSpPr>
        <p:pic>
          <p:nvPicPr>
            <p:cNvPr id="53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5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6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7" name="오른쪽으로 구부러진 화살표 56"/>
          <p:cNvSpPr/>
          <p:nvPr/>
        </p:nvSpPr>
        <p:spPr>
          <a:xfrm rot="7865545">
            <a:off x="2449702" y="5812204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02115" y="5812318"/>
            <a:ext cx="214478" cy="220902"/>
            <a:chOff x="4475812" y="3935257"/>
            <a:chExt cx="259519" cy="267291"/>
          </a:xfrm>
        </p:grpSpPr>
        <p:pic>
          <p:nvPicPr>
            <p:cNvPr id="5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0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1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62" name="직사각형 61"/>
          <p:cNvSpPr/>
          <p:nvPr/>
        </p:nvSpPr>
        <p:spPr>
          <a:xfrm>
            <a:off x="5484159" y="5317591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65366" y="5805621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001373" y="5170694"/>
            <a:ext cx="655209" cy="641250"/>
            <a:chOff x="1066780" y="5164014"/>
            <a:chExt cx="655209" cy="641250"/>
          </a:xfrm>
        </p:grpSpPr>
        <p:sp>
          <p:nvSpPr>
            <p:cNvPr id="65" name="타원 64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5571040" y="5336048"/>
            <a:ext cx="1070791" cy="878559"/>
            <a:chOff x="5943796" y="2779089"/>
            <a:chExt cx="2735123" cy="23596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6566730" y="5448862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2441" y="3915262"/>
            <a:ext cx="939584" cy="7698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32782" y="3500717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831" y="3910624"/>
            <a:ext cx="939584" cy="76980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245952" y="3536431"/>
            <a:ext cx="165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Linux 225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cxnSp>
        <p:nvCxnSpPr>
          <p:cNvPr id="84" name="꺾인 연결선 83"/>
          <p:cNvCxnSpPr>
            <a:stCxn id="22" idx="2"/>
            <a:endCxn id="80" idx="3"/>
          </p:cNvCxnSpPr>
          <p:nvPr/>
        </p:nvCxnSpPr>
        <p:spPr>
          <a:xfrm rot="5400000">
            <a:off x="3047957" y="3052123"/>
            <a:ext cx="512109" cy="1983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76516" y="2331774"/>
            <a:ext cx="1310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패치 생성</a:t>
            </a:r>
            <a:r>
              <a:rPr lang="en-US" altLang="ko-KR" sz="1200" dirty="0" smtClean="0"/>
              <a:t>//DB</a:t>
            </a:r>
            <a:endParaRPr lang="ko-KR" altLang="en-US" sz="1200" dirty="0"/>
          </a:p>
        </p:txBody>
      </p:sp>
      <p:cxnSp>
        <p:nvCxnSpPr>
          <p:cNvPr id="96" name="꺾인 연결선 95"/>
          <p:cNvCxnSpPr>
            <a:stCxn id="22" idx="2"/>
            <a:endCxn id="85" idx="1"/>
          </p:cNvCxnSpPr>
          <p:nvPr/>
        </p:nvCxnSpPr>
        <p:spPr>
          <a:xfrm rot="16200000" flipH="1">
            <a:off x="4889179" y="3194873"/>
            <a:ext cx="507471" cy="1693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00830" y="4359255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 이동 </a:t>
            </a:r>
            <a:r>
              <a:rPr lang="en-US" altLang="ko-KR" sz="1100" dirty="0" smtClean="0"/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4481666" y="4367556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이동</a:t>
            </a:r>
            <a:endParaRPr lang="ko-KR" altLang="en-US" sz="1100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5043" y="2662895"/>
            <a:ext cx="939584" cy="76980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4677740" y="2957950"/>
            <a:ext cx="404747" cy="573934"/>
            <a:chOff x="5450408" y="3255368"/>
            <a:chExt cx="489744" cy="694460"/>
          </a:xfrm>
        </p:grpSpPr>
        <p:sp>
          <p:nvSpPr>
            <p:cNvPr id="28" name="원통 27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아래쪽 화살표 97"/>
          <p:cNvSpPr/>
          <p:nvPr/>
        </p:nvSpPr>
        <p:spPr>
          <a:xfrm>
            <a:off x="1682843" y="4751695"/>
            <a:ext cx="359649" cy="586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77922" y="6454869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LossDiff</a:t>
            </a:r>
            <a:r>
              <a:rPr lang="en-US" altLang="ko-KR" sz="1100" dirty="0" smtClean="0"/>
              <a:t>(.</a:t>
            </a:r>
            <a:r>
              <a:rPr lang="en-US" altLang="ko-KR" sz="1100" dirty="0" err="1" smtClean="0"/>
              <a:t>plk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이동</a:t>
            </a:r>
            <a:endParaRPr lang="ko-KR" altLang="en-US" sz="1100" dirty="0"/>
          </a:p>
        </p:txBody>
      </p:sp>
      <p:cxnSp>
        <p:nvCxnSpPr>
          <p:cNvPr id="104" name="꺾인 연결선 103"/>
          <p:cNvCxnSpPr>
            <a:stCxn id="32" idx="2"/>
            <a:endCxn id="62" idx="2"/>
          </p:cNvCxnSpPr>
          <p:nvPr/>
        </p:nvCxnSpPr>
        <p:spPr>
          <a:xfrm rot="5400000" flipH="1" flipV="1">
            <a:off x="4020590" y="4021260"/>
            <a:ext cx="311043" cy="4733602"/>
          </a:xfrm>
          <a:prstGeom prst="bentConnector3">
            <a:avLst>
              <a:gd name="adj1" fmla="val -73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037527" y="4968709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패치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학습 </a:t>
            </a:r>
            <a:endParaRPr lang="ko-KR" altLang="en-US" sz="1100" dirty="0"/>
          </a:p>
        </p:txBody>
      </p:sp>
      <p:sp>
        <p:nvSpPr>
          <p:cNvPr id="109" name="아래쪽 화살표 108"/>
          <p:cNvSpPr/>
          <p:nvPr/>
        </p:nvSpPr>
        <p:spPr>
          <a:xfrm>
            <a:off x="6240662" y="4777171"/>
            <a:ext cx="275508" cy="48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6486441" y="4845291"/>
            <a:ext cx="150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슬라이드 학습</a:t>
            </a:r>
            <a:endParaRPr lang="ko-KR" altLang="en-US" sz="1100" dirty="0"/>
          </a:p>
        </p:txBody>
      </p:sp>
      <p:cxnSp>
        <p:nvCxnSpPr>
          <p:cNvPr id="111" name="꺾인 연결선 110"/>
          <p:cNvCxnSpPr>
            <a:stCxn id="78" idx="3"/>
            <a:endCxn id="29" idx="4"/>
          </p:cNvCxnSpPr>
          <p:nvPr/>
        </p:nvCxnSpPr>
        <p:spPr>
          <a:xfrm flipH="1" flipV="1">
            <a:off x="5082487" y="3245915"/>
            <a:ext cx="2702037" cy="2464557"/>
          </a:xfrm>
          <a:prstGeom prst="bentConnector3">
            <a:avLst>
              <a:gd name="adj1" fmla="val -8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986156" y="3794238"/>
            <a:ext cx="1500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 결과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218022" y="2861837"/>
            <a:ext cx="276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 smtClean="0"/>
              <a:t>*DB access </a:t>
            </a:r>
            <a:r>
              <a:rPr lang="ko-KR" altLang="en-US" sz="1200" b="1" u="sng" dirty="0" smtClean="0"/>
              <a:t>가능 확인</a:t>
            </a:r>
            <a:endParaRPr lang="ko-KR" alt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12090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</a:t>
            </a:r>
            <a:r>
              <a:rPr lang="ko-KR" altLang="en-US" sz="2800" b="1" dirty="0" smtClean="0">
                <a:latin typeface="+mj-ea"/>
                <a:ea typeface="+mj-ea"/>
              </a:rPr>
              <a:t>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+mj-ea"/>
                <a:ea typeface="+mj-ea"/>
              </a:rPr>
              <a:t>Cutmix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테스트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j-ea"/>
              </a:rPr>
              <a:t>CutMix</a:t>
            </a:r>
            <a:r>
              <a:rPr lang="en-US" altLang="ko-KR" b="1" dirty="0" smtClean="0">
                <a:latin typeface="+mj-ea"/>
              </a:rPr>
              <a:t>-segmentation </a:t>
            </a:r>
            <a:r>
              <a:rPr lang="ko-KR" altLang="en-US" b="1" dirty="0" smtClean="0">
                <a:latin typeface="+mj-ea"/>
              </a:rPr>
              <a:t>실험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575" y="550810"/>
            <a:ext cx="7480425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데이터 </a:t>
            </a:r>
            <a:r>
              <a:rPr lang="ko-KR" altLang="en-US" sz="1400" b="1" u="sng" dirty="0" err="1" smtClean="0"/>
              <a:t>셋업</a:t>
            </a:r>
            <a:endParaRPr lang="en-US" altLang="ko-KR" sz="1400" b="1" u="sng" dirty="0" smtClean="0"/>
          </a:p>
        </p:txBody>
      </p:sp>
      <p:pic>
        <p:nvPicPr>
          <p:cNvPr id="1026" name="Picture 2" descr="https://erratic-tailor-f01.notion.site/image/https%3A%2F%2Fs3-us-west-2.amazonaws.com%2Fsecure.notion-static.com%2Fbf29a574-afae-4d8d-813a-cff2a5e77492%2FUntitled.png?table=block&amp;id=6887ece2-3c78-4b01-a1be-5fb279758cec&amp;spaceId=ad2a71b5-1b0d-4734-bbc4-60a807442e5d&amp;width=740&amp;userId=&amp;cache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120405"/>
            <a:ext cx="4511338" cy="11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rratic-tailor-f01.notion.site/image/https%3A%2F%2Fs3-us-west-2.amazonaws.com%2Fsecure.notion-static.com%2Fba9961b2-879a-4031-9fcd-96a77dc6e593%2FUntitled.png?table=block&amp;id=7f14c4e0-674c-4e9d-8ecc-253c11a29164&amp;spaceId=ad2a71b5-1b0d-4734-bbc4-60a807442e5d&amp;width=2000&amp;userId=&amp;cache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2" y="3501058"/>
            <a:ext cx="4619050" cy="20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1196411" y="2486511"/>
            <a:ext cx="358924" cy="48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23702" y="2406900"/>
            <a:ext cx="39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다음과 같은 형태로 섞어서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cutmix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30" name="Picture 6" descr="https://erratic-tailor-f01.notion.site/image/https%3A%2F%2Fs3-us-west-2.amazonaws.com%2Fsecure.notion-static.com%2Fc4234b30-aef7-45d7-830d-b7511d4810d3%2FUntitled.png?table=block&amp;id=387bb466-fa0d-4a03-868b-517616be2c9a&amp;spaceId=ad2a71b5-1b0d-4734-bbc4-60a807442e5d&amp;width=2000&amp;userId=&amp;cache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34" y="3053231"/>
            <a:ext cx="2978644" cy="305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67234" y="3828194"/>
            <a:ext cx="3057125" cy="74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649905" y="4089000"/>
            <a:ext cx="278826" cy="22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70528" y="4015429"/>
            <a:ext cx="8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정상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662892" y="3351554"/>
            <a:ext cx="278826" cy="22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4011" y="3277983"/>
            <a:ext cx="118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비정상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6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44296</TotalTime>
  <Words>791</Words>
  <Application>Microsoft Office PowerPoint</Application>
  <PresentationFormat>화면 슬라이드 쇼(4:3)</PresentationFormat>
  <Paragraphs>175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539</cp:revision>
  <dcterms:created xsi:type="dcterms:W3CDTF">2021-03-24T07:36:17Z</dcterms:created>
  <dcterms:modified xsi:type="dcterms:W3CDTF">2021-12-31T02:38:09Z</dcterms:modified>
</cp:coreProperties>
</file>