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8" r:id="rId3"/>
    <p:sldId id="257" r:id="rId4"/>
    <p:sldId id="259" r:id="rId5"/>
    <p:sldId id="277" r:id="rId6"/>
    <p:sldId id="279" r:id="rId7"/>
    <p:sldId id="260" r:id="rId8"/>
    <p:sldId id="276" r:id="rId9"/>
    <p:sldId id="261" r:id="rId10"/>
    <p:sldId id="278" r:id="rId11"/>
    <p:sldId id="280" r:id="rId12"/>
    <p:sldId id="262" r:id="rId13"/>
    <p:sldId id="263" r:id="rId14"/>
    <p:sldId id="264" r:id="rId15"/>
    <p:sldId id="265" r:id="rId16"/>
    <p:sldId id="267" r:id="rId17"/>
    <p:sldId id="266" r:id="rId18"/>
    <p:sldId id="281" r:id="rId19"/>
    <p:sldId id="269" r:id="rId20"/>
    <p:sldId id="283" r:id="rId21"/>
    <p:sldId id="282" r:id="rId22"/>
    <p:sldId id="273" r:id="rId23"/>
    <p:sldId id="274" r:id="rId24"/>
    <p:sldId id="275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24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62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4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298175-EE3F-4281-ABC6-42CFDEA17C99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29F01C-DBDE-43BA-8690-9D73FC52CB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60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4D42-3DE5-4135-949D-B0EF01479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6081" y="1459685"/>
            <a:ext cx="8637073" cy="275030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Graph Transformer via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en-US" altLang="ko-KR" dirty="0" err="1"/>
              <a:t>SimCLR</a:t>
            </a:r>
            <a:r>
              <a:rPr lang="en-US" altLang="ko-KR" dirty="0"/>
              <a:t> for WSI Colon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835DC-1881-4FB7-BA41-1815ECC68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583336"/>
            <a:ext cx="10058400" cy="1143000"/>
          </a:xfrm>
        </p:spPr>
        <p:txBody>
          <a:bodyPr/>
          <a:lstStyle/>
          <a:p>
            <a:pPr algn="r"/>
            <a:r>
              <a:rPr lang="en-US" altLang="ko-KR" dirty="0"/>
              <a:t>Bryan Wong</a:t>
            </a:r>
          </a:p>
          <a:p>
            <a:pPr algn="r"/>
            <a:r>
              <a:rPr lang="en-US" altLang="ko-KR" dirty="0"/>
              <a:t>2021/01/17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89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B131-4A9B-4C59-968D-5D91F9F2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Contrastive Loss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A17D18-D6F3-4744-B2FE-1EC962047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523" y="1888208"/>
            <a:ext cx="3894221" cy="4022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58FA80-5901-4B63-9325-9BA0407F076E}"/>
              </a:ext>
            </a:extLst>
          </p:cNvPr>
          <p:cNvSpPr txBox="1"/>
          <p:nvPr/>
        </p:nvSpPr>
        <p:spPr>
          <a:xfrm>
            <a:off x="1256671" y="3075959"/>
            <a:ext cx="450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Key idea:</a:t>
            </a:r>
          </a:p>
          <a:p>
            <a:endParaRPr lang="en-US" b="1" dirty="0"/>
          </a:p>
          <a:p>
            <a:r>
              <a:rPr lang="en-US" altLang="ko-KR" b="1" dirty="0"/>
              <a:t>Same class -&gt; similar embeddings</a:t>
            </a:r>
          </a:p>
          <a:p>
            <a:r>
              <a:rPr lang="en-US" altLang="ko-KR" b="1" dirty="0"/>
              <a:t>Different class -&gt; dissimilar embeddings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EFBDF-5DD8-474E-99F7-81FCB1330B8E}"/>
              </a:ext>
            </a:extLst>
          </p:cNvPr>
          <p:cNvSpPr txBox="1"/>
          <p:nvPr/>
        </p:nvSpPr>
        <p:spPr>
          <a:xfrm>
            <a:off x="1256671" y="4584452"/>
            <a:ext cx="4311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Contrastive loss takes the output of network for a positive sample and calculate its distance to an example of the same class and contrasts that with the distance to the negative examples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49607-6132-4A37-9476-361F2FAF5C6F}"/>
              </a:ext>
            </a:extLst>
          </p:cNvPr>
          <p:cNvSpPr txBox="1"/>
          <p:nvPr/>
        </p:nvSpPr>
        <p:spPr>
          <a:xfrm>
            <a:off x="6571376" y="5769393"/>
            <a:ext cx="5620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Figure source: https://towardsdatascience.com/contrastive-loss-explaned-159f2d4a87ec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FEF3D-872B-44F8-B034-CBB139849DAF}"/>
              </a:ext>
            </a:extLst>
          </p:cNvPr>
          <p:cNvSpPr txBox="1"/>
          <p:nvPr/>
        </p:nvSpPr>
        <p:spPr>
          <a:xfrm>
            <a:off x="1256670" y="2200493"/>
            <a:ext cx="3432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Used for unsupervised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C728-5333-4AAB-B4CF-CE210373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SimCLR</a:t>
            </a:r>
            <a:r>
              <a:rPr lang="en-US" altLang="ko-KR" dirty="0"/>
              <a:t> Loss Function and Main Algorithm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87339E-53AA-453D-BE23-6D1C763B1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288" y="2555844"/>
            <a:ext cx="3630275" cy="640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C0419-A12E-43FC-B765-B76754ABDC14}"/>
              </a:ext>
            </a:extLst>
          </p:cNvPr>
          <p:cNvSpPr txBox="1"/>
          <p:nvPr/>
        </p:nvSpPr>
        <p:spPr>
          <a:xfrm>
            <a:off x="1579288" y="2072081"/>
            <a:ext cx="347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 a positive pair (</a:t>
            </a:r>
            <a:r>
              <a:rPr lang="en-US" altLang="ko-KR" dirty="0" err="1"/>
              <a:t>i,j</a:t>
            </a:r>
            <a:r>
              <a:rPr lang="en-US" altLang="ko-KR" dirty="0"/>
              <a:t>):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7D15F-3D06-4BC6-85CE-159B5D689AFF}"/>
              </a:ext>
            </a:extLst>
          </p:cNvPr>
          <p:cNvSpPr/>
          <p:nvPr/>
        </p:nvSpPr>
        <p:spPr>
          <a:xfrm>
            <a:off x="3422708" y="2555843"/>
            <a:ext cx="855677" cy="27963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05EB7-3859-4E3A-A8D4-1EE323FA6C71}"/>
              </a:ext>
            </a:extLst>
          </p:cNvPr>
          <p:cNvSpPr/>
          <p:nvPr/>
        </p:nvSpPr>
        <p:spPr>
          <a:xfrm>
            <a:off x="3850546" y="2876162"/>
            <a:ext cx="931179" cy="32031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7A11C-D2A4-4C74-B8A1-F42F1A5D6154}"/>
              </a:ext>
            </a:extLst>
          </p:cNvPr>
          <p:cNvSpPr txBox="1"/>
          <p:nvPr/>
        </p:nvSpPr>
        <p:spPr>
          <a:xfrm>
            <a:off x="3821185" y="2248171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Similarity of positive pairs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D75A3-D969-4306-B2CD-EB87788D2622}"/>
              </a:ext>
            </a:extLst>
          </p:cNvPr>
          <p:cNvSpPr txBox="1"/>
          <p:nvPr/>
        </p:nvSpPr>
        <p:spPr>
          <a:xfrm>
            <a:off x="4068660" y="3257647"/>
            <a:ext cx="277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Similarity of negative pairs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336DA7-80AB-4279-B73B-2EE2A74C6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93" y="1802927"/>
            <a:ext cx="3832847" cy="4361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EEA854-DDF2-4ADB-9E33-D56FA1D58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60" y="3724263"/>
            <a:ext cx="2209400" cy="246585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7367ACAB-C96B-0E4B-B08C-FFEE2C1A1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829" y="4098419"/>
            <a:ext cx="4516712" cy="205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2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6C78-4050-4B52-8B5B-F3DF6C4B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Training Loop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CD2C2-82B4-4FE5-9BC7-C3E1C6FE5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92" y="2465453"/>
            <a:ext cx="4864038" cy="22706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1B589-E13A-43B8-A4D6-7B4B5D15E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71" y="2439701"/>
            <a:ext cx="4184567" cy="22900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64A7B3-983F-A94E-81F3-19F417B2C40A}"/>
              </a:ext>
            </a:extLst>
          </p:cNvPr>
          <p:cNvSpPr/>
          <p:nvPr/>
        </p:nvSpPr>
        <p:spPr>
          <a:xfrm>
            <a:off x="1097280" y="3095625"/>
            <a:ext cx="1893570" cy="17145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DE25D8-7512-C946-8EEF-F3244EA4B51E}"/>
              </a:ext>
            </a:extLst>
          </p:cNvPr>
          <p:cNvCxnSpPr/>
          <p:nvPr/>
        </p:nvCxnSpPr>
        <p:spPr>
          <a:xfrm flipV="1">
            <a:off x="3162300" y="2628900"/>
            <a:ext cx="33051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78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4B2D-1629-4695-9458-561BD62D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9577"/>
            <a:ext cx="10058400" cy="1450757"/>
          </a:xfrm>
        </p:spPr>
        <p:txBody>
          <a:bodyPr/>
          <a:lstStyle/>
          <a:p>
            <a:pPr algn="ctr"/>
            <a:r>
              <a:rPr lang="en-US" altLang="ko-KR" dirty="0"/>
              <a:t>Dataset, Hyperparameters, and 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07EF-AA12-4975-89D7-8113810A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08334"/>
            <a:ext cx="10882199" cy="458862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altLang="ko-KR" sz="1800" dirty="0"/>
              <a:t>Dataset: 126,264 colon patches </a:t>
            </a:r>
            <a:r>
              <a:rPr lang="en-US" altLang="ko-KR" sz="1800" b="1" dirty="0"/>
              <a:t>(group into 283 WSI):</a:t>
            </a:r>
          </a:p>
          <a:p>
            <a:pPr marL="0" indent="0">
              <a:buNone/>
            </a:pPr>
            <a:r>
              <a:rPr lang="en-US" altLang="ko-KR" sz="1800" b="1" dirty="0"/>
              <a:t>Training: 80,160 and validation:  8906 (70% from total dataset)</a:t>
            </a:r>
          </a:p>
          <a:p>
            <a:pPr marL="0" indent="0">
              <a:buNone/>
            </a:pPr>
            <a:r>
              <a:rPr lang="en-US" altLang="ko-KR" sz="1800" b="1" dirty="0"/>
              <a:t>The rest of 30% will be used for validation and testing in the next </a:t>
            </a:r>
          </a:p>
          <a:p>
            <a:pPr marL="0" indent="0">
              <a:buNone/>
            </a:pPr>
            <a:r>
              <a:rPr lang="en-US" altLang="ko-KR" sz="1800" b="1" dirty="0"/>
              <a:t>Step (training graph Transformer) -&gt; not included in extracting patch</a:t>
            </a:r>
          </a:p>
          <a:p>
            <a:pPr marL="0" indent="0">
              <a:buNone/>
            </a:pPr>
            <a:r>
              <a:rPr lang="en-US" altLang="ko-KR" sz="1800" b="1" dirty="0"/>
              <a:t>Feature to prevent from cheating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 Epochs: 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 Batch Size: 128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altLang="ko-KR" sz="1800" dirty="0"/>
              <a:t>Optimizer: Adam (learning rate: 1e-5, weight decay: 1e-7)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altLang="ko-KR" sz="1800" dirty="0"/>
              <a:t>Scheduler: </a:t>
            </a:r>
            <a:r>
              <a:rPr lang="en-US" altLang="ko-KR" sz="1800" dirty="0" err="1"/>
              <a:t>CosineAnnealingLR</a:t>
            </a:r>
            <a:r>
              <a:rPr lang="en-US" altLang="ko-KR" sz="1800" dirty="0"/>
              <a:t> (T max: 20, last epoch: -1)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 Loss: Contrastive Loss (</a:t>
            </a:r>
            <a:r>
              <a:rPr lang="en-US" altLang="ko-KR" sz="1800" dirty="0" err="1"/>
              <a:t>NtXentLoss</a:t>
            </a:r>
            <a:r>
              <a:rPr lang="en-US" altLang="ko-KR" sz="1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b="1" dirty="0"/>
              <a:t>Total training time: ~5 hours (color) and 7.5 hours (crop resize &amp; color)</a:t>
            </a:r>
          </a:p>
          <a:p>
            <a:pPr marL="1471400" lvl="8" indent="0">
              <a:buNone/>
            </a:pP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0106F-324D-4FA4-9588-9F44F4AF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325" y="1808334"/>
            <a:ext cx="3051987" cy="43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6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FA39-C79E-49C0-BC07-1F44D673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2. Constructing Graph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7E9F8-39F7-4729-8E1B-09A799296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altLang="ko-KR" dirty="0"/>
              <a:t>Use the pretrained feature extractor from step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altLang="ko-KR" b="1" dirty="0"/>
              <a:t>Use all of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altLang="ko-KR" dirty="0"/>
              <a:t>Compute features for every patch in WSI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2D19F-6751-430A-97A2-61671BB9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88" y="2257712"/>
            <a:ext cx="5059680" cy="3948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4EE101-D184-43BC-BC3B-78477B396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261055"/>
            <a:ext cx="3481432" cy="29967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F89FBA-4E50-4B1C-A41E-25618AE0FECE}"/>
              </a:ext>
            </a:extLst>
          </p:cNvPr>
          <p:cNvSpPr/>
          <p:nvPr/>
        </p:nvSpPr>
        <p:spPr>
          <a:xfrm>
            <a:off x="1381946" y="3556933"/>
            <a:ext cx="2474752" cy="13422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896B16-9560-4FC6-B769-9E3552D19CF4}"/>
              </a:ext>
            </a:extLst>
          </p:cNvPr>
          <p:cNvCxnSpPr>
            <a:cxnSpLocks/>
          </p:cNvCxnSpPr>
          <p:nvPr/>
        </p:nvCxnSpPr>
        <p:spPr>
          <a:xfrm flipV="1">
            <a:off x="3922970" y="3152681"/>
            <a:ext cx="604007" cy="40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4EC42E-4861-4E4B-9451-540F2B2EBF17}"/>
              </a:ext>
            </a:extLst>
          </p:cNvPr>
          <p:cNvSpPr txBox="1"/>
          <p:nvPr/>
        </p:nvSpPr>
        <p:spPr>
          <a:xfrm>
            <a:off x="4578711" y="2973519"/>
            <a:ext cx="2266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patch index width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and height position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3749F6-0545-4240-8B8B-030361BA7CCF}"/>
              </a:ext>
            </a:extLst>
          </p:cNvPr>
          <p:cNvSpPr/>
          <p:nvPr/>
        </p:nvSpPr>
        <p:spPr>
          <a:xfrm>
            <a:off x="1300294" y="4420998"/>
            <a:ext cx="3226683" cy="12499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4FF7B6-3B38-42CE-8E7D-E48A58D5A5E1}"/>
              </a:ext>
            </a:extLst>
          </p:cNvPr>
          <p:cNvCxnSpPr>
            <a:cxnSpLocks/>
          </p:cNvCxnSpPr>
          <p:nvPr/>
        </p:nvCxnSpPr>
        <p:spPr>
          <a:xfrm flipV="1">
            <a:off x="4301594" y="4142927"/>
            <a:ext cx="654342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4D43EA-BB72-4147-9C69-000D81091FEF}"/>
              </a:ext>
            </a:extLst>
          </p:cNvPr>
          <p:cNvSpPr txBox="1"/>
          <p:nvPr/>
        </p:nvSpPr>
        <p:spPr>
          <a:xfrm>
            <a:off x="5000814" y="3840636"/>
            <a:ext cx="134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Making adjacency matrix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07AD6C-FBE2-4A23-9AAD-0DB48D399868}"/>
              </a:ext>
            </a:extLst>
          </p:cNvPr>
          <p:cNvSpPr/>
          <p:nvPr/>
        </p:nvSpPr>
        <p:spPr>
          <a:xfrm>
            <a:off x="6845416" y="3857414"/>
            <a:ext cx="2583810" cy="74814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1DE215-6712-401C-9755-393F370D8D8A}"/>
              </a:ext>
            </a:extLst>
          </p:cNvPr>
          <p:cNvCxnSpPr/>
          <p:nvPr/>
        </p:nvCxnSpPr>
        <p:spPr>
          <a:xfrm flipV="1">
            <a:off x="7256477" y="1946246"/>
            <a:ext cx="906011" cy="236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D7CD6EF-17FF-4434-9671-DCD4C1AB101C}"/>
              </a:ext>
            </a:extLst>
          </p:cNvPr>
          <p:cNvSpPr/>
          <p:nvPr/>
        </p:nvSpPr>
        <p:spPr>
          <a:xfrm>
            <a:off x="6682388" y="2213777"/>
            <a:ext cx="1480100" cy="23666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BE6004-8D06-4CA8-A115-770442E5C01F}"/>
              </a:ext>
            </a:extLst>
          </p:cNvPr>
          <p:cNvSpPr txBox="1"/>
          <p:nvPr/>
        </p:nvSpPr>
        <p:spPr>
          <a:xfrm>
            <a:off x="8164584" y="1757883"/>
            <a:ext cx="2388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Looping for each WSI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BFB3DE-CA81-427C-9FEA-514E20B3CC73}"/>
              </a:ext>
            </a:extLst>
          </p:cNvPr>
          <p:cNvCxnSpPr>
            <a:cxnSpLocks/>
          </p:cNvCxnSpPr>
          <p:nvPr/>
        </p:nvCxnSpPr>
        <p:spPr>
          <a:xfrm flipV="1">
            <a:off x="9466556" y="3993160"/>
            <a:ext cx="440842" cy="8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E0E9E5-6E83-4971-9BB3-C44A3029C74A}"/>
              </a:ext>
            </a:extLst>
          </p:cNvPr>
          <p:cNvSpPr txBox="1"/>
          <p:nvPr/>
        </p:nvSpPr>
        <p:spPr>
          <a:xfrm>
            <a:off x="9899845" y="3604318"/>
            <a:ext cx="2466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Extract the feature of patches for each WSI using previous pretrained feature extractor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9BD459E-09CE-4654-BF4D-66EFB67BA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9106" y="3157002"/>
            <a:ext cx="2162123" cy="19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61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71B6-FF79-4948-95E0-63F3FCF1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2E7-AB29-4228-A8BC-DC97A104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/>
              <a:t>Total time for constructing all of the WSI graphs: ~15 minutes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097A9-7A5E-479D-B66B-DC513C56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00556"/>
            <a:ext cx="4442743" cy="3068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B30B3-8914-4DFB-809E-620B66CEA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59" y="3689345"/>
            <a:ext cx="5501736" cy="1290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CACE55-F70C-4627-A05D-773DFA31522E}"/>
              </a:ext>
            </a:extLst>
          </p:cNvPr>
          <p:cNvSpPr/>
          <p:nvPr/>
        </p:nvSpPr>
        <p:spPr>
          <a:xfrm>
            <a:off x="1097280" y="3045204"/>
            <a:ext cx="4028393" cy="16777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72F353-58D0-4FCC-B5C3-805DA2723103}"/>
              </a:ext>
            </a:extLst>
          </p:cNvPr>
          <p:cNvCxnSpPr/>
          <p:nvPr/>
        </p:nvCxnSpPr>
        <p:spPr>
          <a:xfrm>
            <a:off x="5251508" y="3145872"/>
            <a:ext cx="1451296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7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3227-7A14-4AF7-A744-4AF4C019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Graph Transformer Model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B4C64-C474-4120-BAE2-C46BACC80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062" y="2969824"/>
            <a:ext cx="5071165" cy="2345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B4D91-69F6-4E93-BA55-32D87E7D8456}"/>
              </a:ext>
            </a:extLst>
          </p:cNvPr>
          <p:cNvSpPr txBox="1"/>
          <p:nvPr/>
        </p:nvSpPr>
        <p:spPr>
          <a:xfrm>
            <a:off x="872455" y="1937857"/>
            <a:ext cx="58941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Graph Transformer consists of: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Graph convolutional layer: learning of node embeddings through propagating and aggregating needed information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Transformer layer (VIT): select the most significant nodes in the graph and aggregates information via the attention mechanism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Pooling layer: reduce dimensions of embedding dimension to node cluster number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05A2E-5E76-48F7-9BEE-386781C3CFDC}"/>
              </a:ext>
            </a:extLst>
          </p:cNvPr>
          <p:cNvSpPr/>
          <p:nvPr/>
        </p:nvSpPr>
        <p:spPr>
          <a:xfrm>
            <a:off x="7186587" y="3959051"/>
            <a:ext cx="4132957" cy="1105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C029D-C97A-4A3C-ABF2-840EC3427676}"/>
              </a:ext>
            </a:extLst>
          </p:cNvPr>
          <p:cNvSpPr/>
          <p:nvPr/>
        </p:nvSpPr>
        <p:spPr>
          <a:xfrm>
            <a:off x="7266975" y="4863403"/>
            <a:ext cx="4539838" cy="28135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5ED3-95A4-40D1-B932-B36D8A89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3. Training Graph Transformer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85F47-08E4-491B-93EE-4743C08FC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356" y="1937857"/>
            <a:ext cx="1592076" cy="428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BDBB1-DB8B-4A5B-9E60-0987F7DC5D86}"/>
              </a:ext>
            </a:extLst>
          </p:cNvPr>
          <p:cNvSpPr txBox="1"/>
          <p:nvPr/>
        </p:nvSpPr>
        <p:spPr>
          <a:xfrm>
            <a:off x="1088891" y="2228671"/>
            <a:ext cx="4281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Take features.pt, </a:t>
            </a:r>
            <a:r>
              <a:rPr lang="en-US" altLang="ko-KR" dirty="0" err="1"/>
              <a:t>adj_s.pt</a:t>
            </a:r>
            <a:r>
              <a:rPr lang="en-US" altLang="ko-KR" dirty="0"/>
              <a:t>, and label for each WSI for training graph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Note that the dataset has already been </a:t>
            </a:r>
          </a:p>
          <a:p>
            <a:r>
              <a:rPr lang="en-US" altLang="ko-KR" dirty="0"/>
              <a:t>      splitted from 238 WSI into:</a:t>
            </a:r>
          </a:p>
          <a:p>
            <a:pPr lvl="1"/>
            <a:r>
              <a:rPr lang="en-US" dirty="0"/>
              <a:t> </a:t>
            </a:r>
            <a:r>
              <a:rPr lang="en-US" altLang="ko-KR" dirty="0"/>
              <a:t>Training 199 WSI     (70%)</a:t>
            </a:r>
          </a:p>
          <a:p>
            <a:pPr lvl="1"/>
            <a:r>
              <a:rPr lang="en-US" dirty="0"/>
              <a:t> </a:t>
            </a:r>
            <a:r>
              <a:rPr lang="en-US" altLang="ko-KR" dirty="0"/>
              <a:t>Validation 42 WSI   (15%)</a:t>
            </a:r>
          </a:p>
          <a:p>
            <a:pPr lvl="1"/>
            <a:r>
              <a:rPr lang="en-US" dirty="0"/>
              <a:t> </a:t>
            </a:r>
            <a:r>
              <a:rPr lang="en-US" altLang="ko-KR" dirty="0"/>
              <a:t>Testing 42 WSI        (15%)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Hyperparameters:</a:t>
            </a:r>
          </a:p>
          <a:p>
            <a:r>
              <a:rPr lang="en-US" altLang="ko-KR" dirty="0"/>
              <a:t>	1. Epochs: 120</a:t>
            </a:r>
          </a:p>
          <a:p>
            <a:r>
              <a:rPr lang="en-US" altLang="ko-KR" dirty="0"/>
              <a:t>	2. Optimizer: SGD (learning rate=4e-5, 	weight decay=4e-6)</a:t>
            </a:r>
          </a:p>
          <a:p>
            <a:r>
              <a:rPr lang="en-US" altLang="ko-KR" dirty="0"/>
              <a:t>	3. Early stopping (patience=7, 	verbose=True)</a:t>
            </a:r>
          </a:p>
          <a:p>
            <a:r>
              <a:rPr lang="en-US" altLang="ko-KR" dirty="0"/>
              <a:t>	4. Loss: </a:t>
            </a:r>
            <a:r>
              <a:rPr lang="en-US" altLang="ko-KR" dirty="0" err="1"/>
              <a:t>CrossEntropyLoss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E4BF3F-F647-4A55-91F8-8E3C3F61C26A}"/>
              </a:ext>
            </a:extLst>
          </p:cNvPr>
          <p:cNvSpPr/>
          <p:nvPr/>
        </p:nvSpPr>
        <p:spPr>
          <a:xfrm>
            <a:off x="7743039" y="2298583"/>
            <a:ext cx="67111" cy="39193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4E7CE-017F-475E-ABD3-F88272CF7D1E}"/>
              </a:ext>
            </a:extLst>
          </p:cNvPr>
          <p:cNvCxnSpPr/>
          <p:nvPr/>
        </p:nvCxnSpPr>
        <p:spPr>
          <a:xfrm>
            <a:off x="7868873" y="2365695"/>
            <a:ext cx="62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659116-5506-41A2-86A0-4FF787F1230F}"/>
              </a:ext>
            </a:extLst>
          </p:cNvPr>
          <p:cNvSpPr txBox="1"/>
          <p:nvPr/>
        </p:nvSpPr>
        <p:spPr>
          <a:xfrm>
            <a:off x="8498048" y="2181029"/>
            <a:ext cx="922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label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E7B707-20D7-486A-BF3B-C5D3DF6684A2}"/>
              </a:ext>
            </a:extLst>
          </p:cNvPr>
          <p:cNvSpPr/>
          <p:nvPr/>
        </p:nvSpPr>
        <p:spPr>
          <a:xfrm>
            <a:off x="6461356" y="2298583"/>
            <a:ext cx="1155848" cy="39193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2B58A9-9BFB-44BA-90F1-7768C8531A62}"/>
              </a:ext>
            </a:extLst>
          </p:cNvPr>
          <p:cNvCxnSpPr/>
          <p:nvPr/>
        </p:nvCxnSpPr>
        <p:spPr>
          <a:xfrm flipH="1" flipV="1">
            <a:off x="5729681" y="2030136"/>
            <a:ext cx="662730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B19403B-7E2A-4AA0-B2C0-72DCFDF0FDD5}"/>
              </a:ext>
            </a:extLst>
          </p:cNvPr>
          <p:cNvSpPr txBox="1"/>
          <p:nvPr/>
        </p:nvSpPr>
        <p:spPr>
          <a:xfrm>
            <a:off x="2172749" y="1812022"/>
            <a:ext cx="348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Referring to construct graph folders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86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AA83-7AAA-4F19-B118-4F960A2CFA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j-lt"/>
              </a:rPr>
              <a:t>Graph Transformer Model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18F06-5DC6-4EB2-9758-A9C4E336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400" y="2289139"/>
            <a:ext cx="4450942" cy="3498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D2286-8B53-45F7-9BF2-1A79A031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58" y="2085015"/>
            <a:ext cx="3143022" cy="41150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5AC365-FB4B-4D0B-958E-0FE4305D81D7}"/>
              </a:ext>
            </a:extLst>
          </p:cNvPr>
          <p:cNvSpPr/>
          <p:nvPr/>
        </p:nvSpPr>
        <p:spPr>
          <a:xfrm>
            <a:off x="2004060" y="5904238"/>
            <a:ext cx="1470660" cy="23960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988B99-D31A-47F4-9D1A-A6FBEFE6FD23}"/>
              </a:ext>
            </a:extLst>
          </p:cNvPr>
          <p:cNvSpPr/>
          <p:nvPr/>
        </p:nvSpPr>
        <p:spPr>
          <a:xfrm>
            <a:off x="7147560" y="2354580"/>
            <a:ext cx="1402080" cy="1447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8447EDD-A358-4B3C-9419-C45CF826E89F}"/>
              </a:ext>
            </a:extLst>
          </p:cNvPr>
          <p:cNvCxnSpPr>
            <a:cxnSpLocks/>
          </p:cNvCxnSpPr>
          <p:nvPr/>
        </p:nvCxnSpPr>
        <p:spPr>
          <a:xfrm flipV="1">
            <a:off x="3600222" y="2499360"/>
            <a:ext cx="4027398" cy="3546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08AAC-18C8-4A15-BC83-937B20E6EF91}"/>
              </a:ext>
            </a:extLst>
          </p:cNvPr>
          <p:cNvSpPr/>
          <p:nvPr/>
        </p:nvSpPr>
        <p:spPr>
          <a:xfrm>
            <a:off x="6355080" y="3284220"/>
            <a:ext cx="1661160" cy="1447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CB7A93-F7BB-4AEF-82F4-AC1058E3C1BC}"/>
              </a:ext>
            </a:extLst>
          </p:cNvPr>
          <p:cNvSpPr/>
          <p:nvPr/>
        </p:nvSpPr>
        <p:spPr>
          <a:xfrm>
            <a:off x="6416040" y="3429000"/>
            <a:ext cx="1135380" cy="1447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DCC32D-CC8C-4421-A9EF-6616354139CE}"/>
              </a:ext>
            </a:extLst>
          </p:cNvPr>
          <p:cNvSpPr/>
          <p:nvPr/>
        </p:nvSpPr>
        <p:spPr>
          <a:xfrm>
            <a:off x="6416040" y="4488180"/>
            <a:ext cx="1501140" cy="1447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1D8766-9B83-4759-8705-5BEDD44C765C}"/>
              </a:ext>
            </a:extLst>
          </p:cNvPr>
          <p:cNvCxnSpPr>
            <a:cxnSpLocks/>
          </p:cNvCxnSpPr>
          <p:nvPr/>
        </p:nvCxnSpPr>
        <p:spPr>
          <a:xfrm flipH="1" flipV="1">
            <a:off x="6080760" y="3223260"/>
            <a:ext cx="270284" cy="14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9DCA9A-5676-4CBB-B67A-9976F98A70D1}"/>
              </a:ext>
            </a:extLst>
          </p:cNvPr>
          <p:cNvSpPr txBox="1"/>
          <p:nvPr/>
        </p:nvSpPr>
        <p:spPr>
          <a:xfrm>
            <a:off x="5588569" y="2987576"/>
            <a:ext cx="70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GCN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CD4CA6-A1D5-4A87-9137-F08DCA8A3EE4}"/>
              </a:ext>
            </a:extLst>
          </p:cNvPr>
          <p:cNvCxnSpPr/>
          <p:nvPr/>
        </p:nvCxnSpPr>
        <p:spPr>
          <a:xfrm flipH="1">
            <a:off x="5940449" y="3573780"/>
            <a:ext cx="410595" cy="10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AA2CD5-5621-4631-92A4-9D6A03455EDA}"/>
              </a:ext>
            </a:extLst>
          </p:cNvPr>
          <p:cNvSpPr txBox="1"/>
          <p:nvPr/>
        </p:nvSpPr>
        <p:spPr>
          <a:xfrm>
            <a:off x="5230429" y="3465255"/>
            <a:ext cx="118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Pooling layer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46844D-CAEC-402E-B9E5-F951ABA3DAD0}"/>
              </a:ext>
            </a:extLst>
          </p:cNvPr>
          <p:cNvCxnSpPr/>
          <p:nvPr/>
        </p:nvCxnSpPr>
        <p:spPr>
          <a:xfrm flipH="1">
            <a:off x="5859780" y="4579620"/>
            <a:ext cx="432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93A7A4-701D-4DC2-8EBA-782FA4153B0F}"/>
              </a:ext>
            </a:extLst>
          </p:cNvPr>
          <p:cNvSpPr txBox="1"/>
          <p:nvPr/>
        </p:nvSpPr>
        <p:spPr>
          <a:xfrm>
            <a:off x="5542460" y="4295098"/>
            <a:ext cx="662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VIT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5393D1-E1A5-4A7F-986A-F12011EAEA3E}"/>
              </a:ext>
            </a:extLst>
          </p:cNvPr>
          <p:cNvSpPr/>
          <p:nvPr/>
        </p:nvSpPr>
        <p:spPr>
          <a:xfrm>
            <a:off x="6827521" y="5516880"/>
            <a:ext cx="925602" cy="2286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DBC70-FDCD-FD41-AB91-ADAF26261E35}"/>
              </a:ext>
            </a:extLst>
          </p:cNvPr>
          <p:cNvSpPr/>
          <p:nvPr/>
        </p:nvSpPr>
        <p:spPr>
          <a:xfrm>
            <a:off x="1640793" y="3326130"/>
            <a:ext cx="2854295" cy="4938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39D98-B222-B046-9CA3-8144F93E81B2}"/>
              </a:ext>
            </a:extLst>
          </p:cNvPr>
          <p:cNvSpPr/>
          <p:nvPr/>
        </p:nvSpPr>
        <p:spPr>
          <a:xfrm>
            <a:off x="1640793" y="3879791"/>
            <a:ext cx="2854295" cy="14698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CA8BB-9885-BD4F-86B8-B113DCF15CF3}"/>
              </a:ext>
            </a:extLst>
          </p:cNvPr>
          <p:cNvSpPr/>
          <p:nvPr/>
        </p:nvSpPr>
        <p:spPr>
          <a:xfrm>
            <a:off x="7418895" y="3819970"/>
            <a:ext cx="1932495" cy="14871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23B95-253F-E34C-A925-39AFEB03C7FC}"/>
              </a:ext>
            </a:extLst>
          </p:cNvPr>
          <p:cNvSpPr/>
          <p:nvPr/>
        </p:nvSpPr>
        <p:spPr>
          <a:xfrm>
            <a:off x="6411529" y="4223208"/>
            <a:ext cx="2053741" cy="16968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7056C5-5EED-664D-B172-BCAF3E3CBB72}"/>
              </a:ext>
            </a:extLst>
          </p:cNvPr>
          <p:cNvCxnSpPr/>
          <p:nvPr/>
        </p:nvCxnSpPr>
        <p:spPr>
          <a:xfrm flipV="1">
            <a:off x="8323714" y="3567142"/>
            <a:ext cx="405353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A9501D-C6EC-6D46-A891-DE39517299EA}"/>
              </a:ext>
            </a:extLst>
          </p:cNvPr>
          <p:cNvSpPr txBox="1"/>
          <p:nvPr/>
        </p:nvSpPr>
        <p:spPr>
          <a:xfrm>
            <a:off x="8729066" y="3223260"/>
            <a:ext cx="2272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</a:t>
            </a:r>
            <a:r>
              <a:rPr lang="en-TW" sz="1600" dirty="0">
                <a:solidFill>
                  <a:srgbClr val="FF0000"/>
                </a:solidFill>
              </a:rPr>
              <a:t>educed the number of input nodes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C9CF9F-5557-F24F-891C-962FDCF8EB07}"/>
              </a:ext>
            </a:extLst>
          </p:cNvPr>
          <p:cNvCxnSpPr/>
          <p:nvPr/>
        </p:nvCxnSpPr>
        <p:spPr>
          <a:xfrm>
            <a:off x="8549640" y="4295098"/>
            <a:ext cx="480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28FDAE-6A87-ED46-BA3B-4FB6BC2AF63F}"/>
              </a:ext>
            </a:extLst>
          </p:cNvPr>
          <p:cNvSpPr txBox="1"/>
          <p:nvPr/>
        </p:nvSpPr>
        <p:spPr>
          <a:xfrm>
            <a:off x="9029700" y="4031013"/>
            <a:ext cx="197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TW" sz="1600" dirty="0">
                <a:solidFill>
                  <a:srgbClr val="FF0000"/>
                </a:solidFill>
              </a:rPr>
              <a:t>dded cls token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5328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F31-67F4-4623-A6AA-70CE516D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Results (Crop &amp; Color Transformation)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110E9-E086-4667-8992-BE6928BAA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1. Extracting Patch Feature with </a:t>
            </a:r>
            <a:r>
              <a:rPr lang="en-US" altLang="ko-KR" b="1" dirty="0"/>
              <a:t>Resnet18 (pretrained=False, </a:t>
            </a:r>
            <a:r>
              <a:rPr lang="en-US" altLang="ko-KR" b="1" dirty="0" err="1"/>
              <a:t>norm_layer</a:t>
            </a:r>
            <a:r>
              <a:rPr lang="en-US" altLang="ko-KR" b="1" dirty="0"/>
              <a:t>=nn.InstanceNorm2d)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8B169-DE0F-4957-829E-0EE68ADA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8" y="2938396"/>
            <a:ext cx="4332640" cy="324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339F-1337-4281-AE7B-28DA8057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48" y="1845734"/>
            <a:ext cx="4574588" cy="343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5B4BA-710B-4762-BEC7-0A7CDC809D10}"/>
              </a:ext>
            </a:extLst>
          </p:cNvPr>
          <p:cNvSpPr txBox="1"/>
          <p:nvPr/>
        </p:nvSpPr>
        <p:spPr>
          <a:xfrm>
            <a:off x="6527748" y="5375977"/>
            <a:ext cx="493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Training time: ~20 minutes </a:t>
            </a:r>
            <a:r>
              <a:rPr lang="en-US" altLang="ko-KR" b="1" dirty="0">
                <a:solidFill>
                  <a:srgbClr val="FF0000"/>
                </a:solidFill>
              </a:rPr>
              <a:t>(stops at epoch 80 because of early stopping)</a:t>
            </a:r>
          </a:p>
          <a:p>
            <a:r>
              <a:rPr lang="en-US" altLang="ko-KR" b="1" dirty="0"/>
              <a:t>Accuracy: 97.62%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878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E587-5A16-488A-8906-4D7FF58A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CE73-B1CA-4C57-8707-1C777868D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Using the </a:t>
            </a:r>
            <a:r>
              <a:rPr lang="en-US" altLang="ko-KR" b="1" dirty="0"/>
              <a:t>WSI-level label on each patch </a:t>
            </a:r>
            <a:r>
              <a:rPr lang="en-US" altLang="ko-KR" dirty="0"/>
              <a:t>during training is </a:t>
            </a:r>
            <a:r>
              <a:rPr lang="en-US" altLang="ko-KR" b="1" dirty="0"/>
              <a:t>not an ideal choice </a:t>
            </a:r>
            <a:r>
              <a:rPr lang="en-US" altLang="ko-KR" dirty="0"/>
              <a:t>-&gt; </a:t>
            </a:r>
            <a:r>
              <a:rPr lang="en-US" dirty="0"/>
              <a:t>need to </a:t>
            </a:r>
            <a:r>
              <a:rPr lang="en-US" b="1" dirty="0"/>
              <a:t>process both the local information as well as the WSI </a:t>
            </a:r>
            <a:r>
              <a:rPr lang="en-US" dirty="0"/>
              <a:t>to better understand the pathologist correlates of disease</a:t>
            </a:r>
            <a:r>
              <a:rPr lang="en-TW" dirty="0"/>
              <a:t> 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Pathologists often </a:t>
            </a:r>
            <a:r>
              <a:rPr lang="en-US" altLang="ko-KR" b="1" dirty="0"/>
              <a:t>zoom in and out of specific regions of interest </a:t>
            </a:r>
            <a:r>
              <a:rPr lang="en-US" altLang="ko-KR" dirty="0"/>
              <a:t>to assess various aspects of disease at multiple scales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Graph-based approaches have gained a lot of traction due to their ability to represent entire WSI and analyze patterns to predict various outcomes of interest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6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F31-67F4-4623-A6AA-70CE516D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Results (Crop &amp; Color Transformation)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110E9-E086-4667-8992-BE6928BAA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2. Extracting Patch Feature with </a:t>
            </a:r>
            <a:r>
              <a:rPr lang="en-US" altLang="ko-KR" b="1" dirty="0"/>
              <a:t>Resnet18 (pretrained=True)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8B169-DE0F-4957-829E-0EE68ADA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8" y="2938396"/>
            <a:ext cx="4332640" cy="324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339F-1337-4281-AE7B-28DA8057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48" y="1845734"/>
            <a:ext cx="4574588" cy="343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5B4BA-710B-4762-BEC7-0A7CDC809D10}"/>
              </a:ext>
            </a:extLst>
          </p:cNvPr>
          <p:cNvSpPr txBox="1"/>
          <p:nvPr/>
        </p:nvSpPr>
        <p:spPr>
          <a:xfrm>
            <a:off x="6527748" y="5375977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Training time: ~30 minutes</a:t>
            </a:r>
          </a:p>
          <a:p>
            <a:r>
              <a:rPr lang="en-US" altLang="ko-KR" b="1" dirty="0"/>
              <a:t>Accuracy: 95.24%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84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F31-67F4-4623-A6AA-70CE516D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Results (Color Transformation)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110E9-E086-4667-8992-BE6928BAA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3. Extracting Patch Feature with </a:t>
            </a:r>
            <a:r>
              <a:rPr lang="en-US" altLang="ko-KR" b="1" dirty="0"/>
              <a:t>Resnet18 (pretrained=False, </a:t>
            </a:r>
            <a:r>
              <a:rPr lang="en-US" altLang="ko-KR" b="1" dirty="0" err="1"/>
              <a:t>norm_layer</a:t>
            </a:r>
            <a:r>
              <a:rPr lang="en-US" altLang="ko-KR" b="1" dirty="0"/>
              <a:t>=nn.InstanceNorm2d)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8B169-DE0F-4957-829E-0EE68ADA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38" y="2938396"/>
            <a:ext cx="4332640" cy="324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339F-1337-4281-AE7B-28DA8057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48" y="1845734"/>
            <a:ext cx="4574588" cy="343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5B4BA-710B-4762-BEC7-0A7CDC809D10}"/>
              </a:ext>
            </a:extLst>
          </p:cNvPr>
          <p:cNvSpPr txBox="1"/>
          <p:nvPr/>
        </p:nvSpPr>
        <p:spPr>
          <a:xfrm>
            <a:off x="6527748" y="5375977"/>
            <a:ext cx="493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Training time: ~10 minutes </a:t>
            </a:r>
            <a:r>
              <a:rPr lang="en-US" altLang="ko-KR" b="1" dirty="0">
                <a:solidFill>
                  <a:srgbClr val="FF0000"/>
                </a:solidFill>
              </a:rPr>
              <a:t>(stops at epoch 40 because of early stopping)</a:t>
            </a:r>
          </a:p>
          <a:p>
            <a:r>
              <a:rPr lang="en-US" altLang="ko-KR" b="1" dirty="0"/>
              <a:t>Accuracy: 100%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225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2F31-67F4-4623-A6AA-70CE516D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Results (Color Transformation)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110E9-E086-4667-8992-BE6928BAA2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4. Extracting Patch Feature with </a:t>
            </a:r>
            <a:r>
              <a:rPr lang="en-US" altLang="ko-KR" b="1" dirty="0"/>
              <a:t>Resnet18 (pretrained=True)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68B169-DE0F-4957-829E-0EE68ADA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5" y="2871284"/>
            <a:ext cx="4332640" cy="3249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D339F-1337-4281-AE7B-28DA80572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748" y="1845734"/>
            <a:ext cx="4574588" cy="3430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5B4BA-710B-4762-BEC7-0A7CDC809D10}"/>
              </a:ext>
            </a:extLst>
          </p:cNvPr>
          <p:cNvSpPr txBox="1"/>
          <p:nvPr/>
        </p:nvSpPr>
        <p:spPr>
          <a:xfrm>
            <a:off x="6527748" y="5375977"/>
            <a:ext cx="4937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Training time: ~30 minutes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Accuracy: 90.48%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0714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AA7FA5-F2B7-46A4-840D-E8EC01C7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AD33F-207C-4E1C-B79A-6B9C76CF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altLang="ko-KR" dirty="0"/>
              <a:t>This framework applies a feature extractor to generate a vector containing features and uses it to define information contained in an image patch, which is a node in the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From the experiments, using </a:t>
            </a:r>
            <a:r>
              <a:rPr lang="en-US" altLang="ko-KR" b="1" dirty="0"/>
              <a:t>only color transformation and not pretrained model with norm layer </a:t>
            </a:r>
            <a:r>
              <a:rPr lang="en-US" altLang="ko-KR" dirty="0"/>
              <a:t>in Resnet18 </a:t>
            </a:r>
            <a:r>
              <a:rPr lang="en-US" altLang="ko-KR" b="1" dirty="0"/>
              <a:t>gave the best result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altLang="ko-KR" dirty="0"/>
              <a:t>Enables us to </a:t>
            </a:r>
            <a:r>
              <a:rPr lang="en-US" altLang="ko-KR" b="1" dirty="0"/>
              <a:t>save training time </a:t>
            </a:r>
            <a:r>
              <a:rPr lang="en-US" altLang="ko-KR" dirty="0"/>
              <a:t>-&gt; reduces the node feature dimension from </a:t>
            </a:r>
            <a:r>
              <a:rPr lang="en-US" dirty="0" err="1"/>
              <a:t>Wp×Hp×Cp</a:t>
            </a:r>
            <a:r>
              <a:rPr lang="en-US" dirty="0"/>
              <a:t> to D (dimension of extracted feature vector)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ko-KR" dirty="0"/>
              <a:t>For reference: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C4BFAA-F306-405B-A11B-D6E9DC54C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23936"/>
              </p:ext>
            </p:extLst>
          </p:nvPr>
        </p:nvGraphicFramePr>
        <p:xfrm>
          <a:off x="1097280" y="4462944"/>
          <a:ext cx="9313458" cy="180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486">
                  <a:extLst>
                    <a:ext uri="{9D8B030D-6E8A-4147-A177-3AD203B41FA5}">
                      <a16:colId xmlns:a16="http://schemas.microsoft.com/office/drawing/2014/main" val="3508948281"/>
                    </a:ext>
                  </a:extLst>
                </a:gridCol>
                <a:gridCol w="3104486">
                  <a:extLst>
                    <a:ext uri="{9D8B030D-6E8A-4147-A177-3AD203B41FA5}">
                      <a16:colId xmlns:a16="http://schemas.microsoft.com/office/drawing/2014/main" val="2201434530"/>
                    </a:ext>
                  </a:extLst>
                </a:gridCol>
                <a:gridCol w="3104486">
                  <a:extLst>
                    <a:ext uri="{9D8B030D-6E8A-4147-A177-3AD203B41FA5}">
                      <a16:colId xmlns:a16="http://schemas.microsoft.com/office/drawing/2014/main" val="1185638628"/>
                    </a:ext>
                  </a:extLst>
                </a:gridCol>
              </a:tblGrid>
              <a:tr h="43278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Task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Total training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601216"/>
                  </a:ext>
                </a:extLst>
              </a:tr>
              <a:tr h="460125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VIT Colon Patch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Big Star Data (54,968 patches)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30.5 hours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2358"/>
                  </a:ext>
                </a:extLst>
              </a:tr>
              <a:tr h="784893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Patch Feature Extractor + Graph Transformer  for WSI Classification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err="1"/>
                        <a:t>Nov_False_PN_Cleaning</a:t>
                      </a:r>
                      <a:endParaRPr lang="en-US" altLang="ko-KR" dirty="0"/>
                    </a:p>
                    <a:p>
                      <a:pPr algn="ctr"/>
                      <a:r>
                        <a:rPr lang="en-US" altLang="ko-KR" dirty="0"/>
                        <a:t> (126, 264 patches = 283 WSI)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5.5 – 8.5 hours (depends on transformation &amp; model)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62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A8E4-EDCD-43B1-AEFF-7B0DEE2E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To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1837-52C8-4040-B01E-6753E84A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8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Do visualization part to identify regions that are highly associated with the WSI 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altLang="ko-KR" dirty="0"/>
              <a:t>P</a:t>
            </a:r>
            <a:r>
              <a:rPr lang="en-US" dirty="0"/>
              <a:t>lay around with </a:t>
            </a:r>
            <a:r>
              <a:rPr lang="en-US" altLang="ko-KR" dirty="0"/>
              <a:t>changing</a:t>
            </a:r>
            <a:r>
              <a:rPr lang="en-US" dirty="0"/>
              <a:t> neural network base encoder model (ex: ResNet18 -&gt; ResNet50)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Change dataset and increase the number of classes (ex: 3 or 4 class classifier)</a:t>
            </a:r>
          </a:p>
        </p:txBody>
      </p:sp>
    </p:spTree>
    <p:extLst>
      <p:ext uri="{BB962C8B-B14F-4D97-AF65-F5344CB8AC3E}">
        <p14:creationId xmlns:p14="http://schemas.microsoft.com/office/powerpoint/2010/main" val="4171076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A7F0B-CE02-468A-85BF-A1348588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83" y="1662463"/>
            <a:ext cx="5666876" cy="30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2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809085A-DAB6-4CD0-9A8B-05C8E84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Steps Overview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39649F-BCE3-4815-AF18-EF277DC0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0477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ko-KR" dirty="0"/>
              <a:t>Step 1: Patch Tiling</a:t>
            </a:r>
          </a:p>
          <a:p>
            <a:r>
              <a:rPr lang="en-US" altLang="ko-KR" dirty="0"/>
              <a:t>Step 2: Training Patch Feature Extractor</a:t>
            </a:r>
          </a:p>
          <a:p>
            <a:r>
              <a:rPr lang="en-US" altLang="ko-KR" dirty="0"/>
              <a:t>Step 3: Constructing Graph</a:t>
            </a:r>
          </a:p>
          <a:p>
            <a:r>
              <a:rPr lang="en-US" altLang="ko-KR" dirty="0"/>
              <a:t>Step 4: Training Graph Transformer</a:t>
            </a:r>
          </a:p>
          <a:p>
            <a:r>
              <a:rPr lang="en-US" altLang="ko-KR" b="1" dirty="0"/>
              <a:t>Step 5: Visualization (in progress)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BF9F4-A8D7-4FC1-BFCA-A671840C2530}"/>
              </a:ext>
            </a:extLst>
          </p:cNvPr>
          <p:cNvSpPr txBox="1"/>
          <p:nvPr/>
        </p:nvSpPr>
        <p:spPr>
          <a:xfrm>
            <a:off x="6096000" y="5572062"/>
            <a:ext cx="6106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Yi Zheng, </a:t>
            </a:r>
            <a:r>
              <a:rPr lang="en-US" altLang="ko-KR" sz="1600" dirty="0" err="1"/>
              <a:t>Rushin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Gindra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Margrit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Betke</a:t>
            </a:r>
            <a:r>
              <a:rPr lang="en-US" altLang="ko-KR" sz="1600" dirty="0"/>
              <a:t>, Jennifer </a:t>
            </a:r>
            <a:r>
              <a:rPr lang="en-US" altLang="ko-KR" sz="1600" dirty="0" err="1"/>
              <a:t>E.Beane</a:t>
            </a:r>
            <a:r>
              <a:rPr lang="en-US" altLang="ko-KR" sz="1600" dirty="0"/>
              <a:t>, Vijaya B. </a:t>
            </a:r>
            <a:r>
              <a:rPr lang="en-US" altLang="ko-KR" sz="1600" dirty="0" err="1"/>
              <a:t>Kolachama</a:t>
            </a:r>
            <a:r>
              <a:rPr lang="en-US" altLang="ko-KR" sz="1600" dirty="0"/>
              <a:t>. “A deep learning based graph-transformer for whole slide image classification” (2021)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120BB6-8C1C-4674-B179-F6849F541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00" y="3867819"/>
            <a:ext cx="7325267" cy="18161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259798-5D9B-2841-8074-751AE92F7835}"/>
              </a:ext>
            </a:extLst>
          </p:cNvPr>
          <p:cNvSpPr/>
          <p:nvPr/>
        </p:nvSpPr>
        <p:spPr>
          <a:xfrm>
            <a:off x="1995464" y="4463893"/>
            <a:ext cx="382877" cy="41440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948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9E2E-FADB-4CD1-B506-DBBC5A57D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1. Contrastive Learning to Train the Feature Extractor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25E687-76C1-4C8B-A07F-DE263FA28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04" y="2018454"/>
            <a:ext cx="7433351" cy="33787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408003-CB52-4E8C-BB40-991AC1313B13}"/>
              </a:ext>
            </a:extLst>
          </p:cNvPr>
          <p:cNvSpPr/>
          <p:nvPr/>
        </p:nvSpPr>
        <p:spPr>
          <a:xfrm>
            <a:off x="6260704" y="551157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Yi Zheng, </a:t>
            </a:r>
            <a:r>
              <a:rPr lang="en-US" altLang="ko-KR" sz="1600" dirty="0" err="1"/>
              <a:t>Rushin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Gindra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Margrit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Betke</a:t>
            </a:r>
            <a:r>
              <a:rPr lang="en-US" altLang="ko-KR" sz="1600" dirty="0"/>
              <a:t>, Jennifer </a:t>
            </a:r>
            <a:r>
              <a:rPr lang="en-US" altLang="ko-KR" sz="1600" dirty="0" err="1"/>
              <a:t>E.Beane</a:t>
            </a:r>
            <a:r>
              <a:rPr lang="en-US" altLang="ko-KR" sz="1600" dirty="0"/>
              <a:t>, Vijaya B. </a:t>
            </a:r>
            <a:r>
              <a:rPr lang="en-US" altLang="ko-KR" sz="1600" dirty="0" err="1"/>
              <a:t>Kolachama</a:t>
            </a:r>
            <a:r>
              <a:rPr lang="en-US" altLang="ko-KR" sz="1600" dirty="0"/>
              <a:t>. “A deep learning based graph-transformer for whole slide image classification” (2021)</a:t>
            </a:r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E40946-1224-4536-A929-5A4730F7CFC9}"/>
              </a:ext>
            </a:extLst>
          </p:cNvPr>
          <p:cNvCxnSpPr/>
          <p:nvPr/>
        </p:nvCxnSpPr>
        <p:spPr>
          <a:xfrm flipH="1" flipV="1">
            <a:off x="3011648" y="1993328"/>
            <a:ext cx="788565" cy="46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E11EDE-5FC2-46DC-9BB2-7F5F299C9ED0}"/>
              </a:ext>
            </a:extLst>
          </p:cNvPr>
          <p:cNvCxnSpPr/>
          <p:nvPr/>
        </p:nvCxnSpPr>
        <p:spPr>
          <a:xfrm flipV="1">
            <a:off x="5100506" y="1993328"/>
            <a:ext cx="486562" cy="51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218340-F350-4A85-AADC-4E22077B0E1B}"/>
              </a:ext>
            </a:extLst>
          </p:cNvPr>
          <p:cNvCxnSpPr/>
          <p:nvPr/>
        </p:nvCxnSpPr>
        <p:spPr>
          <a:xfrm flipV="1">
            <a:off x="9174480" y="3204594"/>
            <a:ext cx="925865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091BEB-C126-4F55-950C-62EF06D3F664}"/>
              </a:ext>
            </a:extLst>
          </p:cNvPr>
          <p:cNvSpPr txBox="1"/>
          <p:nvPr/>
        </p:nvSpPr>
        <p:spPr>
          <a:xfrm>
            <a:off x="2097247" y="1808662"/>
            <a:ext cx="1308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SimCLR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0B3E7-4BCF-49DF-82B9-ED2DB9AC06B2}"/>
              </a:ext>
            </a:extLst>
          </p:cNvPr>
          <p:cNvSpPr txBox="1"/>
          <p:nvPr/>
        </p:nvSpPr>
        <p:spPr>
          <a:xfrm>
            <a:off x="5023326" y="1716329"/>
            <a:ext cx="625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Resnet18 / Resnet50(pretrained and not pretrained)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F934A-838B-4564-AE19-3AB3DCC6A785}"/>
              </a:ext>
            </a:extLst>
          </p:cNvPr>
          <p:cNvSpPr txBox="1"/>
          <p:nvPr/>
        </p:nvSpPr>
        <p:spPr>
          <a:xfrm>
            <a:off x="10094753" y="3003204"/>
            <a:ext cx="1876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Contrastive loss (</a:t>
            </a:r>
            <a:r>
              <a:rPr lang="en-US" altLang="ko-KR" sz="1600" dirty="0" err="1">
                <a:solidFill>
                  <a:srgbClr val="FF0000"/>
                </a:solidFill>
              </a:rPr>
              <a:t>NtXentLoss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623FA-5112-B249-9EE3-B088DD335229}"/>
              </a:ext>
            </a:extLst>
          </p:cNvPr>
          <p:cNvCxnSpPr/>
          <p:nvPr/>
        </p:nvCxnSpPr>
        <p:spPr>
          <a:xfrm flipH="1">
            <a:off x="5151512" y="5290357"/>
            <a:ext cx="635276" cy="442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647603-6658-B244-A423-02A592772341}"/>
              </a:ext>
            </a:extLst>
          </p:cNvPr>
          <p:cNvSpPr txBox="1"/>
          <p:nvPr/>
        </p:nvSpPr>
        <p:spPr>
          <a:xfrm>
            <a:off x="4140573" y="5713004"/>
            <a:ext cx="1765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</a:t>
            </a:r>
            <a:r>
              <a:rPr lang="en-TW" sz="1600" dirty="0">
                <a:solidFill>
                  <a:srgbClr val="FF0000"/>
                </a:solidFill>
              </a:rPr>
              <a:t>or constructing graph</a:t>
            </a:r>
          </a:p>
        </p:txBody>
      </p:sp>
    </p:spTree>
    <p:extLst>
      <p:ext uri="{BB962C8B-B14F-4D97-AF65-F5344CB8AC3E}">
        <p14:creationId xmlns:p14="http://schemas.microsoft.com/office/powerpoint/2010/main" val="301199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A75A-0647-478A-80AF-B04F9030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SimCLR</a:t>
            </a:r>
            <a:r>
              <a:rPr lang="en-US" altLang="ko-KR" dirty="0"/>
              <a:t> Framework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714DA0-922D-49D0-B6FA-89D182D36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14393"/>
            <a:ext cx="3677163" cy="2429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65EFC5-C9CD-416E-A61E-9EE327B78459}"/>
              </a:ext>
            </a:extLst>
          </p:cNvPr>
          <p:cNvSpPr txBox="1"/>
          <p:nvPr/>
        </p:nvSpPr>
        <p:spPr>
          <a:xfrm>
            <a:off x="4874004" y="1979802"/>
            <a:ext cx="659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-&gt; data augmentation -&gt; xi and </a:t>
            </a:r>
            <a:r>
              <a:rPr lang="en-US" altLang="ko-KR" dirty="0" err="1"/>
              <a:t>xj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A59A3-1CE4-48BF-BF76-FC5B8F5D7199}"/>
              </a:ext>
            </a:extLst>
          </p:cNvPr>
          <p:cNvSpPr txBox="1"/>
          <p:nvPr/>
        </p:nvSpPr>
        <p:spPr>
          <a:xfrm>
            <a:off x="4874004" y="2406910"/>
            <a:ext cx="684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f(.) -&gt; </a:t>
            </a:r>
            <a:r>
              <a:rPr lang="en-US" altLang="ko-KR" b="1" dirty="0"/>
              <a:t>neural network base encoder </a:t>
            </a:r>
            <a:r>
              <a:rPr lang="en-US" altLang="ko-KR" dirty="0"/>
              <a:t>that extracts representation vectors from augmented data examples (ex: </a:t>
            </a:r>
            <a:r>
              <a:rPr lang="en-US" altLang="ko-KR" dirty="0" err="1"/>
              <a:t>ResNet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5287E-7355-451C-A118-9334F006B583}"/>
              </a:ext>
            </a:extLst>
          </p:cNvPr>
          <p:cNvSpPr txBox="1"/>
          <p:nvPr/>
        </p:nvSpPr>
        <p:spPr>
          <a:xfrm>
            <a:off x="4874003" y="3238149"/>
            <a:ext cx="6937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g(.) -&gt; </a:t>
            </a:r>
            <a:r>
              <a:rPr lang="en-US" altLang="ko-KR" b="1" dirty="0"/>
              <a:t>projection head </a:t>
            </a:r>
            <a:r>
              <a:rPr lang="en-US" altLang="ko-KR" dirty="0"/>
              <a:t>that maps representation to the space where contrastive loss is applied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7F3978-AEE1-4721-80F9-67F7F9479C66}"/>
              </a:ext>
            </a:extLst>
          </p:cNvPr>
          <p:cNvCxnSpPr/>
          <p:nvPr/>
        </p:nvCxnSpPr>
        <p:spPr>
          <a:xfrm flipH="1" flipV="1">
            <a:off x="2105637" y="2046914"/>
            <a:ext cx="654341" cy="16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960ADD-84F6-4198-972A-9120F103B531}"/>
              </a:ext>
            </a:extLst>
          </p:cNvPr>
          <p:cNvSpPr txBox="1"/>
          <p:nvPr/>
        </p:nvSpPr>
        <p:spPr>
          <a:xfrm>
            <a:off x="461396" y="1862248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Contrastive loss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1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8BE029-D89C-4A4C-8D95-D8467994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6" y="2028629"/>
            <a:ext cx="4081512" cy="2247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CEC3DA-8345-452C-BEF1-53A3C4A0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SimCLR</a:t>
            </a:r>
            <a:r>
              <a:rPr lang="en-US" altLang="ko-KR" dirty="0"/>
              <a:t> Data Augmentation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CC4F3-303F-47ED-B2E2-358391407F29}"/>
              </a:ext>
            </a:extLst>
          </p:cNvPr>
          <p:cNvSpPr txBox="1"/>
          <p:nvPr/>
        </p:nvSpPr>
        <p:spPr>
          <a:xfrm>
            <a:off x="1398165" y="5733052"/>
            <a:ext cx="939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Combination of Crop (with flip and resize) and color (distortion and gaussian blur) </a:t>
            </a:r>
            <a:r>
              <a:rPr lang="en-US" altLang="ko-KR" dirty="0"/>
              <a:t>are the best for data augmentation in </a:t>
            </a:r>
            <a:r>
              <a:rPr lang="en-US" altLang="ko-KR" dirty="0" err="1"/>
              <a:t>SimCLR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068F2-5F97-4598-A536-A26FAEC9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220" y="2028629"/>
            <a:ext cx="4081513" cy="179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28B0D-E08E-4BA8-BCF7-911E75D6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695" y="3789545"/>
            <a:ext cx="3620074" cy="1902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AC153-3C6B-4A16-B434-97C33505DD2B}"/>
              </a:ext>
            </a:extLst>
          </p:cNvPr>
          <p:cNvSpPr txBox="1"/>
          <p:nvPr/>
        </p:nvSpPr>
        <p:spPr>
          <a:xfrm>
            <a:off x="9087794" y="1735094"/>
            <a:ext cx="173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Crop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05B53-D263-4064-A72E-ABFF17E53438}"/>
              </a:ext>
            </a:extLst>
          </p:cNvPr>
          <p:cNvSpPr txBox="1"/>
          <p:nvPr/>
        </p:nvSpPr>
        <p:spPr>
          <a:xfrm>
            <a:off x="4574768" y="3554659"/>
            <a:ext cx="35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Color distortion for different crops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3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F544-E61B-469B-B39C-28836990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SimCLR</a:t>
            </a:r>
            <a:r>
              <a:rPr lang="en-US" altLang="ko-KR" dirty="0"/>
              <a:t> Data Augmentation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0116B-327B-4334-B689-A90CCBF81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190" y="2066881"/>
            <a:ext cx="6151270" cy="2724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996EE9-7E72-4866-A2C4-480529DD852A}"/>
              </a:ext>
            </a:extLst>
          </p:cNvPr>
          <p:cNvSpPr txBox="1"/>
          <p:nvPr/>
        </p:nvSpPr>
        <p:spPr>
          <a:xfrm>
            <a:off x="6623437" y="5239545"/>
            <a:ext cx="556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Ting Chen, Simon </a:t>
            </a:r>
            <a:r>
              <a:rPr lang="en-US" altLang="ko-KR" sz="1600" dirty="0" err="1"/>
              <a:t>Kornblith</a:t>
            </a:r>
            <a:r>
              <a:rPr lang="en-US" altLang="ko-KR" sz="1600" dirty="0"/>
              <a:t>, Mohammad </a:t>
            </a:r>
            <a:r>
              <a:rPr lang="en-US" altLang="ko-KR" sz="1600" dirty="0" err="1"/>
              <a:t>Norouzi</a:t>
            </a:r>
            <a:r>
              <a:rPr lang="en-US" altLang="ko-KR" sz="1600" dirty="0"/>
              <a:t>, Geoffrey Hinton. “A Simple Framework for Contrastive Learning of Visual Representations (2020) </a:t>
            </a:r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37EFAE-CF13-4438-B8F9-457F3B041D88}"/>
              </a:ext>
            </a:extLst>
          </p:cNvPr>
          <p:cNvCxnSpPr/>
          <p:nvPr/>
        </p:nvCxnSpPr>
        <p:spPr>
          <a:xfrm flipV="1">
            <a:off x="8095376" y="3103927"/>
            <a:ext cx="1216404" cy="25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58AF20-A32C-4A79-A80D-07BF56BF6674}"/>
              </a:ext>
            </a:extLst>
          </p:cNvPr>
          <p:cNvSpPr txBox="1"/>
          <p:nvPr/>
        </p:nvSpPr>
        <p:spPr>
          <a:xfrm>
            <a:off x="9311780" y="2919370"/>
            <a:ext cx="227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 is the strength of color distortion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D6AEC3-4FB3-46B1-90D5-27033E079796}"/>
              </a:ext>
            </a:extLst>
          </p:cNvPr>
          <p:cNvCxnSpPr/>
          <p:nvPr/>
        </p:nvCxnSpPr>
        <p:spPr>
          <a:xfrm>
            <a:off x="8707772" y="3842158"/>
            <a:ext cx="780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150737-C0F4-4E23-9A04-49A030BA171F}"/>
              </a:ext>
            </a:extLst>
          </p:cNvPr>
          <p:cNvSpPr txBox="1"/>
          <p:nvPr/>
        </p:nvSpPr>
        <p:spPr>
          <a:xfrm>
            <a:off x="9487949" y="3644796"/>
            <a:ext cx="119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256,256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A0B92-1FAD-4441-A00C-6155CA5C9D3B}"/>
              </a:ext>
            </a:extLst>
          </p:cNvPr>
          <p:cNvCxnSpPr/>
          <p:nvPr/>
        </p:nvCxnSpPr>
        <p:spPr>
          <a:xfrm>
            <a:off x="8531604" y="4404220"/>
            <a:ext cx="95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7A1E4D-A3E5-4844-A278-9080F5610803}"/>
              </a:ext>
            </a:extLst>
          </p:cNvPr>
          <p:cNvSpPr txBox="1"/>
          <p:nvPr/>
        </p:nvSpPr>
        <p:spPr>
          <a:xfrm>
            <a:off x="9563449" y="4261607"/>
            <a:ext cx="2567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Gaussian kernel size = 0.06 </a:t>
            </a:r>
            <a:r>
              <a:rPr lang="ko-KR" altLang="en-US" dirty="0">
                <a:solidFill>
                  <a:srgbClr val="FF0000"/>
                </a:solidFill>
              </a:rPr>
              <a:t>* </a:t>
            </a:r>
            <a:r>
              <a:rPr lang="en-US" altLang="ko-KR" dirty="0">
                <a:solidFill>
                  <a:srgbClr val="FF0000"/>
                </a:solidFill>
              </a:rPr>
              <a:t>256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09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0566-A85C-430E-93B2-B6B51E16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Projection Head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8CC0C-4F68-4BAF-86A7-4462395D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271" y="2379333"/>
            <a:ext cx="4039164" cy="2419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1892B-FDD9-4E05-85C0-58ECEB2E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67" y="2283391"/>
            <a:ext cx="3473500" cy="290436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91C15E-A472-4D49-9152-7B16A8C59FF7}"/>
              </a:ext>
            </a:extLst>
          </p:cNvPr>
          <p:cNvCxnSpPr/>
          <p:nvPr/>
        </p:nvCxnSpPr>
        <p:spPr>
          <a:xfrm flipH="1">
            <a:off x="6042836" y="4533411"/>
            <a:ext cx="662731" cy="117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F539E5-F840-46DD-BC06-3240B82E1EEE}"/>
              </a:ext>
            </a:extLst>
          </p:cNvPr>
          <p:cNvSpPr txBox="1"/>
          <p:nvPr/>
        </p:nvSpPr>
        <p:spPr>
          <a:xfrm>
            <a:off x="5594025" y="5686034"/>
            <a:ext cx="89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best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4754C-807F-4830-86F9-85E0A586E116}"/>
              </a:ext>
            </a:extLst>
          </p:cNvPr>
          <p:cNvSpPr/>
          <p:nvPr/>
        </p:nvSpPr>
        <p:spPr>
          <a:xfrm>
            <a:off x="6560191" y="557186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Ting Chen, Simon </a:t>
            </a:r>
            <a:r>
              <a:rPr lang="en-US" altLang="ko-KR" sz="1600" dirty="0" err="1"/>
              <a:t>Kornblith</a:t>
            </a:r>
            <a:r>
              <a:rPr lang="en-US" altLang="ko-KR" sz="1600" dirty="0"/>
              <a:t>, Mohammad </a:t>
            </a:r>
            <a:r>
              <a:rPr lang="en-US" altLang="ko-KR" sz="1600" dirty="0" err="1"/>
              <a:t>Norouzi</a:t>
            </a:r>
            <a:r>
              <a:rPr lang="en-US" altLang="ko-KR" sz="1600" dirty="0"/>
              <a:t>, Geoffrey Hinton. </a:t>
            </a:r>
          </a:p>
          <a:p>
            <a:r>
              <a:rPr lang="en-US" altLang="ko-KR" sz="1600" dirty="0"/>
              <a:t>“A Simple Framework for Contrastive Learning of Visual Representations (2020)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47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0DF4-285F-4FB9-911D-49F62A7F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00" y="328548"/>
            <a:ext cx="10058400" cy="1450757"/>
          </a:xfrm>
        </p:spPr>
        <p:txBody>
          <a:bodyPr/>
          <a:lstStyle/>
          <a:p>
            <a:pPr algn="ctr"/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en-US" altLang="ko-KR" dirty="0" err="1"/>
              <a:t>SimCLR</a:t>
            </a:r>
            <a:r>
              <a:rPr lang="en-US" altLang="ko-KR" dirty="0"/>
              <a:t> (Non-Linear Projection)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79994-C01F-4600-822D-4F6C9435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706" y="1825482"/>
            <a:ext cx="5446464" cy="43558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AB354D-BB5E-42BA-B819-8864C3D83C48}"/>
              </a:ext>
            </a:extLst>
          </p:cNvPr>
          <p:cNvSpPr/>
          <p:nvPr/>
        </p:nvSpPr>
        <p:spPr>
          <a:xfrm>
            <a:off x="3489820" y="3429000"/>
            <a:ext cx="2340529" cy="67321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4C52BA-88DC-4A4B-B207-D8243D1006C1}"/>
              </a:ext>
            </a:extLst>
          </p:cNvPr>
          <p:cNvSpPr/>
          <p:nvPr/>
        </p:nvSpPr>
        <p:spPr>
          <a:xfrm>
            <a:off x="3489820" y="5545123"/>
            <a:ext cx="1057013" cy="56206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8D4972-5FEB-48C5-AEDD-4A95A66E52E9}"/>
              </a:ext>
            </a:extLst>
          </p:cNvPr>
          <p:cNvSpPr/>
          <p:nvPr/>
        </p:nvSpPr>
        <p:spPr>
          <a:xfrm>
            <a:off x="3489819" y="2382473"/>
            <a:ext cx="4882393" cy="151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93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2551</TotalTime>
  <Words>1204</Words>
  <Application>Microsoft Office PowerPoint</Application>
  <PresentationFormat>Widescreen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Retrospect</vt:lpstr>
      <vt:lpstr>Graph Transformer via ResNet SimCLR for WSI Colon Classification</vt:lpstr>
      <vt:lpstr>Overview</vt:lpstr>
      <vt:lpstr>Steps Overview</vt:lpstr>
      <vt:lpstr>1. Contrastive Learning to Train the Feature Extractor</vt:lpstr>
      <vt:lpstr>SimCLR Framework</vt:lpstr>
      <vt:lpstr>SimCLR Data Augmentation</vt:lpstr>
      <vt:lpstr>SimCLR Data Augmentation</vt:lpstr>
      <vt:lpstr>Projection Head</vt:lpstr>
      <vt:lpstr>ResNet SimCLR (Non-Linear Projection)</vt:lpstr>
      <vt:lpstr>Contrastive Loss</vt:lpstr>
      <vt:lpstr>SimCLR Loss Function and Main Algorithm</vt:lpstr>
      <vt:lpstr>Training Loop</vt:lpstr>
      <vt:lpstr>Dataset, Hyperparameters, and Result</vt:lpstr>
      <vt:lpstr>2. Constructing Graph</vt:lpstr>
      <vt:lpstr>Result</vt:lpstr>
      <vt:lpstr>Graph Transformer Model</vt:lpstr>
      <vt:lpstr>3. Training Graph Transformer</vt:lpstr>
      <vt:lpstr>Graph Transformer Model</vt:lpstr>
      <vt:lpstr>Results (Crop &amp; Color Transformation)</vt:lpstr>
      <vt:lpstr>Results (Crop &amp; Color Transformation)</vt:lpstr>
      <vt:lpstr>Results (Color Transformation)</vt:lpstr>
      <vt:lpstr>Results (Color Transformation)</vt:lpstr>
      <vt:lpstr>Conclusion</vt:lpstr>
      <vt:lpstr>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ViT for WSI Classification</dc:title>
  <dc:creator>kirc</dc:creator>
  <cp:lastModifiedBy>kirc</cp:lastModifiedBy>
  <cp:revision>125</cp:revision>
  <dcterms:created xsi:type="dcterms:W3CDTF">2022-01-12T01:22:39Z</dcterms:created>
  <dcterms:modified xsi:type="dcterms:W3CDTF">2022-01-17T04:13:56Z</dcterms:modified>
</cp:coreProperties>
</file>