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573" r:id="rId4"/>
    <p:sldId id="600" r:id="rId5"/>
    <p:sldId id="601" r:id="rId6"/>
    <p:sldId id="618" r:id="rId7"/>
    <p:sldId id="619" r:id="rId8"/>
    <p:sldId id="569" r:id="rId9"/>
    <p:sldId id="611" r:id="rId10"/>
    <p:sldId id="549" r:id="rId11"/>
    <p:sldId id="57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20220126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IRB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IRB </a:t>
            </a:r>
            <a:r>
              <a:rPr lang="ko-KR" altLang="en-US" sz="2000" b="1" dirty="0" smtClean="0">
                <a:latin typeface="+mj-ea"/>
                <a:ea typeface="+mj-ea"/>
              </a:rPr>
              <a:t>준비 필요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6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IRB </a:t>
            </a:r>
            <a:r>
              <a:rPr lang="ko-KR" altLang="en-US" b="1" dirty="0" smtClean="0">
                <a:latin typeface="+mj-ea"/>
              </a:rPr>
              <a:t>준비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카이스트 필요 서류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CITI : </a:t>
            </a:r>
            <a:r>
              <a:rPr lang="ko-KR" altLang="en-US" sz="1400" b="1" u="sng" dirty="0" smtClean="0"/>
              <a:t>각  학생 수료 필요 </a:t>
            </a:r>
            <a:r>
              <a:rPr lang="en-US" altLang="ko-KR" sz="1400" b="1" u="sng" dirty="0" smtClean="0"/>
              <a:t>(“</a:t>
            </a:r>
            <a:r>
              <a:rPr lang="en-US" altLang="ko-KR" sz="1400" b="1" u="sng" dirty="0" err="1" smtClean="0"/>
              <a:t>bryan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err="1" smtClean="0"/>
              <a:t>홍성래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err="1" smtClean="0"/>
              <a:t>김태미</a:t>
            </a:r>
            <a:r>
              <a:rPr lang="en-US" altLang="ko-KR" sz="1400" b="1" u="sng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심의면제신청서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인체유래물연구 심의면제자가 </a:t>
            </a:r>
            <a:r>
              <a:rPr lang="ko-KR" altLang="en-US" sz="1400" b="1" u="sng" dirty="0" err="1" smtClean="0"/>
              <a:t>점검표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연구계획서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씨젠</a:t>
            </a:r>
            <a:r>
              <a:rPr lang="ko-KR" altLang="en-US" sz="1400" dirty="0" smtClean="0"/>
              <a:t> 의료 재단 필요 서류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심의 면제 확인서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동의 면제 사유서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연구 </a:t>
            </a:r>
            <a:r>
              <a:rPr lang="ko-KR" altLang="en-US" sz="1400" b="1" dirty="0" err="1" smtClean="0"/>
              <a:t>계획심의</a:t>
            </a:r>
            <a:r>
              <a:rPr lang="ko-KR" altLang="en-US" sz="1400" b="1" dirty="0" smtClean="0"/>
              <a:t> 의뢰서 </a:t>
            </a:r>
            <a:r>
              <a:rPr lang="en-US" altLang="ko-KR" sz="1400" b="1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이전 </a:t>
            </a:r>
            <a:r>
              <a:rPr lang="ko-KR" altLang="en-US" sz="1400" b="1" dirty="0" err="1" smtClean="0"/>
              <a:t>씨젠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의료재단과</a:t>
            </a:r>
            <a:r>
              <a:rPr lang="ko-KR" altLang="en-US" sz="1400" b="1" dirty="0" smtClean="0"/>
              <a:t> 카이스트의 프로젝트 명칭 차이로 인해서 필요한 서류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0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46202"/>
              </p:ext>
            </p:extLst>
          </p:nvPr>
        </p:nvGraphicFramePr>
        <p:xfrm>
          <a:off x="260466" y="515390"/>
          <a:ext cx="8725593" cy="1745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7779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4097865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251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79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59443"/>
              </p:ext>
            </p:extLst>
          </p:nvPr>
        </p:nvGraphicFramePr>
        <p:xfrm>
          <a:off x="260466" y="2261023"/>
          <a:ext cx="8725593" cy="4188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06325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4089319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3208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err="1" smtClean="0"/>
                        <a:t>Pixman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오류 해결 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en-US" altLang="ko-KR" sz="1200" b="1" baseline="0" dirty="0" err="1" smtClean="0"/>
                        <a:t>pixman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업데이트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/vast </a:t>
                      </a:r>
                      <a:r>
                        <a:rPr lang="ko-KR" altLang="en-US" sz="1200" b="1" baseline="0" dirty="0" smtClean="0"/>
                        <a:t>데이터 오류 해결 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커널 변경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1</a:t>
                      </a:r>
                      <a:r>
                        <a:rPr lang="ko-KR" altLang="en-US" sz="1200" b="1" baseline="0" dirty="0" smtClean="0"/>
                        <a:t>차 학습 완료 </a:t>
                      </a:r>
                      <a:endParaRPr lang="en-US" altLang="ko-KR" sz="1200" b="1" baseline="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Stomach: 65%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/vast/update_wsi_classifier/stomach/models/3class/densenet_slide_classifier.pt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Colon: 59%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/vast/update_wsi_classifier/colon/models/3class/slide_classifier.pt</a:t>
                      </a:r>
                      <a:endParaRPr lang="en-US" altLang="ko-KR" sz="105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단계별 이슈 가능 사항 정리 및 확인 중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현재 </a:t>
                      </a:r>
                      <a:r>
                        <a:rPr lang="en-US" altLang="ko-KR" sz="1200" b="0" baseline="0" dirty="0" smtClean="0"/>
                        <a:t>WSI </a:t>
                      </a:r>
                      <a:r>
                        <a:rPr lang="ko-KR" altLang="en-US" sz="1200" b="0" baseline="0" dirty="0" smtClean="0"/>
                        <a:t>단계에 대한 집중 조사중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(slide 6 </a:t>
                      </a:r>
                      <a:r>
                        <a:rPr lang="ko-KR" altLang="en-US" sz="1200" b="0" baseline="0" dirty="0" smtClean="0"/>
                        <a:t>표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참조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매뉴얼</a:t>
                      </a:r>
                      <a:r>
                        <a:rPr lang="en-US" altLang="ko-KR" sz="1200" b="0" baseline="0" dirty="0" smtClean="0"/>
                        <a:t> &amp; </a:t>
                      </a:r>
                      <a:r>
                        <a:rPr lang="ko-KR" altLang="en-US" sz="1200" b="0" baseline="0" dirty="0" smtClean="0"/>
                        <a:t>문서화 관련 논의 필요</a:t>
                      </a: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98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VIT : development </a:t>
                      </a:r>
                      <a:r>
                        <a:rPr lang="ko-KR" altLang="en-US" sz="1200" baseline="0" dirty="0" smtClean="0"/>
                        <a:t>정리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Sota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리서치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bryan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451649" y="683664"/>
            <a:ext cx="786213" cy="11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42995"/>
              </p:ext>
            </p:extLst>
          </p:nvPr>
        </p:nvGraphicFramePr>
        <p:xfrm>
          <a:off x="260466" y="515391"/>
          <a:ext cx="8725593" cy="856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166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490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27153"/>
              </p:ext>
            </p:extLst>
          </p:nvPr>
        </p:nvGraphicFramePr>
        <p:xfrm>
          <a:off x="260466" y="888122"/>
          <a:ext cx="8725593" cy="5495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323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98790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7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/>
                        <a:t>데이터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요청 데이터 대기중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1) N </a:t>
                      </a:r>
                      <a:r>
                        <a:rPr lang="ko-KR" altLang="en-US" sz="1200" baseline="0" dirty="0" smtClean="0"/>
                        <a:t>그룹 색상이 진한 케이스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2) 40</a:t>
                      </a:r>
                      <a:r>
                        <a:rPr lang="ko-KR" altLang="en-US" sz="1200" baseline="0" dirty="0" smtClean="0"/>
                        <a:t>배율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저배율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데이터 </a:t>
                      </a:r>
                      <a:endParaRPr lang="en-US" altLang="ko-KR" sz="1200" baseline="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슬라이드당 </a:t>
                      </a:r>
                      <a:r>
                        <a:rPr lang="en-US" altLang="ko-KR" sz="1200" baseline="0" dirty="0" smtClean="0"/>
                        <a:t>10~15</a:t>
                      </a:r>
                      <a:r>
                        <a:rPr lang="ko-KR" altLang="en-US" sz="1200" baseline="0" dirty="0" smtClean="0"/>
                        <a:t>장 정도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=&gt; 100</a:t>
                      </a:r>
                      <a:r>
                        <a:rPr lang="ko-KR" altLang="en-US" sz="1200" baseline="0" dirty="0" smtClean="0"/>
                        <a:t>슬라이드 우선 요청</a:t>
                      </a:r>
                      <a:endParaRPr lang="ko-KR" alt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2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Weakly</a:t>
                      </a:r>
                      <a:r>
                        <a:rPr lang="en-US" altLang="ko-KR" b="1" baseline="0" dirty="0" smtClean="0"/>
                        <a:t> supervised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X40 </a:t>
                      </a:r>
                      <a:r>
                        <a:rPr lang="ko-KR" altLang="en-US" sz="1200" baseline="0" dirty="0" smtClean="0"/>
                        <a:t>배율에 대한 모델 연구 필요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Segmentation</a:t>
                      </a:r>
                      <a:r>
                        <a:rPr lang="ko-KR" altLang="en-US" sz="1200" baseline="0" dirty="0" smtClean="0"/>
                        <a:t>을 학습시키기 보다는 현재 </a:t>
                      </a:r>
                      <a:r>
                        <a:rPr lang="en-US" altLang="ko-KR" sz="1200" baseline="0" dirty="0" smtClean="0"/>
                        <a:t>CAM </a:t>
                      </a:r>
                      <a:r>
                        <a:rPr lang="ko-KR" altLang="en-US" sz="1200" baseline="0" dirty="0" smtClean="0"/>
                        <a:t>업데이트를 시도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추가 </a:t>
                      </a:r>
                      <a:r>
                        <a:rPr lang="en-US" altLang="ko-KR" sz="1200" baseline="0" dirty="0" smtClean="0"/>
                        <a:t>COD </a:t>
                      </a:r>
                      <a:r>
                        <a:rPr lang="ko-KR" altLang="en-US" sz="1200" baseline="0" dirty="0" smtClean="0"/>
                        <a:t>실험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baseline="0" dirty="0" err="1" smtClean="0"/>
                        <a:t>grayscaling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 실험 </a:t>
                      </a:r>
                      <a:r>
                        <a:rPr lang="en-US" altLang="ko-KR" sz="1200" baseline="0" dirty="0" smtClean="0"/>
                        <a:t>=&gt; </a:t>
                      </a:r>
                      <a:r>
                        <a:rPr lang="ko-KR" altLang="en-US" sz="1200" baseline="0" dirty="0" smtClean="0"/>
                        <a:t>색상에 대한 이슈 완화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7661"/>
                  </a:ext>
                </a:extLst>
              </a:tr>
              <a:tr h="255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Segmentation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모델 비교 실험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1) baseline, 2) 0 label, 3) </a:t>
                      </a:r>
                      <a:r>
                        <a:rPr lang="en-US" altLang="ko-KR" sz="1200" baseline="0" dirty="0" err="1" smtClean="0"/>
                        <a:t>cutmix</a:t>
                      </a:r>
                      <a:r>
                        <a:rPr lang="en-US" altLang="ko-KR" sz="1200" baseline="0" dirty="0" smtClean="0"/>
                        <a:t> segmentation, 4) </a:t>
                      </a:r>
                      <a:r>
                        <a:rPr lang="en-US" altLang="ko-KR" sz="1200" baseline="0" dirty="0" err="1" smtClean="0"/>
                        <a:t>segmix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네가지</a:t>
                      </a:r>
                      <a:r>
                        <a:rPr lang="ko-KR" altLang="en-US" sz="1200" baseline="0" dirty="0" smtClean="0"/>
                        <a:t> 모델에 대한 비교 실험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차 완료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‘3)' </a:t>
                      </a:r>
                      <a:r>
                        <a:rPr lang="ko-KR" altLang="en-US" sz="1200" baseline="0" dirty="0" smtClean="0"/>
                        <a:t>모델의 경우</a:t>
                      </a:r>
                      <a:r>
                        <a:rPr lang="en-US" altLang="ko-KR" sz="1200" baseline="0" dirty="0" smtClean="0"/>
                        <a:t>, loss </a:t>
                      </a:r>
                      <a:r>
                        <a:rPr lang="ko-KR" altLang="en-US" sz="1200" baseline="0" dirty="0" smtClean="0"/>
                        <a:t>값에 대한 증가가 보임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수치상은 실패한 실험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다만 </a:t>
                      </a:r>
                      <a:r>
                        <a:rPr lang="en-US" altLang="ko-KR" sz="1200" baseline="0" dirty="0" smtClean="0"/>
                        <a:t>‘3)' </a:t>
                      </a:r>
                      <a:r>
                        <a:rPr lang="ko-KR" altLang="en-US" sz="1200" baseline="0" dirty="0" smtClean="0"/>
                        <a:t>모델의 정량적인 결과를 확인해본 결과 </a:t>
                      </a:r>
                      <a:r>
                        <a:rPr lang="en-US" altLang="ko-KR" sz="1200" baseline="0" dirty="0" smtClean="0"/>
                        <a:t>'1),2)' </a:t>
                      </a:r>
                      <a:r>
                        <a:rPr lang="ko-KR" altLang="en-US" sz="1200" baseline="0" dirty="0" smtClean="0"/>
                        <a:t>방식보다 </a:t>
                      </a:r>
                      <a:r>
                        <a:rPr lang="en-US" altLang="ko-KR" sz="1200" baseline="0" dirty="0" smtClean="0"/>
                        <a:t>N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M</a:t>
                      </a:r>
                      <a:r>
                        <a:rPr lang="ko-KR" altLang="en-US" sz="1200" baseline="0" dirty="0" smtClean="0"/>
                        <a:t>에 대한 샘플에 대해서 성능 향상이 확연함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기타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IRB </a:t>
                      </a:r>
                      <a:r>
                        <a:rPr lang="ko-KR" altLang="en-US" sz="1200" baseline="0" dirty="0" smtClean="0"/>
                        <a:t>서류 준비 시작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ea"/>
                <a:ea typeface="+mj-ea"/>
              </a:rPr>
              <a:t>스케너</a:t>
            </a:r>
            <a:r>
              <a:rPr lang="ko-KR" altLang="en-US" sz="2800" b="1" dirty="0" smtClean="0">
                <a:latin typeface="+mj-ea"/>
                <a:ea typeface="+mj-ea"/>
              </a:rPr>
              <a:t>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업데이트 내용 및 진행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데이터 업데이트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r>
              <a:rPr lang="ko-KR" altLang="en-US" b="1" dirty="0" smtClean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현재 학습 상황 </a:t>
            </a:r>
            <a:r>
              <a:rPr lang="en-US" altLang="ko-KR" sz="1400" b="1" u="sng" dirty="0" smtClean="0"/>
              <a:t>(1/7 </a:t>
            </a:r>
            <a:r>
              <a:rPr lang="ko-KR" altLang="en-US" sz="1400" b="1" u="sng" dirty="0" smtClean="0"/>
              <a:t>목표</a:t>
            </a:r>
            <a:r>
              <a:rPr lang="en-US" altLang="ko-KR" sz="1400" b="1" u="sng" dirty="0" smtClean="0"/>
              <a:t>) : </a:t>
            </a:r>
            <a:r>
              <a:rPr lang="ko-KR" altLang="en-US" sz="1400" b="1" u="sng" dirty="0" smtClean="0">
                <a:solidFill>
                  <a:srgbClr val="FF0000"/>
                </a:solidFill>
              </a:rPr>
              <a:t>현재 담당자 이슈로 일부 지연 중</a:t>
            </a:r>
            <a:endParaRPr lang="en-US" altLang="ko-KR" sz="1400" b="1" u="sng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1</a:t>
            </a:r>
            <a:r>
              <a:rPr lang="en-US" altLang="ko-KR" sz="1200" b="1" u="sng" dirty="0"/>
              <a:t>) 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/>
              <a:t>colon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중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시켜서</a:t>
            </a:r>
            <a:r>
              <a:rPr lang="en-US" altLang="ko-KR" sz="1200" b="1" u="sng" dirty="0"/>
              <a:t>, WSI </a:t>
            </a:r>
            <a:r>
              <a:rPr lang="en-US" altLang="ko-KR" sz="1200" b="1" u="sng" dirty="0" err="1"/>
              <a:t>featurecube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2</a:t>
            </a:r>
            <a:r>
              <a:rPr lang="en-US" altLang="ko-KR" sz="1200" b="1" u="sng" dirty="0"/>
              <a:t>) </a:t>
            </a:r>
            <a:r>
              <a:rPr lang="en-US" altLang="ko-KR" sz="1200" b="1" u="sng" dirty="0" smtClean="0"/>
              <a:t>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 err="1"/>
              <a:t>stoamch</a:t>
            </a:r>
            <a:r>
              <a:rPr lang="en-US" altLang="ko-KR" sz="1200" b="1" u="sng" dirty="0"/>
              <a:t>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 </a:t>
            </a:r>
            <a:r>
              <a:rPr lang="en-US" altLang="ko-KR" sz="1200" b="1" u="sng" dirty="0"/>
              <a:t>WSI feature cube </a:t>
            </a:r>
            <a:r>
              <a:rPr lang="ko-KR" altLang="en-US" sz="1200" b="1" u="sng" dirty="0"/>
              <a:t>학습 계획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* 동시 접속으로 인한 모델 충돌 등에 대한 방지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 class </a:t>
            </a:r>
            <a:r>
              <a:rPr lang="ko-KR" altLang="en-US" sz="1200" dirty="0"/>
              <a:t>정상 작동 확인후 </a:t>
            </a:r>
            <a:r>
              <a:rPr lang="en-US" altLang="ko-KR" sz="1200" dirty="0"/>
              <a:t>4 class </a:t>
            </a:r>
            <a:r>
              <a:rPr lang="ko-KR" altLang="en-US" sz="1200" dirty="0"/>
              <a:t>진행할 계획임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'2)' </a:t>
            </a:r>
            <a:r>
              <a:rPr lang="ko-KR" altLang="en-US" sz="1200" dirty="0"/>
              <a:t>까지 </a:t>
            </a:r>
            <a:r>
              <a:rPr lang="ko-KR" altLang="en-US" sz="1200" dirty="0" err="1"/>
              <a:t>진행후</a:t>
            </a:r>
            <a:r>
              <a:rPr lang="ko-KR" altLang="en-US" sz="1200" dirty="0"/>
              <a:t> 모델의 성능에 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계획 수정 </a:t>
            </a:r>
            <a:r>
              <a:rPr lang="ko-KR" altLang="en-US" sz="1200" dirty="0" smtClean="0"/>
              <a:t>필요함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4061" y="3491852"/>
            <a:ext cx="924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</a:t>
            </a:r>
            <a:r>
              <a:rPr lang="en-US" altLang="ko-KR" sz="1100" dirty="0" smtClean="0"/>
              <a:t>14</a:t>
            </a:r>
            <a:r>
              <a:rPr lang="ko-KR" altLang="en-US" sz="1100" dirty="0" smtClean="0"/>
              <a:t>번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-233501" y="5395564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4" y="563968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6" y="589411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직사각형 34"/>
          <p:cNvSpPr/>
          <p:nvPr/>
        </p:nvSpPr>
        <p:spPr>
          <a:xfrm>
            <a:off x="156965" y="5714659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3309" y="5953104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" y="53770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-153201" y="5543279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-152222" y="5568198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4" idx="1"/>
          </p:cNvCxnSpPr>
          <p:nvPr/>
        </p:nvCxnSpPr>
        <p:spPr>
          <a:xfrm>
            <a:off x="-153201" y="5732478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>
            <a:off x="-153201" y="5732478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5906" y="5462193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7933" y="5424701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28273" y="5772063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45" name="원통 4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통 4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통 4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86170" y="6172170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49" name="원통 4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통 4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통 5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073951" y="6184091"/>
            <a:ext cx="259026" cy="23747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7" name="오른쪽으로 구부러진 화살표 56"/>
          <p:cNvSpPr/>
          <p:nvPr/>
        </p:nvSpPr>
        <p:spPr>
          <a:xfrm rot="7865545">
            <a:off x="1501883" y="5758906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54296" y="5759020"/>
            <a:ext cx="214478" cy="220902"/>
            <a:chOff x="4475812" y="3935257"/>
            <a:chExt cx="259519" cy="267291"/>
          </a:xfrm>
        </p:grpSpPr>
        <p:pic>
          <p:nvPicPr>
            <p:cNvPr id="5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2" name="직사각형 61"/>
          <p:cNvSpPr/>
          <p:nvPr/>
        </p:nvSpPr>
        <p:spPr>
          <a:xfrm>
            <a:off x="3274327" y="5282998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55534" y="5771028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91541" y="5136101"/>
            <a:ext cx="655209" cy="641250"/>
            <a:chOff x="1066780" y="5164014"/>
            <a:chExt cx="655209" cy="641250"/>
          </a:xfrm>
        </p:grpSpPr>
        <p:sp>
          <p:nvSpPr>
            <p:cNvPr id="65" name="타원 6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361208" y="5301455"/>
            <a:ext cx="1070791" cy="878559"/>
            <a:chOff x="5943796" y="2779089"/>
            <a:chExt cx="2735123" cy="23596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4356898" y="5414269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472" y="3861964"/>
            <a:ext cx="939584" cy="7698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22950" y="3466124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99" y="3876031"/>
            <a:ext cx="939584" cy="76980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40983" y="3483133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cxnSp>
        <p:nvCxnSpPr>
          <p:cNvPr id="84" name="꺾인 연결선 83"/>
          <p:cNvCxnSpPr>
            <a:stCxn id="22" idx="2"/>
            <a:endCxn id="80" idx="3"/>
          </p:cNvCxnSpPr>
          <p:nvPr/>
        </p:nvCxnSpPr>
        <p:spPr>
          <a:xfrm rot="5400000">
            <a:off x="1449909" y="3610610"/>
            <a:ext cx="493404" cy="779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81002" y="2351303"/>
            <a:ext cx="13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패치 생성</a:t>
            </a:r>
            <a:r>
              <a:rPr lang="en-US" altLang="ko-KR" sz="1200" dirty="0" smtClean="0"/>
              <a:t>//DB</a:t>
            </a:r>
            <a:endParaRPr lang="ko-KR" altLang="en-US" sz="1200" dirty="0"/>
          </a:p>
        </p:txBody>
      </p:sp>
      <p:cxnSp>
        <p:nvCxnSpPr>
          <p:cNvPr id="96" name="꺾인 연결선 95"/>
          <p:cNvCxnSpPr>
            <a:stCxn id="22" idx="2"/>
            <a:endCxn id="85" idx="1"/>
          </p:cNvCxnSpPr>
          <p:nvPr/>
        </p:nvCxnSpPr>
        <p:spPr>
          <a:xfrm rot="16200000" flipH="1">
            <a:off x="2679347" y="3160280"/>
            <a:ext cx="507471" cy="1693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65477" y="3810895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 이동 </a:t>
            </a:r>
            <a:r>
              <a:rPr lang="en-US" altLang="ko-KR" sz="1100" dirty="0" smtClean="0"/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71834" y="4332963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이동</a:t>
            </a:r>
            <a:endParaRPr lang="ko-KR" altLang="en-US" sz="1100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5211" y="2628302"/>
            <a:ext cx="939584" cy="76980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2467908" y="2923357"/>
            <a:ext cx="404747" cy="573934"/>
            <a:chOff x="5450408" y="3255368"/>
            <a:chExt cx="489744" cy="694460"/>
          </a:xfrm>
        </p:grpSpPr>
        <p:sp>
          <p:nvSpPr>
            <p:cNvPr id="28" name="원통 2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아래쪽 화살표 97"/>
          <p:cNvSpPr/>
          <p:nvPr/>
        </p:nvSpPr>
        <p:spPr>
          <a:xfrm>
            <a:off x="677874" y="4698397"/>
            <a:ext cx="359649" cy="586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73942" y="6505940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LossDiff</a:t>
            </a:r>
            <a:r>
              <a:rPr lang="en-US" altLang="ko-KR" sz="1100" dirty="0" smtClean="0"/>
              <a:t>(.</a:t>
            </a:r>
            <a:r>
              <a:rPr lang="en-US" altLang="ko-KR" sz="1100" dirty="0" err="1" smtClean="0"/>
              <a:t>plk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이동</a:t>
            </a:r>
            <a:endParaRPr lang="ko-KR" altLang="en-US" sz="1100" dirty="0"/>
          </a:p>
        </p:txBody>
      </p:sp>
      <p:cxnSp>
        <p:nvCxnSpPr>
          <p:cNvPr id="104" name="꺾인 연결선 103"/>
          <p:cNvCxnSpPr>
            <a:stCxn id="32" idx="2"/>
            <a:endCxn id="62" idx="2"/>
          </p:cNvCxnSpPr>
          <p:nvPr/>
        </p:nvCxnSpPr>
        <p:spPr>
          <a:xfrm rot="5400000" flipH="1" flipV="1">
            <a:off x="2451117" y="4608320"/>
            <a:ext cx="292338" cy="3471589"/>
          </a:xfrm>
          <a:prstGeom prst="bentConnector3">
            <a:avLst>
              <a:gd name="adj1" fmla="val -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32558" y="4915411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학습 </a:t>
            </a:r>
            <a:endParaRPr lang="ko-KR" altLang="en-US" sz="1100" dirty="0"/>
          </a:p>
        </p:txBody>
      </p:sp>
      <p:sp>
        <p:nvSpPr>
          <p:cNvPr id="109" name="아래쪽 화살표 108"/>
          <p:cNvSpPr/>
          <p:nvPr/>
        </p:nvSpPr>
        <p:spPr>
          <a:xfrm>
            <a:off x="4030830" y="4742578"/>
            <a:ext cx="275508" cy="48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76609" y="4810698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학습</a:t>
            </a:r>
            <a:endParaRPr lang="ko-KR" altLang="en-US" sz="1100" dirty="0"/>
          </a:p>
        </p:txBody>
      </p:sp>
      <p:cxnSp>
        <p:nvCxnSpPr>
          <p:cNvPr id="111" name="꺾인 연결선 110"/>
          <p:cNvCxnSpPr>
            <a:stCxn id="78" idx="3"/>
            <a:endCxn id="29" idx="4"/>
          </p:cNvCxnSpPr>
          <p:nvPr/>
        </p:nvCxnSpPr>
        <p:spPr>
          <a:xfrm flipH="1" flipV="1">
            <a:off x="2872655" y="3211322"/>
            <a:ext cx="2702037" cy="2464557"/>
          </a:xfrm>
          <a:prstGeom prst="bentConnector3">
            <a:avLst>
              <a:gd name="adj1" fmla="val -8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50224" y="3871170"/>
            <a:ext cx="1500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 결과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08190" y="2827244"/>
            <a:ext cx="276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/>
              <a:t>*DB access </a:t>
            </a:r>
            <a:r>
              <a:rPr lang="ko-KR" altLang="en-US" sz="1200" b="1" u="sng" dirty="0" smtClean="0"/>
              <a:t>가능 확인</a:t>
            </a:r>
            <a:endParaRPr lang="ko-KR" altLang="en-US" sz="1200" b="1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6025476" y="2275809"/>
            <a:ext cx="2993602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차 학습 완료 </a:t>
            </a:r>
            <a:r>
              <a:rPr lang="en-US" altLang="ko-KR" sz="1400" dirty="0" smtClean="0"/>
              <a:t>(WSI densenet201)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Stomach: 65%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/vast/update_wsi_classifier/stomach/models/3class/densenet_slide_classifier.pt</a:t>
            </a: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Colon: 59%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/vast/update_wsi_classifier/colon/models/3class/slide_classifier.pt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6139199" y="5086980"/>
            <a:ext cx="29936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차 </a:t>
            </a:r>
            <a:r>
              <a:rPr lang="ko-KR" altLang="en-US" sz="1400" dirty="0" smtClean="0"/>
              <a:t>학습 완료 </a:t>
            </a:r>
            <a:r>
              <a:rPr lang="en-US" altLang="ko-KR" sz="1400" dirty="0" smtClean="0"/>
              <a:t>(WSI </a:t>
            </a:r>
            <a:r>
              <a:rPr lang="en-US" altLang="ko-KR" sz="1400" dirty="0" smtClean="0"/>
              <a:t>efficient Net)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Stomach&amp; colon: 60% 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Early stopping (10 epochs): 60%</a:t>
            </a:r>
            <a:endParaRPr lang="en-US" altLang="ko-KR" sz="1400" dirty="0" smtClean="0"/>
          </a:p>
        </p:txBody>
      </p:sp>
      <p:sp>
        <p:nvSpPr>
          <p:cNvPr id="6" name="아래쪽 화살표 5"/>
          <p:cNvSpPr/>
          <p:nvPr/>
        </p:nvSpPr>
        <p:spPr>
          <a:xfrm>
            <a:off x="7140291" y="4581028"/>
            <a:ext cx="359544" cy="430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5342" y="5092448"/>
            <a:ext cx="2933735" cy="1114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44780"/>
              </p:ext>
            </p:extLst>
          </p:nvPr>
        </p:nvGraphicFramePr>
        <p:xfrm>
          <a:off x="155575" y="677737"/>
          <a:ext cx="861771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39">
                  <a:extLst>
                    <a:ext uri="{9D8B030D-6E8A-4147-A177-3AD203B41FA5}">
                      <a16:colId xmlns:a16="http://schemas.microsoft.com/office/drawing/2014/main" val="1716426742"/>
                    </a:ext>
                  </a:extLst>
                </a:gridCol>
                <a:gridCol w="1475865">
                  <a:extLst>
                    <a:ext uri="{9D8B030D-6E8A-4147-A177-3AD203B41FA5}">
                      <a16:colId xmlns:a16="http://schemas.microsoft.com/office/drawing/2014/main" val="1917354594"/>
                    </a:ext>
                  </a:extLst>
                </a:gridCol>
                <a:gridCol w="2014231">
                  <a:extLst>
                    <a:ext uri="{9D8B030D-6E8A-4147-A177-3AD203B41FA5}">
                      <a16:colId xmlns:a16="http://schemas.microsoft.com/office/drawing/2014/main" val="678623036"/>
                    </a:ext>
                  </a:extLst>
                </a:gridCol>
                <a:gridCol w="1262375">
                  <a:extLst>
                    <a:ext uri="{9D8B030D-6E8A-4147-A177-3AD203B41FA5}">
                      <a16:colId xmlns:a16="http://schemas.microsoft.com/office/drawing/2014/main" val="212315646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04025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파트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발견된 문제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처리 결과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67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커넥션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새로운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연결 방식으로 인해서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이슈 발생 가능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-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CSV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형태로 전환하여 사용해보았으나 변화 없음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66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Patch maker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생성되는 패치에 이슈가 있을 가능성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문제 확인 </a:t>
                      </a:r>
                      <a:r>
                        <a:rPr lang="en-US" altLang="ko-KR" sz="1100" b="1" dirty="0" smtClean="0"/>
                        <a:t/>
                      </a:r>
                      <a:br>
                        <a:rPr lang="en-US" altLang="ko-KR" sz="1100" b="1" dirty="0" smtClean="0"/>
                      </a:br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/>
                        <a:t>해결 완료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u="sng" dirty="0" err="1" smtClean="0">
                          <a:solidFill>
                            <a:schemeClr val="tx1"/>
                          </a:solidFill>
                        </a:rPr>
                        <a:t>문제확인</a:t>
                      </a:r>
                      <a:r>
                        <a:rPr lang="en-US" altLang="ko-KR" sz="1100" b="1" u="sng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이상 패치 확인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Pixman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업데이트를 통한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업데이트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70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Binary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Binary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파트에 대한 학습 부족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혹은 작업 미숙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본 업데이트 범위 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4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Patch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학습용 패치가 리눅스 서버로의 이동되어 학습되었음으로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부분에서 이슈 발생 가능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=/=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예측 데이터 차이 가능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Annotation only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 서버로 이동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및 패치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성능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리포팅된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기준과 동일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(colon 92.9%)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609272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WSI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인수 인계 과정에서 코드 실수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되는 파트가 발견되었으나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씨젠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report: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결과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확인 결과 해당 코드는 이전 내부 업데이트 과정에서 해결됨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이전 작업자와 코드 확인 중이나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코드 이슈가 원인으로 보이지 않음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80525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학습의 문제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문제 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오버피팅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가능성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early stopping =&gt;(10 epoch stop =&gt; 65%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미니엄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이슈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*모델이 학습이 되지 않는 것으로 보임 </a:t>
                      </a:r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</a:rPr>
                        <a:t>: 60% </a:t>
                      </a: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언저리에서 로스가 떨어지지 않음</a:t>
                      </a:r>
                      <a:endParaRPr lang="en-US" altLang="ko-KR" sz="11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용 학습 데이터만으로 학습 및 테스트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비교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단순한 모델로 학습 체크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1031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972"/>
            <a:ext cx="2783002" cy="18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매뉴얼 </a:t>
            </a:r>
            <a:r>
              <a:rPr lang="en-US" altLang="ko-KR" b="1" dirty="0" smtClean="0">
                <a:latin typeface="+mj-ea"/>
              </a:rPr>
              <a:t>&amp; </a:t>
            </a:r>
            <a:r>
              <a:rPr lang="ko-KR" altLang="en-US" b="1" dirty="0" smtClean="0">
                <a:latin typeface="+mj-ea"/>
              </a:rPr>
              <a:t>문서화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757" y="761814"/>
            <a:ext cx="3259419" cy="1636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4320" y="550810"/>
            <a:ext cx="7053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u="sng" dirty="0" smtClean="0"/>
              <a:t>기존 프레임워크 매뉴얼은 </a:t>
            </a:r>
            <a:r>
              <a:rPr lang="en-US" altLang="ko-KR" sz="1200" b="1" u="sng" dirty="0" smtClean="0"/>
              <a:t>20210823</a:t>
            </a:r>
            <a:r>
              <a:rPr lang="ko-KR" altLang="en-US" sz="1200" b="1" u="sng" dirty="0" smtClean="0"/>
              <a:t>에 </a:t>
            </a:r>
            <a:r>
              <a:rPr lang="ko-KR" altLang="en-US" sz="1200" b="1" u="sng" dirty="0" err="1" smtClean="0"/>
              <a:t>전달된바</a:t>
            </a:r>
            <a:r>
              <a:rPr lang="ko-KR" altLang="en-US" sz="1200" b="1" u="sng" dirty="0" smtClean="0"/>
              <a:t> 있음</a:t>
            </a:r>
            <a:endParaRPr lang="en-US" altLang="ko-KR" sz="1200" b="1" u="sng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 프레임 워크 코드의 경우 작업자에게 적합하게 다소 변경됨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기존 작업자가 작성하기에는 어려움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새로운 담당자에 의해 작성이 필요함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일부 코드가 추가 변경된 것 이외에 기능상 이상은 없음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 진행 중인 업데이트가 완료된 후 문서 및 매뉴얼 작성 계획</a:t>
            </a:r>
            <a:endParaRPr lang="en-US" altLang="ko-KR" sz="1200" dirty="0" smtClean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PM</a:t>
            </a:r>
            <a:r>
              <a:rPr lang="ko-KR" altLang="en-US" sz="1200" dirty="0" smtClean="0"/>
              <a:t>과 담당자 협업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언어 이슈</a:t>
            </a:r>
            <a:r>
              <a:rPr lang="en-US" altLang="ko-KR" sz="1200" dirty="0" smtClean="0"/>
              <a:t>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cxnSp>
        <p:nvCxnSpPr>
          <p:cNvPr id="5" name="직선 화살표 연결선 4"/>
          <p:cNvCxnSpPr>
            <a:stCxn id="3" idx="1"/>
          </p:cNvCxnSpPr>
          <p:nvPr/>
        </p:nvCxnSpPr>
        <p:spPr>
          <a:xfrm flipH="1" flipV="1">
            <a:off x="4136165" y="873977"/>
            <a:ext cx="1594592" cy="70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5" y="3787363"/>
            <a:ext cx="3235351" cy="2180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7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Segmentation </a:t>
            </a:r>
            <a:r>
              <a:rPr lang="ko-KR" altLang="en-US" sz="2000" b="1" dirty="0" smtClean="0">
                <a:latin typeface="+mj-ea"/>
                <a:ea typeface="+mj-ea"/>
              </a:rPr>
              <a:t>진행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574" y="127265"/>
            <a:ext cx="5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segMix</a:t>
            </a:r>
            <a:r>
              <a:rPr lang="en-US" altLang="ko-KR" b="1" dirty="0" smtClean="0">
                <a:latin typeface="+mj-ea"/>
              </a:rPr>
              <a:t>-segmentation </a:t>
            </a:r>
            <a:r>
              <a:rPr lang="ko-KR" altLang="en-US" b="1" dirty="0" smtClean="0">
                <a:latin typeface="+mj-ea"/>
              </a:rPr>
              <a:t>이미지 요청 사항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err="1" smtClean="0">
                <a:latin typeface="+mj-ea"/>
              </a:rPr>
              <a:t>리마인더</a:t>
            </a:r>
            <a:r>
              <a:rPr lang="en-US" altLang="ko-KR" b="1" dirty="0" smtClean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320" y="709190"/>
            <a:ext cx="731092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두 </a:t>
            </a:r>
            <a:r>
              <a:rPr lang="ko-KR" altLang="en-US" sz="1400" dirty="0">
                <a:latin typeface="+mj-ea"/>
                <a:ea typeface="+mj-ea"/>
              </a:rPr>
              <a:t>가지 특징 중 하나 이상을 가지는 </a:t>
            </a:r>
            <a:r>
              <a:rPr lang="en-US" altLang="ko-KR" sz="1400" dirty="0">
                <a:latin typeface="+mj-ea"/>
                <a:ea typeface="+mj-ea"/>
              </a:rPr>
              <a:t>N </a:t>
            </a:r>
            <a:r>
              <a:rPr lang="ko-KR" altLang="en-US" sz="1400" dirty="0">
                <a:latin typeface="+mj-ea"/>
                <a:ea typeface="+mj-ea"/>
              </a:rPr>
              <a:t>데이터가 </a:t>
            </a:r>
            <a:r>
              <a:rPr lang="ko-KR" altLang="en-US" sz="1400" dirty="0" smtClean="0">
                <a:latin typeface="+mj-ea"/>
                <a:ea typeface="+mj-ea"/>
              </a:rPr>
              <a:t>필요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gland</a:t>
            </a:r>
            <a:r>
              <a:rPr lang="ko-KR" altLang="en-US" sz="1400" dirty="0">
                <a:latin typeface="+mj-ea"/>
                <a:ea typeface="+mj-ea"/>
              </a:rPr>
              <a:t>가 선명하게 다수 존재하는 </a:t>
            </a:r>
            <a:r>
              <a:rPr lang="ko-KR" altLang="en-US" sz="1400" dirty="0" smtClean="0">
                <a:latin typeface="+mj-ea"/>
                <a:ea typeface="+mj-ea"/>
              </a:rPr>
              <a:t>조직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gland</a:t>
            </a:r>
            <a:r>
              <a:rPr lang="ko-KR" altLang="en-US" sz="1400" dirty="0">
                <a:latin typeface="+mj-ea"/>
                <a:ea typeface="+mj-ea"/>
              </a:rPr>
              <a:t>의 색이 유독 진하면 더 좋습니다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아래 </a:t>
            </a:r>
            <a:r>
              <a:rPr lang="en-US" altLang="ko-KR" sz="1400" dirty="0">
                <a:latin typeface="+mj-ea"/>
                <a:ea typeface="+mj-ea"/>
              </a:rPr>
              <a:t>Figure1,2).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Gland</a:t>
            </a:r>
            <a:r>
              <a:rPr lang="ko-KR" altLang="en-US" sz="1400" dirty="0">
                <a:latin typeface="+mj-ea"/>
                <a:ea typeface="+mj-ea"/>
              </a:rPr>
              <a:t>와 별개로 거칠고 색이 짙은 세포조직이 있는 </a:t>
            </a:r>
            <a:r>
              <a:rPr lang="en-US" altLang="ko-KR" sz="1400" dirty="0" smtClean="0">
                <a:latin typeface="+mj-ea"/>
                <a:ea typeface="+mj-ea"/>
              </a:rPr>
              <a:t>image (</a:t>
            </a:r>
            <a:r>
              <a:rPr lang="ko-KR" altLang="en-US" sz="1400" dirty="0">
                <a:latin typeface="+mj-ea"/>
                <a:ea typeface="+mj-ea"/>
              </a:rPr>
              <a:t>아래 </a:t>
            </a:r>
            <a:r>
              <a:rPr lang="en-US" altLang="ko-KR" sz="1400" dirty="0">
                <a:latin typeface="+mj-ea"/>
                <a:ea typeface="+mj-ea"/>
              </a:rPr>
              <a:t>Figure 3,4).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+mj-ea"/>
                <a:ea typeface="+mj-ea"/>
              </a:rPr>
              <a:t>딥러닝모델은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저 부분을 정말 </a:t>
            </a:r>
            <a:r>
              <a:rPr lang="ko-KR" altLang="en-US" sz="1400" dirty="0" smtClean="0">
                <a:latin typeface="+mj-ea"/>
                <a:ea typeface="+mj-ea"/>
              </a:rPr>
              <a:t>어려워함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60417"/>
            <a:ext cx="2707858" cy="42035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33" y="2266371"/>
            <a:ext cx="2962514" cy="4591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1733" y="3007348"/>
            <a:ext cx="204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smtClean="0"/>
              <a:t>데이터 대기 중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1462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48197</TotalTime>
  <Words>806</Words>
  <Application>Microsoft Office PowerPoint</Application>
  <PresentationFormat>화면 슬라이드 쇼(4:3)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595</cp:revision>
  <dcterms:created xsi:type="dcterms:W3CDTF">2021-03-24T07:36:17Z</dcterms:created>
  <dcterms:modified xsi:type="dcterms:W3CDTF">2022-01-26T05:23:03Z</dcterms:modified>
</cp:coreProperties>
</file>