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573" r:id="rId4"/>
    <p:sldId id="620" r:id="rId5"/>
    <p:sldId id="600" r:id="rId6"/>
    <p:sldId id="601" r:id="rId7"/>
    <p:sldId id="618" r:id="rId8"/>
    <p:sldId id="624" r:id="rId9"/>
    <p:sldId id="621" r:id="rId10"/>
    <p:sldId id="611" r:id="rId11"/>
    <p:sldId id="623" r:id="rId12"/>
    <p:sldId id="549" r:id="rId13"/>
    <p:sldId id="5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27F45-EFA2-4278-B848-76F4066C61E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81F120F5-4942-4442-B39D-401D8934679D}">
      <dgm:prSet phldrT="[텍스트]"/>
      <dgm:spPr/>
      <dgm:t>
        <a:bodyPr/>
        <a:lstStyle/>
        <a:p>
          <a:pPr latinLnBrk="1"/>
          <a:r>
            <a:rPr lang="en-US" altLang="ko-KR" dirty="0" smtClean="0"/>
            <a:t>Slide</a:t>
          </a:r>
          <a:endParaRPr lang="ko-KR" altLang="en-US" dirty="0"/>
        </a:p>
      </dgm:t>
    </dgm:pt>
    <dgm:pt modelId="{F7CA3EF2-FAE5-4A5A-8594-85F5793F593F}" type="parTrans" cxnId="{9A285F56-639D-4759-A3DE-891E76688140}">
      <dgm:prSet/>
      <dgm:spPr/>
      <dgm:t>
        <a:bodyPr/>
        <a:lstStyle/>
        <a:p>
          <a:pPr latinLnBrk="1"/>
          <a:endParaRPr lang="ko-KR" altLang="en-US"/>
        </a:p>
      </dgm:t>
    </dgm:pt>
    <dgm:pt modelId="{C456F202-3316-4366-AF9B-88035B20C414}" type="sibTrans" cxnId="{9A285F56-639D-4759-A3DE-891E76688140}">
      <dgm:prSet/>
      <dgm:spPr/>
      <dgm:t>
        <a:bodyPr/>
        <a:lstStyle/>
        <a:p>
          <a:pPr latinLnBrk="1"/>
          <a:endParaRPr lang="ko-KR" altLang="en-US"/>
        </a:p>
      </dgm:t>
    </dgm:pt>
    <dgm:pt modelId="{30CDDA19-82F7-422C-B870-74EDBE92FCAB}">
      <dgm:prSet phldrT="[텍스트]"/>
      <dgm:spPr/>
      <dgm:t>
        <a:bodyPr/>
        <a:lstStyle/>
        <a:p>
          <a:pPr latinLnBrk="1"/>
          <a:r>
            <a:rPr lang="en-US" altLang="ko-KR" dirty="0" smtClean="0"/>
            <a:t>Patches</a:t>
          </a:r>
          <a:endParaRPr lang="ko-KR" altLang="en-US" dirty="0"/>
        </a:p>
      </dgm:t>
    </dgm:pt>
    <dgm:pt modelId="{5ABFC4FE-DAD7-491D-A2C9-1B2486245ED4}" type="parTrans" cxnId="{259CEB5E-04B3-48CA-8C28-04E371F41B30}">
      <dgm:prSet/>
      <dgm:spPr/>
      <dgm:t>
        <a:bodyPr/>
        <a:lstStyle/>
        <a:p>
          <a:pPr latinLnBrk="1"/>
          <a:endParaRPr lang="ko-KR" altLang="en-US"/>
        </a:p>
      </dgm:t>
    </dgm:pt>
    <dgm:pt modelId="{630CAB5A-75B3-4FD9-B128-1B3AE4D772DF}" type="sibTrans" cxnId="{259CEB5E-04B3-48CA-8C28-04E371F41B30}">
      <dgm:prSet/>
      <dgm:spPr/>
      <dgm:t>
        <a:bodyPr/>
        <a:lstStyle/>
        <a:p>
          <a:pPr latinLnBrk="1"/>
          <a:endParaRPr lang="ko-KR" altLang="en-US"/>
        </a:p>
      </dgm:t>
    </dgm:pt>
    <dgm:pt modelId="{F7EC22BD-A59B-4C52-80AC-D90BDE8080B8}">
      <dgm:prSet phldrT="[텍스트]"/>
      <dgm:spPr/>
      <dgm:t>
        <a:bodyPr/>
        <a:lstStyle/>
        <a:p>
          <a:pPr latinLnBrk="1"/>
          <a:r>
            <a:rPr lang="en-US" altLang="ko-KR" dirty="0" smtClean="0"/>
            <a:t>Grids</a:t>
          </a:r>
          <a:endParaRPr lang="ko-KR" altLang="en-US" dirty="0"/>
        </a:p>
      </dgm:t>
    </dgm:pt>
    <dgm:pt modelId="{5D88A8DD-50E3-4EA8-9DB5-63E0DC0285AC}" type="parTrans" cxnId="{60BEF3E8-80D9-4F4F-803D-8BB5478B7AFE}">
      <dgm:prSet/>
      <dgm:spPr/>
      <dgm:t>
        <a:bodyPr/>
        <a:lstStyle/>
        <a:p>
          <a:pPr latinLnBrk="1"/>
          <a:endParaRPr lang="ko-KR" altLang="en-US"/>
        </a:p>
      </dgm:t>
    </dgm:pt>
    <dgm:pt modelId="{FA1AB5A0-7234-4A62-9DC7-073D36E06F79}" type="sibTrans" cxnId="{60BEF3E8-80D9-4F4F-803D-8BB5478B7AFE}">
      <dgm:prSet/>
      <dgm:spPr/>
      <dgm:t>
        <a:bodyPr/>
        <a:lstStyle/>
        <a:p>
          <a:pPr latinLnBrk="1"/>
          <a:endParaRPr lang="ko-KR" altLang="en-US"/>
        </a:p>
      </dgm:t>
    </dgm:pt>
    <dgm:pt modelId="{87D195F3-381C-40C9-B0A0-0180FD193836}">
      <dgm:prSet phldrT="[텍스트]"/>
      <dgm:spPr/>
      <dgm:t>
        <a:bodyPr/>
        <a:lstStyle/>
        <a:p>
          <a:pPr latinLnBrk="1"/>
          <a:r>
            <a:rPr lang="en-US" altLang="ko-KR" dirty="0" smtClean="0"/>
            <a:t>Graph</a:t>
          </a:r>
          <a:endParaRPr lang="ko-KR" altLang="en-US" dirty="0"/>
        </a:p>
      </dgm:t>
    </dgm:pt>
    <dgm:pt modelId="{CDE2AF9D-9F2C-4FCB-8138-661A615891ED}" type="parTrans" cxnId="{F11E60E5-DAF3-4E38-B650-E46C96EC92EC}">
      <dgm:prSet/>
      <dgm:spPr/>
      <dgm:t>
        <a:bodyPr/>
        <a:lstStyle/>
        <a:p>
          <a:pPr latinLnBrk="1"/>
          <a:endParaRPr lang="ko-KR" altLang="en-US"/>
        </a:p>
      </dgm:t>
    </dgm:pt>
    <dgm:pt modelId="{8BA2C551-03C5-428A-A977-65FA38EAB8CE}" type="sibTrans" cxnId="{F11E60E5-DAF3-4E38-B650-E46C96EC92EC}">
      <dgm:prSet/>
      <dgm:spPr/>
      <dgm:t>
        <a:bodyPr/>
        <a:lstStyle/>
        <a:p>
          <a:pPr latinLnBrk="1"/>
          <a:endParaRPr lang="ko-KR" altLang="en-US"/>
        </a:p>
      </dgm:t>
    </dgm:pt>
    <dgm:pt modelId="{E9FF094F-C335-42D1-8390-0DAD5FBA6977}">
      <dgm:prSet/>
      <dgm:spPr/>
      <dgm:t>
        <a:bodyPr/>
        <a:lstStyle/>
        <a:p>
          <a:pPr latinLnBrk="1"/>
          <a:r>
            <a:rPr lang="en-US" altLang="ko-KR" dirty="0" smtClean="0"/>
            <a:t>Setting the initial slide(s).</a:t>
          </a:r>
          <a:endParaRPr lang="ko-KR" altLang="en-US" dirty="0"/>
        </a:p>
      </dgm:t>
    </dgm:pt>
    <dgm:pt modelId="{1017CA4F-E2E5-48E6-9F3F-E0559D96D07F}" type="parTrans" cxnId="{3D5005A7-DF3D-46FF-BD00-81B61678B5E0}">
      <dgm:prSet/>
      <dgm:spPr/>
      <dgm:t>
        <a:bodyPr/>
        <a:lstStyle/>
        <a:p>
          <a:pPr latinLnBrk="1"/>
          <a:endParaRPr lang="ko-KR" altLang="en-US"/>
        </a:p>
      </dgm:t>
    </dgm:pt>
    <dgm:pt modelId="{1C79F6B6-79A8-407B-B477-F0B547358B96}" type="sibTrans" cxnId="{3D5005A7-DF3D-46FF-BD00-81B61678B5E0}">
      <dgm:prSet/>
      <dgm:spPr/>
      <dgm:t>
        <a:bodyPr/>
        <a:lstStyle/>
        <a:p>
          <a:pPr latinLnBrk="1"/>
          <a:endParaRPr lang="ko-KR" altLang="en-US"/>
        </a:p>
      </dgm:t>
    </dgm:pt>
    <dgm:pt modelId="{4BC7D3BC-FFED-42D3-A7D8-44DC2BA5961A}">
      <dgm:prSet/>
      <dgm:spPr/>
      <dgm:t>
        <a:bodyPr/>
        <a:lstStyle/>
        <a:p>
          <a:pPr latinLnBrk="1"/>
          <a:r>
            <a:rPr lang="en-US" altLang="ko-KR" dirty="0" smtClean="0"/>
            <a:t>Cutting a slide into patches -&gt; save only useful patches.</a:t>
          </a:r>
          <a:endParaRPr lang="ko-KR" altLang="en-US" dirty="0"/>
        </a:p>
      </dgm:t>
    </dgm:pt>
    <dgm:pt modelId="{2A4AD1DD-A831-4640-8761-92830CD78A3E}" type="parTrans" cxnId="{A0F3D47D-4CD2-48CB-BB71-2A16D7FADFCB}">
      <dgm:prSet/>
      <dgm:spPr/>
      <dgm:t>
        <a:bodyPr/>
        <a:lstStyle/>
        <a:p>
          <a:pPr latinLnBrk="1"/>
          <a:endParaRPr lang="ko-KR" altLang="en-US"/>
        </a:p>
      </dgm:t>
    </dgm:pt>
    <dgm:pt modelId="{EEB4623E-042C-4087-843B-5E433B620568}" type="sibTrans" cxnId="{A0F3D47D-4CD2-48CB-BB71-2A16D7FADFCB}">
      <dgm:prSet/>
      <dgm:spPr/>
      <dgm:t>
        <a:bodyPr/>
        <a:lstStyle/>
        <a:p>
          <a:pPr latinLnBrk="1"/>
          <a:endParaRPr lang="ko-KR" altLang="en-US"/>
        </a:p>
      </dgm:t>
    </dgm:pt>
    <dgm:pt modelId="{14E653AB-CBD6-4819-9A12-FE63BFA6CD88}">
      <dgm:prSet/>
      <dgm:spPr/>
      <dgm:t>
        <a:bodyPr/>
        <a:lstStyle/>
        <a:p>
          <a:pPr latinLnBrk="1"/>
          <a:r>
            <a:rPr lang="en-US" altLang="ko-KR" dirty="0" smtClean="0"/>
            <a:t>Predicting patch label -&gt; save the label, including patches’ features.</a:t>
          </a:r>
          <a:endParaRPr lang="ko-KR" altLang="en-US" dirty="0"/>
        </a:p>
      </dgm:t>
    </dgm:pt>
    <dgm:pt modelId="{82F4D6C1-F102-401A-8BC8-869255B28794}" type="parTrans" cxnId="{116066EE-CBAF-4516-9898-6F084864EA75}">
      <dgm:prSet/>
      <dgm:spPr/>
      <dgm:t>
        <a:bodyPr/>
        <a:lstStyle/>
        <a:p>
          <a:pPr latinLnBrk="1"/>
          <a:endParaRPr lang="ko-KR" altLang="en-US"/>
        </a:p>
      </dgm:t>
    </dgm:pt>
    <dgm:pt modelId="{54DC3CC1-EFC4-4E66-B802-DE0708F5B49C}" type="sibTrans" cxnId="{116066EE-CBAF-4516-9898-6F084864EA75}">
      <dgm:prSet/>
      <dgm:spPr/>
      <dgm:t>
        <a:bodyPr/>
        <a:lstStyle/>
        <a:p>
          <a:pPr latinLnBrk="1"/>
          <a:endParaRPr lang="ko-KR" altLang="en-US"/>
        </a:p>
      </dgm:t>
    </dgm:pt>
    <dgm:pt modelId="{3C5F32C7-6317-43D1-8162-DB0AC11361E8}">
      <dgm:prSet/>
      <dgm:spPr/>
      <dgm:t>
        <a:bodyPr/>
        <a:lstStyle/>
        <a:p>
          <a:pPr latinLnBrk="1"/>
          <a:r>
            <a:rPr lang="en-US" altLang="ko-KR" dirty="0" smtClean="0"/>
            <a:t>Making grids information based on patches information.</a:t>
          </a:r>
          <a:endParaRPr lang="ko-KR" altLang="en-US" dirty="0"/>
        </a:p>
      </dgm:t>
    </dgm:pt>
    <dgm:pt modelId="{7FFA5526-3E62-4614-BA14-8214C0E368B1}" type="parTrans" cxnId="{78B99AD5-0370-4504-B3DD-BA3BBA7650DC}">
      <dgm:prSet/>
      <dgm:spPr/>
      <dgm:t>
        <a:bodyPr/>
        <a:lstStyle/>
        <a:p>
          <a:pPr latinLnBrk="1"/>
          <a:endParaRPr lang="ko-KR" altLang="en-US"/>
        </a:p>
      </dgm:t>
    </dgm:pt>
    <dgm:pt modelId="{230CC159-1E8D-4C68-A111-DAB9108B9B9B}" type="sibTrans" cxnId="{78B99AD5-0370-4504-B3DD-BA3BBA7650DC}">
      <dgm:prSet/>
      <dgm:spPr/>
      <dgm:t>
        <a:bodyPr/>
        <a:lstStyle/>
        <a:p>
          <a:pPr latinLnBrk="1"/>
          <a:endParaRPr lang="ko-KR" altLang="en-US"/>
        </a:p>
      </dgm:t>
    </dgm:pt>
    <dgm:pt modelId="{21406CF1-1DB7-4F1E-8F06-80F4A4302213}">
      <dgm:prSet/>
      <dgm:spPr/>
      <dgm:t>
        <a:bodyPr/>
        <a:lstStyle/>
        <a:p>
          <a:pPr latinLnBrk="1"/>
          <a:r>
            <a:rPr lang="en-US" altLang="ko-KR" dirty="0" smtClean="0"/>
            <a:t>Combining all grids information as a graph -&gt; parse the graph to the model.</a:t>
          </a:r>
          <a:endParaRPr lang="ko-KR" altLang="en-US" dirty="0"/>
        </a:p>
      </dgm:t>
    </dgm:pt>
    <dgm:pt modelId="{569889B5-A186-448D-AE90-BD02B9BADEA3}" type="parTrans" cxnId="{18FD4297-6A48-4AC3-9E18-5ACC8F9BAC0A}">
      <dgm:prSet/>
      <dgm:spPr/>
      <dgm:t>
        <a:bodyPr/>
        <a:lstStyle/>
        <a:p>
          <a:pPr latinLnBrk="1"/>
          <a:endParaRPr lang="ko-KR" altLang="en-US"/>
        </a:p>
      </dgm:t>
    </dgm:pt>
    <dgm:pt modelId="{A60D86AB-4E57-48B6-9BAC-051F0963C532}" type="sibTrans" cxnId="{18FD4297-6A48-4AC3-9E18-5ACC8F9BAC0A}">
      <dgm:prSet/>
      <dgm:spPr/>
      <dgm:t>
        <a:bodyPr/>
        <a:lstStyle/>
        <a:p>
          <a:pPr latinLnBrk="1"/>
          <a:endParaRPr lang="ko-KR" altLang="en-US"/>
        </a:p>
      </dgm:t>
    </dgm:pt>
    <dgm:pt modelId="{C864AD92-A4B6-49BE-9B8A-CD87C5B4880E}">
      <dgm:prSet/>
      <dgm:spPr/>
      <dgm:t>
        <a:bodyPr/>
        <a:lstStyle/>
        <a:p>
          <a:pPr latinLnBrk="1"/>
          <a:r>
            <a:rPr lang="en-US" altLang="ko-KR" dirty="0" smtClean="0"/>
            <a:t>Predicting slide label -&gt; final result is predicted.</a:t>
          </a:r>
          <a:endParaRPr lang="ko-KR" altLang="en-US" dirty="0"/>
        </a:p>
      </dgm:t>
    </dgm:pt>
    <dgm:pt modelId="{006EFF3C-4CFB-4BD0-B8CF-4E36EC84E980}" type="parTrans" cxnId="{27064AC1-13A2-4BE2-B93E-BEFBB763345E}">
      <dgm:prSet/>
      <dgm:spPr/>
      <dgm:t>
        <a:bodyPr/>
        <a:lstStyle/>
        <a:p>
          <a:pPr latinLnBrk="1"/>
          <a:endParaRPr lang="ko-KR" altLang="en-US"/>
        </a:p>
      </dgm:t>
    </dgm:pt>
    <dgm:pt modelId="{7F017870-B143-47B6-BF21-6DB50B89B5EE}" type="sibTrans" cxnId="{27064AC1-13A2-4BE2-B93E-BEFBB763345E}">
      <dgm:prSet/>
      <dgm:spPr/>
      <dgm:t>
        <a:bodyPr/>
        <a:lstStyle/>
        <a:p>
          <a:pPr latinLnBrk="1"/>
          <a:endParaRPr lang="ko-KR" altLang="en-US"/>
        </a:p>
      </dgm:t>
    </dgm:pt>
    <dgm:pt modelId="{E6C95FEE-32F2-4D4A-9F69-F31305358B37}" type="pres">
      <dgm:prSet presAssocID="{E0127F45-EFA2-4278-B848-76F4066C61EF}" presName="linearFlow" presStyleCnt="0">
        <dgm:presLayoutVars>
          <dgm:dir/>
          <dgm:animLvl val="lvl"/>
          <dgm:resizeHandles val="exact"/>
        </dgm:presLayoutVars>
      </dgm:prSet>
      <dgm:spPr/>
    </dgm:pt>
    <dgm:pt modelId="{0C147B53-60A9-4B0B-85CF-8098BE2C7151}" type="pres">
      <dgm:prSet presAssocID="{81F120F5-4942-4442-B39D-401D8934679D}" presName="composite" presStyleCnt="0"/>
      <dgm:spPr/>
    </dgm:pt>
    <dgm:pt modelId="{DD99077B-6BCF-4677-A1B1-117E79DDB5D9}" type="pres">
      <dgm:prSet presAssocID="{81F120F5-4942-4442-B39D-401D8934679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2AFFF1-0433-46A5-9039-E66F56C557A9}" type="pres">
      <dgm:prSet presAssocID="{81F120F5-4942-4442-B39D-401D8934679D}" presName="descendantText" presStyleLbl="alignAcc1" presStyleIdx="0" presStyleCnt="4" custLinFactNeighborX="-88" custLinFactNeighborY="32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DF4D20-2E31-47B3-93C8-F651A28AA631}" type="pres">
      <dgm:prSet presAssocID="{C456F202-3316-4366-AF9B-88035B20C414}" presName="sp" presStyleCnt="0"/>
      <dgm:spPr/>
    </dgm:pt>
    <dgm:pt modelId="{4B6CB6AB-BC4A-41E5-8D38-B6E9DE0EA1AA}" type="pres">
      <dgm:prSet presAssocID="{30CDDA19-82F7-422C-B870-74EDBE92FCAB}" presName="composite" presStyleCnt="0"/>
      <dgm:spPr/>
    </dgm:pt>
    <dgm:pt modelId="{6D10F1E0-14B9-4EB5-8841-D1A9FE611022}" type="pres">
      <dgm:prSet presAssocID="{30CDDA19-82F7-422C-B870-74EDBE92FCA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C5085-E13A-4BC4-85A6-B57AFD886E6E}" type="pres">
      <dgm:prSet presAssocID="{30CDDA19-82F7-422C-B870-74EDBE92FCA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FA53C6-6917-4FF4-A6DF-4F5B3FE2A11F}" type="pres">
      <dgm:prSet presAssocID="{630CAB5A-75B3-4FD9-B128-1B3AE4D772DF}" presName="sp" presStyleCnt="0"/>
      <dgm:spPr/>
    </dgm:pt>
    <dgm:pt modelId="{C8F6F6F1-CC98-49A5-8BC2-324A9DA81C1A}" type="pres">
      <dgm:prSet presAssocID="{F7EC22BD-A59B-4C52-80AC-D90BDE8080B8}" presName="composite" presStyleCnt="0"/>
      <dgm:spPr/>
    </dgm:pt>
    <dgm:pt modelId="{CC230578-84B3-4478-AAB3-595E04CB6079}" type="pres">
      <dgm:prSet presAssocID="{F7EC22BD-A59B-4C52-80AC-D90BDE8080B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2BC5CE-93A9-4C2C-82B4-5E5D57173D81}" type="pres">
      <dgm:prSet presAssocID="{F7EC22BD-A59B-4C52-80AC-D90BDE8080B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A77681-534D-4878-85F3-403B9C0AD78C}" type="pres">
      <dgm:prSet presAssocID="{FA1AB5A0-7234-4A62-9DC7-073D36E06F79}" presName="sp" presStyleCnt="0"/>
      <dgm:spPr/>
    </dgm:pt>
    <dgm:pt modelId="{F6784F44-366E-444A-BB95-133F2CF2D979}" type="pres">
      <dgm:prSet presAssocID="{87D195F3-381C-40C9-B0A0-0180FD193836}" presName="composite" presStyleCnt="0"/>
      <dgm:spPr/>
    </dgm:pt>
    <dgm:pt modelId="{B9D3EE12-18BE-406A-AD82-1792972BEAD4}" type="pres">
      <dgm:prSet presAssocID="{87D195F3-381C-40C9-B0A0-0180FD19383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46ED54-ABB8-4C6F-8201-9981648C9FA1}" type="pres">
      <dgm:prSet presAssocID="{87D195F3-381C-40C9-B0A0-0180FD19383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5F2EE88-E686-4BC9-951A-211AAD1AC402}" type="presOf" srcId="{21406CF1-1DB7-4F1E-8F06-80F4A4302213}" destId="{F746ED54-ABB8-4C6F-8201-9981648C9FA1}" srcOrd="0" destOrd="0" presId="urn:microsoft.com/office/officeart/2005/8/layout/chevron2"/>
    <dgm:cxn modelId="{116066EE-CBAF-4516-9898-6F084864EA75}" srcId="{30CDDA19-82F7-422C-B870-74EDBE92FCAB}" destId="{14E653AB-CBD6-4819-9A12-FE63BFA6CD88}" srcOrd="1" destOrd="0" parTransId="{82F4D6C1-F102-401A-8BC8-869255B28794}" sibTransId="{54DC3CC1-EFC4-4E66-B802-DE0708F5B49C}"/>
    <dgm:cxn modelId="{78B99AD5-0370-4504-B3DD-BA3BBA7650DC}" srcId="{F7EC22BD-A59B-4C52-80AC-D90BDE8080B8}" destId="{3C5F32C7-6317-43D1-8162-DB0AC11361E8}" srcOrd="0" destOrd="0" parTransId="{7FFA5526-3E62-4614-BA14-8214C0E368B1}" sibTransId="{230CC159-1E8D-4C68-A111-DAB9108B9B9B}"/>
    <dgm:cxn modelId="{A0F3D47D-4CD2-48CB-BB71-2A16D7FADFCB}" srcId="{30CDDA19-82F7-422C-B870-74EDBE92FCAB}" destId="{4BC7D3BC-FFED-42D3-A7D8-44DC2BA5961A}" srcOrd="0" destOrd="0" parTransId="{2A4AD1DD-A831-4640-8761-92830CD78A3E}" sibTransId="{EEB4623E-042C-4087-843B-5E433B620568}"/>
    <dgm:cxn modelId="{5EDAF582-79FC-4157-885A-764930BBB1E0}" type="presOf" srcId="{87D195F3-381C-40C9-B0A0-0180FD193836}" destId="{B9D3EE12-18BE-406A-AD82-1792972BEAD4}" srcOrd="0" destOrd="0" presId="urn:microsoft.com/office/officeart/2005/8/layout/chevron2"/>
    <dgm:cxn modelId="{9A285F56-639D-4759-A3DE-891E76688140}" srcId="{E0127F45-EFA2-4278-B848-76F4066C61EF}" destId="{81F120F5-4942-4442-B39D-401D8934679D}" srcOrd="0" destOrd="0" parTransId="{F7CA3EF2-FAE5-4A5A-8594-85F5793F593F}" sibTransId="{C456F202-3316-4366-AF9B-88035B20C414}"/>
    <dgm:cxn modelId="{C45EBDC5-9A9F-4E6E-B3F5-824933C3FC2A}" type="presOf" srcId="{14E653AB-CBD6-4819-9A12-FE63BFA6CD88}" destId="{99EC5085-E13A-4BC4-85A6-B57AFD886E6E}" srcOrd="0" destOrd="1" presId="urn:microsoft.com/office/officeart/2005/8/layout/chevron2"/>
    <dgm:cxn modelId="{6D1F4A56-03EF-4FCB-B67B-6F6A62BC4427}" type="presOf" srcId="{E9FF094F-C335-42D1-8390-0DAD5FBA6977}" destId="{A52AFFF1-0433-46A5-9039-E66F56C557A9}" srcOrd="0" destOrd="0" presId="urn:microsoft.com/office/officeart/2005/8/layout/chevron2"/>
    <dgm:cxn modelId="{18FD4297-6A48-4AC3-9E18-5ACC8F9BAC0A}" srcId="{87D195F3-381C-40C9-B0A0-0180FD193836}" destId="{21406CF1-1DB7-4F1E-8F06-80F4A4302213}" srcOrd="0" destOrd="0" parTransId="{569889B5-A186-448D-AE90-BD02B9BADEA3}" sibTransId="{A60D86AB-4E57-48B6-9BAC-051F0963C532}"/>
    <dgm:cxn modelId="{3FF2430A-0007-4B67-99A2-F69F3FF885F2}" type="presOf" srcId="{E0127F45-EFA2-4278-B848-76F4066C61EF}" destId="{E6C95FEE-32F2-4D4A-9F69-F31305358B37}" srcOrd="0" destOrd="0" presId="urn:microsoft.com/office/officeart/2005/8/layout/chevron2"/>
    <dgm:cxn modelId="{B233EB6F-1C03-402F-8E8E-44EDAB6FD665}" type="presOf" srcId="{4BC7D3BC-FFED-42D3-A7D8-44DC2BA5961A}" destId="{99EC5085-E13A-4BC4-85A6-B57AFD886E6E}" srcOrd="0" destOrd="0" presId="urn:microsoft.com/office/officeart/2005/8/layout/chevron2"/>
    <dgm:cxn modelId="{259CEB5E-04B3-48CA-8C28-04E371F41B30}" srcId="{E0127F45-EFA2-4278-B848-76F4066C61EF}" destId="{30CDDA19-82F7-422C-B870-74EDBE92FCAB}" srcOrd="1" destOrd="0" parTransId="{5ABFC4FE-DAD7-491D-A2C9-1B2486245ED4}" sibTransId="{630CAB5A-75B3-4FD9-B128-1B3AE4D772DF}"/>
    <dgm:cxn modelId="{F11E60E5-DAF3-4E38-B650-E46C96EC92EC}" srcId="{E0127F45-EFA2-4278-B848-76F4066C61EF}" destId="{87D195F3-381C-40C9-B0A0-0180FD193836}" srcOrd="3" destOrd="0" parTransId="{CDE2AF9D-9F2C-4FCB-8138-661A615891ED}" sibTransId="{8BA2C551-03C5-428A-A977-65FA38EAB8CE}"/>
    <dgm:cxn modelId="{5D781038-7829-4937-AB9F-75B6A3B1F4AF}" type="presOf" srcId="{C864AD92-A4B6-49BE-9B8A-CD87C5B4880E}" destId="{F746ED54-ABB8-4C6F-8201-9981648C9FA1}" srcOrd="0" destOrd="1" presId="urn:microsoft.com/office/officeart/2005/8/layout/chevron2"/>
    <dgm:cxn modelId="{FA94D23D-99AB-4810-AABE-8C19811A5D11}" type="presOf" srcId="{81F120F5-4942-4442-B39D-401D8934679D}" destId="{DD99077B-6BCF-4677-A1B1-117E79DDB5D9}" srcOrd="0" destOrd="0" presId="urn:microsoft.com/office/officeart/2005/8/layout/chevron2"/>
    <dgm:cxn modelId="{A10B60AC-8F2D-424E-85E9-DA80A2ACBAE6}" type="presOf" srcId="{3C5F32C7-6317-43D1-8162-DB0AC11361E8}" destId="{A22BC5CE-93A9-4C2C-82B4-5E5D57173D81}" srcOrd="0" destOrd="0" presId="urn:microsoft.com/office/officeart/2005/8/layout/chevron2"/>
    <dgm:cxn modelId="{3D5005A7-DF3D-46FF-BD00-81B61678B5E0}" srcId="{81F120F5-4942-4442-B39D-401D8934679D}" destId="{E9FF094F-C335-42D1-8390-0DAD5FBA6977}" srcOrd="0" destOrd="0" parTransId="{1017CA4F-E2E5-48E6-9F3F-E0559D96D07F}" sibTransId="{1C79F6B6-79A8-407B-B477-F0B547358B96}"/>
    <dgm:cxn modelId="{27064AC1-13A2-4BE2-B93E-BEFBB763345E}" srcId="{87D195F3-381C-40C9-B0A0-0180FD193836}" destId="{C864AD92-A4B6-49BE-9B8A-CD87C5B4880E}" srcOrd="1" destOrd="0" parTransId="{006EFF3C-4CFB-4BD0-B8CF-4E36EC84E980}" sibTransId="{7F017870-B143-47B6-BF21-6DB50B89B5EE}"/>
    <dgm:cxn modelId="{83AD9F04-6684-4B26-B981-315F9C294898}" type="presOf" srcId="{F7EC22BD-A59B-4C52-80AC-D90BDE8080B8}" destId="{CC230578-84B3-4478-AAB3-595E04CB6079}" srcOrd="0" destOrd="0" presId="urn:microsoft.com/office/officeart/2005/8/layout/chevron2"/>
    <dgm:cxn modelId="{BCAF4096-2D56-46D3-A8D0-AB0D39475FB7}" type="presOf" srcId="{30CDDA19-82F7-422C-B870-74EDBE92FCAB}" destId="{6D10F1E0-14B9-4EB5-8841-D1A9FE611022}" srcOrd="0" destOrd="0" presId="urn:microsoft.com/office/officeart/2005/8/layout/chevron2"/>
    <dgm:cxn modelId="{60BEF3E8-80D9-4F4F-803D-8BB5478B7AFE}" srcId="{E0127F45-EFA2-4278-B848-76F4066C61EF}" destId="{F7EC22BD-A59B-4C52-80AC-D90BDE8080B8}" srcOrd="2" destOrd="0" parTransId="{5D88A8DD-50E3-4EA8-9DB5-63E0DC0285AC}" sibTransId="{FA1AB5A0-7234-4A62-9DC7-073D36E06F79}"/>
    <dgm:cxn modelId="{139B3BA5-1982-44B7-B69E-A90DCBCEF9F6}" type="presParOf" srcId="{E6C95FEE-32F2-4D4A-9F69-F31305358B37}" destId="{0C147B53-60A9-4B0B-85CF-8098BE2C7151}" srcOrd="0" destOrd="0" presId="urn:microsoft.com/office/officeart/2005/8/layout/chevron2"/>
    <dgm:cxn modelId="{6DDD6101-E54F-4844-BA3B-9D77246B06C5}" type="presParOf" srcId="{0C147B53-60A9-4B0B-85CF-8098BE2C7151}" destId="{DD99077B-6BCF-4677-A1B1-117E79DDB5D9}" srcOrd="0" destOrd="0" presId="urn:microsoft.com/office/officeart/2005/8/layout/chevron2"/>
    <dgm:cxn modelId="{7B39F916-32E0-4C12-A98E-FADF0BAA22C2}" type="presParOf" srcId="{0C147B53-60A9-4B0B-85CF-8098BE2C7151}" destId="{A52AFFF1-0433-46A5-9039-E66F56C557A9}" srcOrd="1" destOrd="0" presId="urn:microsoft.com/office/officeart/2005/8/layout/chevron2"/>
    <dgm:cxn modelId="{FA30B9A0-524E-4D6B-9EB1-6C3BFD86BB7A}" type="presParOf" srcId="{E6C95FEE-32F2-4D4A-9F69-F31305358B37}" destId="{01DF4D20-2E31-47B3-93C8-F651A28AA631}" srcOrd="1" destOrd="0" presId="urn:microsoft.com/office/officeart/2005/8/layout/chevron2"/>
    <dgm:cxn modelId="{109B9B9D-D64A-4361-A064-23ABC1AE5898}" type="presParOf" srcId="{E6C95FEE-32F2-4D4A-9F69-F31305358B37}" destId="{4B6CB6AB-BC4A-41E5-8D38-B6E9DE0EA1AA}" srcOrd="2" destOrd="0" presId="urn:microsoft.com/office/officeart/2005/8/layout/chevron2"/>
    <dgm:cxn modelId="{A169F776-68EC-49B9-A9E5-CD430A27499D}" type="presParOf" srcId="{4B6CB6AB-BC4A-41E5-8D38-B6E9DE0EA1AA}" destId="{6D10F1E0-14B9-4EB5-8841-D1A9FE611022}" srcOrd="0" destOrd="0" presId="urn:microsoft.com/office/officeart/2005/8/layout/chevron2"/>
    <dgm:cxn modelId="{BD3AF3C0-4755-413C-BE79-50C8B1135B1C}" type="presParOf" srcId="{4B6CB6AB-BC4A-41E5-8D38-B6E9DE0EA1AA}" destId="{99EC5085-E13A-4BC4-85A6-B57AFD886E6E}" srcOrd="1" destOrd="0" presId="urn:microsoft.com/office/officeart/2005/8/layout/chevron2"/>
    <dgm:cxn modelId="{B56B3C42-2EFE-437C-99F5-8BA5E2AF7B5A}" type="presParOf" srcId="{E6C95FEE-32F2-4D4A-9F69-F31305358B37}" destId="{C3FA53C6-6917-4FF4-A6DF-4F5B3FE2A11F}" srcOrd="3" destOrd="0" presId="urn:microsoft.com/office/officeart/2005/8/layout/chevron2"/>
    <dgm:cxn modelId="{6317A0EB-E266-4184-B3CD-6316C8657A73}" type="presParOf" srcId="{E6C95FEE-32F2-4D4A-9F69-F31305358B37}" destId="{C8F6F6F1-CC98-49A5-8BC2-324A9DA81C1A}" srcOrd="4" destOrd="0" presId="urn:microsoft.com/office/officeart/2005/8/layout/chevron2"/>
    <dgm:cxn modelId="{ADD2D9FA-7972-47DC-A4B9-3E916755CFAD}" type="presParOf" srcId="{C8F6F6F1-CC98-49A5-8BC2-324A9DA81C1A}" destId="{CC230578-84B3-4478-AAB3-595E04CB6079}" srcOrd="0" destOrd="0" presId="urn:microsoft.com/office/officeart/2005/8/layout/chevron2"/>
    <dgm:cxn modelId="{FF41DCDB-0C40-4D01-86AC-2BF8EA55D344}" type="presParOf" srcId="{C8F6F6F1-CC98-49A5-8BC2-324A9DA81C1A}" destId="{A22BC5CE-93A9-4C2C-82B4-5E5D57173D81}" srcOrd="1" destOrd="0" presId="urn:microsoft.com/office/officeart/2005/8/layout/chevron2"/>
    <dgm:cxn modelId="{71F494BC-DD42-4B3A-91B8-C7473C718732}" type="presParOf" srcId="{E6C95FEE-32F2-4D4A-9F69-F31305358B37}" destId="{69A77681-534D-4878-85F3-403B9C0AD78C}" srcOrd="5" destOrd="0" presId="urn:microsoft.com/office/officeart/2005/8/layout/chevron2"/>
    <dgm:cxn modelId="{9ABCE2AA-19E5-49B6-AF2D-3F9217194DB8}" type="presParOf" srcId="{E6C95FEE-32F2-4D4A-9F69-F31305358B37}" destId="{F6784F44-366E-444A-BB95-133F2CF2D979}" srcOrd="6" destOrd="0" presId="urn:microsoft.com/office/officeart/2005/8/layout/chevron2"/>
    <dgm:cxn modelId="{24ED47CC-2AB7-44AD-B1F3-8BEAF11A8603}" type="presParOf" srcId="{F6784F44-366E-444A-BB95-133F2CF2D979}" destId="{B9D3EE12-18BE-406A-AD82-1792972BEAD4}" srcOrd="0" destOrd="0" presId="urn:microsoft.com/office/officeart/2005/8/layout/chevron2"/>
    <dgm:cxn modelId="{7F98F181-8D1F-4C53-875B-6E27849999A9}" type="presParOf" srcId="{F6784F44-366E-444A-BB95-133F2CF2D979}" destId="{F746ED54-ABB8-4C6F-8201-9981648C9F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9077B-6BCF-4677-A1B1-117E79DDB5D9}">
      <dsp:nvSpPr>
        <dsp:cNvPr id="0" name=""/>
        <dsp:cNvSpPr/>
      </dsp:nvSpPr>
      <dsp:spPr>
        <a:xfrm rot="5400000">
          <a:off x="-129237" y="130773"/>
          <a:ext cx="861583" cy="603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Slide</a:t>
          </a:r>
          <a:endParaRPr lang="ko-KR" altLang="en-US" sz="1400" kern="1200" dirty="0"/>
        </a:p>
      </dsp:txBody>
      <dsp:txXfrm rot="-5400000">
        <a:off x="1" y="303089"/>
        <a:ext cx="603108" cy="258475"/>
      </dsp:txXfrm>
    </dsp:sp>
    <dsp:sp modelId="{A52AFFF1-0433-46A5-9039-E66F56C557A9}">
      <dsp:nvSpPr>
        <dsp:cNvPr id="0" name=""/>
        <dsp:cNvSpPr/>
      </dsp:nvSpPr>
      <dsp:spPr>
        <a:xfrm rot="5400000">
          <a:off x="3958586" y="-3341920"/>
          <a:ext cx="560029" cy="7283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Setting the initial slide(s).</a:t>
          </a:r>
          <a:endParaRPr lang="ko-KR" altLang="en-US" sz="1600" kern="1200" dirty="0"/>
        </a:p>
      </dsp:txBody>
      <dsp:txXfrm rot="-5400000">
        <a:off x="596698" y="47306"/>
        <a:ext cx="7256467" cy="505353"/>
      </dsp:txXfrm>
    </dsp:sp>
    <dsp:sp modelId="{6D10F1E0-14B9-4EB5-8841-D1A9FE611022}">
      <dsp:nvSpPr>
        <dsp:cNvPr id="0" name=""/>
        <dsp:cNvSpPr/>
      </dsp:nvSpPr>
      <dsp:spPr>
        <a:xfrm rot="5400000">
          <a:off x="-129237" y="837774"/>
          <a:ext cx="861583" cy="603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Patches</a:t>
          </a:r>
          <a:endParaRPr lang="ko-KR" altLang="en-US" sz="1400" kern="1200" dirty="0"/>
        </a:p>
      </dsp:txBody>
      <dsp:txXfrm rot="-5400000">
        <a:off x="1" y="1010090"/>
        <a:ext cx="603108" cy="258475"/>
      </dsp:txXfrm>
    </dsp:sp>
    <dsp:sp modelId="{99EC5085-E13A-4BC4-85A6-B57AFD886E6E}">
      <dsp:nvSpPr>
        <dsp:cNvPr id="0" name=""/>
        <dsp:cNvSpPr/>
      </dsp:nvSpPr>
      <dsp:spPr>
        <a:xfrm rot="5400000">
          <a:off x="3964996" y="-2653351"/>
          <a:ext cx="560029" cy="7283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Cutting a slide into patches -&gt; save only useful patches.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Predicting patch label -&gt; save the label, including patches’ features.</a:t>
          </a:r>
          <a:endParaRPr lang="ko-KR" altLang="en-US" sz="1600" kern="1200" dirty="0"/>
        </a:p>
      </dsp:txBody>
      <dsp:txXfrm rot="-5400000">
        <a:off x="603108" y="735875"/>
        <a:ext cx="7256467" cy="505353"/>
      </dsp:txXfrm>
    </dsp:sp>
    <dsp:sp modelId="{CC230578-84B3-4478-AAB3-595E04CB6079}">
      <dsp:nvSpPr>
        <dsp:cNvPr id="0" name=""/>
        <dsp:cNvSpPr/>
      </dsp:nvSpPr>
      <dsp:spPr>
        <a:xfrm rot="5400000">
          <a:off x="-129237" y="1544774"/>
          <a:ext cx="861583" cy="603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Grids</a:t>
          </a:r>
          <a:endParaRPr lang="ko-KR" altLang="en-US" sz="1400" kern="1200" dirty="0"/>
        </a:p>
      </dsp:txBody>
      <dsp:txXfrm rot="-5400000">
        <a:off x="1" y="1717090"/>
        <a:ext cx="603108" cy="258475"/>
      </dsp:txXfrm>
    </dsp:sp>
    <dsp:sp modelId="{A22BC5CE-93A9-4C2C-82B4-5E5D57173D81}">
      <dsp:nvSpPr>
        <dsp:cNvPr id="0" name=""/>
        <dsp:cNvSpPr/>
      </dsp:nvSpPr>
      <dsp:spPr>
        <a:xfrm rot="5400000">
          <a:off x="3964996" y="-1946350"/>
          <a:ext cx="560029" cy="7283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Making grids information based on patches information.</a:t>
          </a:r>
          <a:endParaRPr lang="ko-KR" altLang="en-US" sz="1600" kern="1200" dirty="0"/>
        </a:p>
      </dsp:txBody>
      <dsp:txXfrm rot="-5400000">
        <a:off x="603108" y="1442876"/>
        <a:ext cx="7256467" cy="505353"/>
      </dsp:txXfrm>
    </dsp:sp>
    <dsp:sp modelId="{B9D3EE12-18BE-406A-AD82-1792972BEAD4}">
      <dsp:nvSpPr>
        <dsp:cNvPr id="0" name=""/>
        <dsp:cNvSpPr/>
      </dsp:nvSpPr>
      <dsp:spPr>
        <a:xfrm rot="5400000">
          <a:off x="-129237" y="2251775"/>
          <a:ext cx="861583" cy="603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Graph</a:t>
          </a:r>
          <a:endParaRPr lang="ko-KR" altLang="en-US" sz="1400" kern="1200" dirty="0"/>
        </a:p>
      </dsp:txBody>
      <dsp:txXfrm rot="-5400000">
        <a:off x="1" y="2424091"/>
        <a:ext cx="603108" cy="258475"/>
      </dsp:txXfrm>
    </dsp:sp>
    <dsp:sp modelId="{F746ED54-ABB8-4C6F-8201-9981648C9FA1}">
      <dsp:nvSpPr>
        <dsp:cNvPr id="0" name=""/>
        <dsp:cNvSpPr/>
      </dsp:nvSpPr>
      <dsp:spPr>
        <a:xfrm rot="5400000">
          <a:off x="3964996" y="-1239350"/>
          <a:ext cx="560029" cy="7283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Combining all grids information as a graph -&gt; parse the graph to the model.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Predicting slide label -&gt; final result is predicted.</a:t>
          </a:r>
          <a:endParaRPr lang="ko-KR" altLang="en-US" sz="1600" kern="1200" dirty="0"/>
        </a:p>
      </dsp:txBody>
      <dsp:txXfrm rot="-5400000">
        <a:off x="603108" y="2149876"/>
        <a:ext cx="7256467" cy="505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ujinkim@kaist.ac.k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20220204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5574" y="127265"/>
            <a:ext cx="569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GCNN </a:t>
            </a:r>
            <a:r>
              <a:rPr lang="ko-KR" altLang="en-US" b="1" dirty="0" smtClean="0">
                <a:latin typeface="+mj-ea"/>
              </a:rPr>
              <a:t>업데이트 사항</a:t>
            </a:r>
            <a:endParaRPr lang="ko-KR" altLang="en-US" b="1" dirty="0">
              <a:latin typeface="+mj-ea"/>
            </a:endParaRPr>
          </a:p>
        </p:txBody>
      </p:sp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795306"/>
              </p:ext>
            </p:extLst>
          </p:nvPr>
        </p:nvGraphicFramePr>
        <p:xfrm>
          <a:off x="274320" y="765946"/>
          <a:ext cx="7886914" cy="29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/>
          <p:cNvSpPr/>
          <p:nvPr/>
        </p:nvSpPr>
        <p:spPr>
          <a:xfrm>
            <a:off x="880216" y="2777383"/>
            <a:ext cx="7281018" cy="854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0" y="3965977"/>
            <a:ext cx="7672374" cy="103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Graph data (from the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step)</a:t>
            </a:r>
          </a:p>
          <a:p>
            <a:pPr lvl="1"/>
            <a:r>
              <a:rPr lang="en-US" sz="1400" dirty="0" smtClean="0"/>
              <a:t>Edges information (source-destination)</a:t>
            </a:r>
          </a:p>
          <a:p>
            <a:pPr lvl="1"/>
            <a:r>
              <a:rPr lang="en-US" sz="1400" dirty="0" smtClean="0"/>
              <a:t>Label information (label-confidence): index = no. node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3408"/>
              </p:ext>
            </p:extLst>
          </p:nvPr>
        </p:nvGraphicFramePr>
        <p:xfrm>
          <a:off x="4795662" y="3948197"/>
          <a:ext cx="18702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235">
                  <a:extLst>
                    <a:ext uri="{9D8B030D-6E8A-4147-A177-3AD203B41FA5}">
                      <a16:colId xmlns:a16="http://schemas.microsoft.com/office/drawing/2014/main" val="1698248167"/>
                    </a:ext>
                  </a:extLst>
                </a:gridCol>
                <a:gridCol w="951063">
                  <a:extLst>
                    <a:ext uri="{9D8B030D-6E8A-4147-A177-3AD203B41FA5}">
                      <a16:colId xmlns:a16="http://schemas.microsoft.com/office/drawing/2014/main" val="98260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Source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Dest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1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4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7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5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9263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87088"/>
              </p:ext>
            </p:extLst>
          </p:nvPr>
        </p:nvGraphicFramePr>
        <p:xfrm>
          <a:off x="6861958" y="3965977"/>
          <a:ext cx="157274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988">
                  <a:extLst>
                    <a:ext uri="{9D8B030D-6E8A-4147-A177-3AD203B41FA5}">
                      <a16:colId xmlns:a16="http://schemas.microsoft.com/office/drawing/2014/main" val="1698248167"/>
                    </a:ext>
                  </a:extLst>
                </a:gridCol>
                <a:gridCol w="799753">
                  <a:extLst>
                    <a:ext uri="{9D8B030D-6E8A-4147-A177-3AD203B41FA5}">
                      <a16:colId xmlns:a16="http://schemas.microsoft.com/office/drawing/2014/main" val="982604564"/>
                    </a:ext>
                  </a:extLst>
                </a:gridCol>
              </a:tblGrid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Label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Conf.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14421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42461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75733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90635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54290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33102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9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5574" y="127265"/>
            <a:ext cx="569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GCNN </a:t>
            </a:r>
            <a:r>
              <a:rPr lang="ko-KR" altLang="en-US" b="1" dirty="0" smtClean="0">
                <a:latin typeface="+mj-ea"/>
              </a:rPr>
              <a:t>업데이트 사항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500"/>
            <a:ext cx="5912207" cy="25706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95" y="1538243"/>
            <a:ext cx="5481283" cy="351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" y="643560"/>
            <a:ext cx="7750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현재 모델에서 각 조직에 대한 가장 큰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graph</a:t>
            </a:r>
            <a:r>
              <a:rPr lang="ko-KR" altLang="en-US" sz="1400" dirty="0" smtClean="0"/>
              <a:t>를 추출하는 형태까지 개발 완료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조직과 네트워크 변환 까지 완료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" y="5391079"/>
            <a:ext cx="4884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그래프 </a:t>
            </a:r>
            <a:r>
              <a:rPr lang="ko-KR" altLang="en-US" sz="1400" dirty="0" err="1" smtClean="0"/>
              <a:t>네트워크간</a:t>
            </a:r>
            <a:r>
              <a:rPr lang="ko-KR" altLang="en-US" sz="1400" dirty="0" smtClean="0"/>
              <a:t> 적합한 유사도 </a:t>
            </a:r>
            <a:r>
              <a:rPr lang="en-US" altLang="ko-KR" sz="1400" dirty="0" smtClean="0"/>
              <a:t>method </a:t>
            </a:r>
            <a:r>
              <a:rPr lang="ko-KR" altLang="en-US" sz="1400" dirty="0" smtClean="0"/>
              <a:t>연구 중</a:t>
            </a:r>
            <a:endParaRPr lang="ko-KR" altLang="en-US" sz="1400" dirty="0"/>
          </a:p>
        </p:txBody>
      </p:sp>
      <p:sp>
        <p:nvSpPr>
          <p:cNvPr id="9" name="아래쪽 화살표 8"/>
          <p:cNvSpPr/>
          <p:nvPr/>
        </p:nvSpPr>
        <p:spPr>
          <a:xfrm>
            <a:off x="2373997" y="4823978"/>
            <a:ext cx="409539" cy="45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IRB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IRB </a:t>
            </a:r>
            <a:r>
              <a:rPr lang="ko-KR" altLang="en-US" sz="2000" b="1" dirty="0" smtClean="0">
                <a:latin typeface="+mj-ea"/>
                <a:ea typeface="+mj-ea"/>
              </a:rPr>
              <a:t>준비 필요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86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IRB </a:t>
            </a:r>
            <a:r>
              <a:rPr lang="ko-KR" altLang="en-US" b="1" dirty="0" smtClean="0">
                <a:latin typeface="+mj-ea"/>
              </a:rPr>
              <a:t>준비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5575" y="550810"/>
            <a:ext cx="748042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카이스트 필요 서류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CITI : </a:t>
            </a:r>
            <a:r>
              <a:rPr lang="ko-KR" altLang="en-US" sz="1400" b="1" u="sng" dirty="0" smtClean="0"/>
              <a:t>각  학생 수료 필요 </a:t>
            </a:r>
            <a:r>
              <a:rPr lang="en-US" altLang="ko-KR" sz="1400" b="1" u="sng" dirty="0" smtClean="0"/>
              <a:t>(“</a:t>
            </a:r>
            <a:r>
              <a:rPr lang="en-US" altLang="ko-KR" sz="1400" b="1" u="sng" dirty="0" err="1" smtClean="0"/>
              <a:t>bryan</a:t>
            </a:r>
            <a:r>
              <a:rPr lang="en-US" altLang="ko-KR" sz="1400" b="1" u="sng" dirty="0" smtClean="0"/>
              <a:t>, </a:t>
            </a:r>
            <a:r>
              <a:rPr lang="ko-KR" altLang="en-US" sz="1400" b="1" u="sng" dirty="0" err="1" smtClean="0"/>
              <a:t>홍성래</a:t>
            </a:r>
            <a:r>
              <a:rPr lang="en-US" altLang="ko-KR" sz="1400" b="1" u="sng" dirty="0" smtClean="0"/>
              <a:t>, </a:t>
            </a:r>
            <a:r>
              <a:rPr lang="ko-KR" altLang="en-US" sz="1400" b="1" u="sng" dirty="0" err="1" smtClean="0"/>
              <a:t>김태미</a:t>
            </a:r>
            <a:r>
              <a:rPr lang="en-US" altLang="ko-KR" sz="1400" b="1" u="sng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심의면제신청서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인체유래물연구 심의면제자가 </a:t>
            </a:r>
            <a:r>
              <a:rPr lang="ko-KR" altLang="en-US" sz="1400" b="1" u="sng" dirty="0" err="1" smtClean="0"/>
              <a:t>점검표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연구계획서</a:t>
            </a:r>
            <a:endParaRPr lang="en-US" altLang="ko-KR" sz="1400" b="1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씨젠</a:t>
            </a:r>
            <a:r>
              <a:rPr lang="ko-KR" altLang="en-US" sz="1400" dirty="0" smtClean="0"/>
              <a:t> 의료 재단 필요 서류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/>
              <a:t>심의 면제 확인서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/>
              <a:t>동의 면제 사유서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/>
              <a:t>연구 </a:t>
            </a:r>
            <a:r>
              <a:rPr lang="ko-KR" altLang="en-US" sz="1400" b="1" dirty="0" err="1" smtClean="0"/>
              <a:t>계획심의</a:t>
            </a:r>
            <a:r>
              <a:rPr lang="ko-KR" altLang="en-US" sz="1400" b="1" dirty="0" smtClean="0"/>
              <a:t> 의뢰서 </a:t>
            </a:r>
            <a:r>
              <a:rPr lang="en-US" altLang="ko-KR" sz="1400" b="1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이전 </a:t>
            </a:r>
            <a:r>
              <a:rPr lang="ko-KR" altLang="en-US" sz="1400" b="1" dirty="0" err="1" smtClean="0"/>
              <a:t>씨젠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의료재단과</a:t>
            </a:r>
            <a:r>
              <a:rPr lang="ko-KR" altLang="en-US" sz="1400" b="1" dirty="0" smtClean="0"/>
              <a:t> 카이스트의 프로젝트 명칭 차이로 인해서 필요한 서류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0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09129"/>
              </p:ext>
            </p:extLst>
          </p:nvPr>
        </p:nvGraphicFramePr>
        <p:xfrm>
          <a:off x="260466" y="515390"/>
          <a:ext cx="8725593" cy="1005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7779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4097865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27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639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41278"/>
              </p:ext>
            </p:extLst>
          </p:nvPr>
        </p:nvGraphicFramePr>
        <p:xfrm>
          <a:off x="260465" y="1521014"/>
          <a:ext cx="8725593" cy="4937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06325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4089319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60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r>
                        <a:rPr lang="en-US" altLang="ko-KR" dirty="0" smtClean="0"/>
                        <a:t>-</a:t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대장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featurecube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단계별 이슈 가능 사항 정리 및 확인 중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현재 </a:t>
                      </a:r>
                      <a:r>
                        <a:rPr lang="en-US" altLang="ko-KR" sz="1200" b="0" baseline="0" dirty="0" smtClean="0"/>
                        <a:t>WSI </a:t>
                      </a:r>
                      <a:r>
                        <a:rPr lang="ko-KR" altLang="en-US" sz="1200" b="0" baseline="0" dirty="0" smtClean="0"/>
                        <a:t>단계에 대한 집중 조사중</a:t>
                      </a: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smtClean="0"/>
                        <a:t>(slide 6 </a:t>
                      </a:r>
                      <a:r>
                        <a:rPr lang="ko-KR" altLang="en-US" sz="1200" b="0" baseline="0" dirty="0" smtClean="0"/>
                        <a:t>표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참조</a:t>
                      </a:r>
                      <a:r>
                        <a:rPr lang="en-US" altLang="ko-KR" sz="1200" b="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매뉴얼</a:t>
                      </a:r>
                      <a:r>
                        <a:rPr lang="en-US" altLang="ko-KR" sz="1200" b="0" baseline="0" dirty="0" smtClean="0"/>
                        <a:t> &amp; </a:t>
                      </a:r>
                      <a:r>
                        <a:rPr lang="ko-KR" altLang="en-US" sz="1200" b="0" baseline="0" dirty="0" smtClean="0"/>
                        <a:t>문서화 관련 논의 필요</a:t>
                      </a: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1</a:t>
                      </a:r>
                      <a:r>
                        <a:rPr lang="ko-KR" altLang="en-US" sz="1200" b="1" baseline="0" dirty="0" smtClean="0"/>
                        <a:t>차 학습 완료 </a:t>
                      </a:r>
                      <a:endParaRPr lang="en-US" altLang="ko-KR" sz="1200" b="1" baseline="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Stomach: 65%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/vast/update_wsi_classifier/stomach/models/3class/densenet_slide_classifier.pt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/>
                        <a:t>Colon: 59%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/vast/update_wsi_classifier/colon/models/3class/slide_classifier.pt</a:t>
                      </a:r>
                      <a:endParaRPr lang="en-US" altLang="ko-KR" sz="105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모델 학습</a:t>
                      </a: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err="1" smtClean="0"/>
                        <a:t>Efficientnet</a:t>
                      </a:r>
                      <a:r>
                        <a:rPr lang="ko-KR" altLang="en-US" sz="1200" b="0" baseline="0" dirty="0" smtClean="0"/>
                        <a:t>으로 변경</a:t>
                      </a:r>
                      <a:r>
                        <a:rPr lang="en-US" altLang="ko-KR" sz="1200" b="0" baseline="0" dirty="0" smtClean="0"/>
                        <a:t>: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55%~65%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기존 데이터로 복구</a:t>
                      </a:r>
                      <a:r>
                        <a:rPr lang="en-US" altLang="ko-KR" sz="1200" b="0" baseline="0" dirty="0" smtClean="0"/>
                        <a:t>: 55%~65%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코드 이슈 확인 및 재설정 </a:t>
                      </a:r>
                      <a:r>
                        <a:rPr lang="en-US" altLang="ko-KR" sz="1200" b="0" baseline="0" dirty="0" smtClean="0"/>
                        <a:t>(server X)</a:t>
                      </a:r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기존 데이터 </a:t>
                      </a:r>
                      <a:r>
                        <a:rPr lang="en-US" altLang="ko-KR" sz="1200" b="0" baseline="0" dirty="0" smtClean="0"/>
                        <a:t>: 96%</a:t>
                      </a:r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기존 데이터 </a:t>
                      </a:r>
                      <a:r>
                        <a:rPr lang="en-US" altLang="ko-KR" sz="1200" b="0" baseline="0" dirty="0" smtClean="0"/>
                        <a:t>+</a:t>
                      </a:r>
                      <a:r>
                        <a:rPr lang="ko-KR" altLang="en-US" sz="1200" b="0" baseline="0" dirty="0" smtClean="0"/>
                        <a:t> 업데이트</a:t>
                      </a:r>
                      <a:r>
                        <a:rPr lang="en-US" altLang="ko-KR" sz="1200" b="0" baseline="0" dirty="0" smtClean="0"/>
                        <a:t>(f/n)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: 88.48%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233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GCNN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5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현재 모델에서 각 조직에 대한 가장 큰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개의 </a:t>
                      </a:r>
                      <a:r>
                        <a:rPr lang="en-US" altLang="ko-KR" sz="1200" dirty="0" smtClean="0"/>
                        <a:t>graph</a:t>
                      </a:r>
                      <a:r>
                        <a:rPr lang="ko-KR" altLang="en-US" sz="1200" dirty="0" smtClean="0"/>
                        <a:t>를 추출하는 형태까지 개발 완료</a:t>
                      </a:r>
                      <a:endParaRPr lang="en-US" altLang="ko-KR" sz="120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조직과 네트워크 변환 까지 완료</a:t>
                      </a:r>
                      <a:endParaRPr lang="en-US" altLang="ko-KR" sz="120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24525"/>
                  </a:ext>
                </a:extLst>
              </a:tr>
              <a:tr h="980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VIT : development </a:t>
                      </a:r>
                      <a:r>
                        <a:rPr lang="ko-KR" altLang="en-US" sz="1200" baseline="0" dirty="0" smtClean="0"/>
                        <a:t>정리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Sota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리서치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bryan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최종 보고서 작성 중 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2/11 (</a:t>
                      </a:r>
                      <a:r>
                        <a:rPr lang="ko-KR" altLang="en-US" sz="1200" baseline="0" dirty="0" smtClean="0"/>
                        <a:t>교수님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2/15 </a:t>
                      </a:r>
                      <a:r>
                        <a:rPr lang="ko-KR" altLang="en-US" sz="1200" baseline="0" dirty="0" smtClean="0"/>
                        <a:t>전달 계획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IRB </a:t>
                      </a:r>
                      <a:r>
                        <a:rPr lang="ko-KR" altLang="en-US" sz="1200" baseline="0" dirty="0" smtClean="0"/>
                        <a:t>서류 준비 시작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PM </a:t>
                      </a:r>
                      <a:r>
                        <a:rPr lang="ko-KR" altLang="en-US" sz="1200" baseline="0" dirty="0" smtClean="0"/>
                        <a:t>업무 변경  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22042"/>
              </p:ext>
            </p:extLst>
          </p:nvPr>
        </p:nvGraphicFramePr>
        <p:xfrm>
          <a:off x="260466" y="515391"/>
          <a:ext cx="8725593" cy="856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70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166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4905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91438"/>
              </p:ext>
            </p:extLst>
          </p:nvPr>
        </p:nvGraphicFramePr>
        <p:xfrm>
          <a:off x="260466" y="888122"/>
          <a:ext cx="8725593" cy="5495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323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98790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27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/>
                        <a:t>데이터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요청 데이터 대기중 </a:t>
                      </a:r>
                      <a:r>
                        <a:rPr lang="en-US" altLang="ko-KR" sz="1200" baseline="0" dirty="0" smtClean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1) N </a:t>
                      </a:r>
                      <a:r>
                        <a:rPr lang="ko-KR" altLang="en-US" sz="1200" baseline="0" dirty="0" smtClean="0"/>
                        <a:t>그룹 색상이 진한 케이스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2) 40</a:t>
                      </a:r>
                      <a:r>
                        <a:rPr lang="ko-KR" altLang="en-US" sz="1200" baseline="0" dirty="0" smtClean="0"/>
                        <a:t>배율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저배율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데이터 </a:t>
                      </a:r>
                      <a:endParaRPr lang="en-US" altLang="ko-KR" sz="1200" baseline="0" dirty="0" smtClean="0"/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슬라이드당 </a:t>
                      </a:r>
                      <a:r>
                        <a:rPr lang="en-US" altLang="ko-KR" sz="1200" baseline="0" dirty="0" smtClean="0"/>
                        <a:t>10~15</a:t>
                      </a:r>
                      <a:r>
                        <a:rPr lang="ko-KR" altLang="en-US" sz="1200" baseline="0" dirty="0" smtClean="0"/>
                        <a:t>장 정도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=&gt; 100</a:t>
                      </a:r>
                      <a:r>
                        <a:rPr lang="ko-KR" altLang="en-US" sz="1200" baseline="0" dirty="0" smtClean="0"/>
                        <a:t>슬라이드 우선 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현재 데이터 촬영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27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Weakly</a:t>
                      </a:r>
                      <a:r>
                        <a:rPr lang="en-US" altLang="ko-KR" b="1" baseline="0" dirty="0" smtClean="0"/>
                        <a:t> supervised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X40 </a:t>
                      </a:r>
                      <a:r>
                        <a:rPr lang="ko-KR" altLang="en-US" sz="1200" baseline="0" dirty="0" smtClean="0"/>
                        <a:t>배율에 대한 모델 연구 필요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Segmentation</a:t>
                      </a:r>
                      <a:r>
                        <a:rPr lang="ko-KR" altLang="en-US" sz="1200" baseline="0" dirty="0" smtClean="0"/>
                        <a:t>을 학습시키기 보다는 현재 </a:t>
                      </a:r>
                      <a:r>
                        <a:rPr lang="en-US" altLang="ko-KR" sz="1200" baseline="0" dirty="0" smtClean="0"/>
                        <a:t>CAM </a:t>
                      </a:r>
                      <a:r>
                        <a:rPr lang="ko-KR" altLang="en-US" sz="1200" baseline="0" dirty="0" smtClean="0"/>
                        <a:t>업데이트를 시도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추가 </a:t>
                      </a:r>
                      <a:r>
                        <a:rPr lang="en-US" altLang="ko-KR" sz="1200" baseline="0" dirty="0" smtClean="0"/>
                        <a:t>COD </a:t>
                      </a:r>
                      <a:r>
                        <a:rPr lang="ko-KR" altLang="en-US" sz="1200" baseline="0" dirty="0" smtClean="0"/>
                        <a:t>실험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en-US" altLang="ko-KR" sz="1200" baseline="0" dirty="0" err="1" smtClean="0"/>
                        <a:t>grayscaling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데이터 실험 </a:t>
                      </a:r>
                      <a:r>
                        <a:rPr lang="en-US" altLang="ko-KR" sz="1200" baseline="0" dirty="0" smtClean="0"/>
                        <a:t>=&gt; </a:t>
                      </a:r>
                      <a:r>
                        <a:rPr lang="ko-KR" altLang="en-US" sz="1200" baseline="0" dirty="0" smtClean="0"/>
                        <a:t>색상에 대한 이슈 완화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7661"/>
                  </a:ext>
                </a:extLst>
              </a:tr>
              <a:tr h="255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Segmentation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모델 비교 실험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1) baseline, 2) 0 label, 3) </a:t>
                      </a:r>
                      <a:r>
                        <a:rPr lang="en-US" altLang="ko-KR" sz="1200" baseline="0" dirty="0" err="1" smtClean="0"/>
                        <a:t>cutmix</a:t>
                      </a:r>
                      <a:r>
                        <a:rPr lang="en-US" altLang="ko-KR" sz="1200" baseline="0" dirty="0" smtClean="0"/>
                        <a:t> segmentation, 4) </a:t>
                      </a:r>
                      <a:r>
                        <a:rPr lang="en-US" altLang="ko-KR" sz="1200" baseline="0" dirty="0" err="1" smtClean="0"/>
                        <a:t>segmix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네가지</a:t>
                      </a:r>
                      <a:r>
                        <a:rPr lang="ko-KR" altLang="en-US" sz="1200" baseline="0" dirty="0" smtClean="0"/>
                        <a:t> 모델에 대한 비교 실험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차 완료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‘3)' </a:t>
                      </a:r>
                      <a:r>
                        <a:rPr lang="ko-KR" altLang="en-US" sz="1200" baseline="0" dirty="0" smtClean="0"/>
                        <a:t>모델의 경우</a:t>
                      </a:r>
                      <a:r>
                        <a:rPr lang="en-US" altLang="ko-KR" sz="1200" baseline="0" dirty="0" smtClean="0"/>
                        <a:t>, loss </a:t>
                      </a:r>
                      <a:r>
                        <a:rPr lang="ko-KR" altLang="en-US" sz="1200" baseline="0" dirty="0" smtClean="0"/>
                        <a:t>값에 대한 증가가 보임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수치상은 실패한 실험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다만 </a:t>
                      </a:r>
                      <a:r>
                        <a:rPr lang="en-US" altLang="ko-KR" sz="1200" baseline="0" dirty="0" smtClean="0"/>
                        <a:t>‘3)' </a:t>
                      </a:r>
                      <a:r>
                        <a:rPr lang="ko-KR" altLang="en-US" sz="1200" baseline="0" dirty="0" smtClean="0"/>
                        <a:t>모델의 정량적인 결과를 확인해본 결과 </a:t>
                      </a:r>
                      <a:r>
                        <a:rPr lang="en-US" altLang="ko-KR" sz="1200" baseline="0" dirty="0" smtClean="0"/>
                        <a:t>'1),2)' </a:t>
                      </a:r>
                      <a:r>
                        <a:rPr lang="ko-KR" altLang="en-US" sz="1200" baseline="0" dirty="0" smtClean="0"/>
                        <a:t>방식보다 </a:t>
                      </a:r>
                      <a:r>
                        <a:rPr lang="en-US" altLang="ko-KR" sz="1200" baseline="0" dirty="0" smtClean="0"/>
                        <a:t>N</a:t>
                      </a:r>
                      <a:r>
                        <a:rPr lang="ko-KR" altLang="en-US" sz="1200" baseline="0" dirty="0" smtClean="0"/>
                        <a:t>과 </a:t>
                      </a:r>
                      <a:r>
                        <a:rPr lang="en-US" altLang="ko-KR" sz="1200" baseline="0" dirty="0" smtClean="0"/>
                        <a:t>M</a:t>
                      </a:r>
                      <a:r>
                        <a:rPr lang="ko-KR" altLang="en-US" sz="1200" baseline="0" dirty="0" smtClean="0"/>
                        <a:t>에 대한 샘플에 대해서 성능 향상이 확연함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기타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4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5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업무 변경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96397"/>
              </p:ext>
            </p:extLst>
          </p:nvPr>
        </p:nvGraphicFramePr>
        <p:xfrm>
          <a:off x="402507" y="1721582"/>
          <a:ext cx="7577272" cy="440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0">
                  <a:extLst>
                    <a:ext uri="{9D8B030D-6E8A-4147-A177-3AD203B41FA5}">
                      <a16:colId xmlns:a16="http://schemas.microsoft.com/office/drawing/2014/main" val="2267973467"/>
                    </a:ext>
                  </a:extLst>
                </a:gridCol>
                <a:gridCol w="1615155">
                  <a:extLst>
                    <a:ext uri="{9D8B030D-6E8A-4147-A177-3AD203B41FA5}">
                      <a16:colId xmlns:a16="http://schemas.microsoft.com/office/drawing/2014/main" val="221321459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45492987"/>
                    </a:ext>
                  </a:extLst>
                </a:gridCol>
                <a:gridCol w="2709017">
                  <a:extLst>
                    <a:ext uri="{9D8B030D-6E8A-4147-A177-3AD203B41FA5}">
                      <a16:colId xmlns:a16="http://schemas.microsoft.com/office/drawing/2014/main" val="130500688"/>
                    </a:ext>
                  </a:extLst>
                </a:gridCol>
              </a:tblGrid>
              <a:tr h="3590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담당 업무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12531"/>
                  </a:ext>
                </a:extLst>
              </a:tr>
              <a:tr h="133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>
                          <a:solidFill>
                            <a:schemeClr val="tx1"/>
                          </a:solidFill>
                        </a:rPr>
                        <a:t>김유승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박사과정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연락처 </a:t>
                      </a:r>
                      <a:r>
                        <a:rPr lang="en-US" altLang="ko-KR" sz="1400" u="sng" dirty="0" smtClean="0"/>
                        <a:t>: 010-3255-3288, 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이메일 </a:t>
                      </a:r>
                      <a:r>
                        <a:rPr lang="en-US" altLang="ko-KR" sz="1400" u="sng" dirty="0" smtClean="0"/>
                        <a:t>: gksdirgkr@kaist.ac.kr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스캐너 관련 개발 관리 및 기획</a:t>
                      </a:r>
                      <a:endParaRPr lang="en-US" altLang="ko-KR" sz="1400" dirty="0" smtClean="0"/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스캐너 데이터 관리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프로젝트 대표 문서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작성</a:t>
                      </a:r>
                      <a:endParaRPr lang="en-US" altLang="ko-KR" sz="1400" dirty="0" smtClean="0"/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기타 기존 </a:t>
                      </a:r>
                      <a:r>
                        <a:rPr lang="en-US" altLang="ko-KR" sz="1400" dirty="0" smtClean="0"/>
                        <a:t>PM </a:t>
                      </a:r>
                      <a:r>
                        <a:rPr lang="ko-KR" altLang="en-US" sz="1400" dirty="0" smtClean="0"/>
                        <a:t>업무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17996"/>
                  </a:ext>
                </a:extLst>
              </a:tr>
              <a:tr h="133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>
                          <a:solidFill>
                            <a:schemeClr val="tx1"/>
                          </a:solidFill>
                        </a:rPr>
                        <a:t>홍성래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석사과정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연락처 </a:t>
                      </a:r>
                      <a:r>
                        <a:rPr lang="en-US" altLang="ko-KR" sz="1400" u="sng" dirty="0" smtClean="0"/>
                        <a:t>: 010-9906-5043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이메일 </a:t>
                      </a:r>
                      <a:r>
                        <a:rPr lang="en-US" altLang="ko-KR" sz="1400" u="sng" dirty="0" smtClean="0"/>
                        <a:t>: sr5043@kaist.ac.kr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현미경 관련 개발 관리 및 기획</a:t>
                      </a:r>
                      <a:endParaRPr lang="en-US" altLang="ko-KR" sz="1400" dirty="0" smtClean="0"/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현미경 데이터 관리</a:t>
                      </a:r>
                      <a:endParaRPr lang="en-US" altLang="ko-KR" sz="1400" dirty="0" smtClean="0"/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기타 기존 </a:t>
                      </a:r>
                      <a:r>
                        <a:rPr lang="en-US" altLang="ko-KR" sz="1400" dirty="0" smtClean="0"/>
                        <a:t>PM </a:t>
                      </a:r>
                      <a:r>
                        <a:rPr lang="ko-KR" altLang="en-US" sz="1400" dirty="0" smtClean="0"/>
                        <a:t>업무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291733"/>
                  </a:ext>
                </a:extLst>
              </a:tr>
              <a:tr h="133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>
                          <a:solidFill>
                            <a:schemeClr val="tx1"/>
                          </a:solidFill>
                        </a:rPr>
                        <a:t>김무진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sng" dirty="0" smtClean="0">
                          <a:solidFill>
                            <a:schemeClr val="tx1"/>
                          </a:solidFill>
                        </a:rPr>
                        <a:t>박사과정</a:t>
                      </a:r>
                      <a:r>
                        <a:rPr lang="en-US" altLang="ko-KR" sz="1400" b="1" u="sng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연락처 </a:t>
                      </a:r>
                      <a:r>
                        <a:rPr lang="en-US" altLang="ko-KR" sz="1400" u="sng" dirty="0" smtClean="0"/>
                        <a:t>: 010-2551-6844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u="sng" dirty="0" smtClean="0"/>
                        <a:t>이메일 </a:t>
                      </a:r>
                      <a:r>
                        <a:rPr lang="en-US" altLang="ko-KR" sz="1400" u="sng" dirty="0" smtClean="0"/>
                        <a:t>: </a:t>
                      </a:r>
                      <a:r>
                        <a:rPr lang="en-US" altLang="ko-KR" sz="1400" u="sng" dirty="0" smtClean="0">
                          <a:hlinkClick r:id="rId2"/>
                        </a:rPr>
                        <a:t>mujinkm@kaist.ac.kr</a:t>
                      </a:r>
                      <a:endParaRPr lang="en-US" altLang="ko-KR" sz="1400" u="sng" dirty="0" smtClean="0"/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/>
                        <a:t>모델 연구 파트 </a:t>
                      </a:r>
                      <a:endParaRPr lang="en-US" altLang="ko-KR" sz="1400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논문 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연구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기획 보조 등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43328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" y="662672"/>
            <a:ext cx="4699332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업무 변경으로 인해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담당 업무 분할 및 </a:t>
            </a:r>
            <a:r>
              <a:rPr lang="ko-KR" altLang="en-US" sz="1400" dirty="0" err="1" smtClean="0"/>
              <a:t>재배정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변경된 담당 업무에 맞게 </a:t>
            </a:r>
            <a:r>
              <a:rPr lang="ko-KR" altLang="en-US" sz="1400" dirty="0" err="1" smtClean="0"/>
              <a:t>컨텍포인트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89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ea"/>
                <a:ea typeface="+mj-ea"/>
              </a:rPr>
              <a:t>스케너</a:t>
            </a:r>
            <a:r>
              <a:rPr lang="ko-KR" altLang="en-US" sz="2800" b="1" dirty="0" smtClean="0">
                <a:latin typeface="+mj-ea"/>
                <a:ea typeface="+mj-ea"/>
              </a:rPr>
              <a:t>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업데이트 내용 및 진행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6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데이터 업데이트 </a:t>
            </a:r>
            <a:r>
              <a:rPr lang="en-US" altLang="ko-KR" b="1" dirty="0" smtClean="0">
                <a:latin typeface="+mj-e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지난 슬라이드</a:t>
            </a:r>
            <a:r>
              <a:rPr lang="en-US" altLang="ko-KR" b="1" dirty="0" smtClean="0">
                <a:latin typeface="+mj-ea"/>
              </a:rPr>
              <a:t>)</a:t>
            </a:r>
            <a:r>
              <a:rPr lang="ko-KR" altLang="en-US" b="1" dirty="0" smtClean="0">
                <a:latin typeface="+mj-ea"/>
              </a:rPr>
              <a:t>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5575" y="550810"/>
            <a:ext cx="74804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현재 학습 상황 </a:t>
            </a:r>
            <a:r>
              <a:rPr lang="en-US" altLang="ko-KR" sz="1400" b="1" u="sng" dirty="0" smtClean="0"/>
              <a:t>(1/7 </a:t>
            </a:r>
            <a:r>
              <a:rPr lang="ko-KR" altLang="en-US" sz="1400" b="1" u="sng" dirty="0" smtClean="0"/>
              <a:t>목표</a:t>
            </a:r>
            <a:r>
              <a:rPr lang="en-US" altLang="ko-KR" sz="1400" b="1" u="sng" dirty="0" smtClean="0"/>
              <a:t>) : </a:t>
            </a:r>
            <a:r>
              <a:rPr lang="ko-KR" altLang="en-US" sz="1400" b="1" u="sng" dirty="0" smtClean="0">
                <a:solidFill>
                  <a:srgbClr val="FF0000"/>
                </a:solidFill>
              </a:rPr>
              <a:t>현재 담당자 이슈로 일부 지연 중</a:t>
            </a:r>
            <a:endParaRPr lang="en-US" altLang="ko-KR" sz="1400" b="1" u="sng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1</a:t>
            </a:r>
            <a:r>
              <a:rPr lang="en-US" altLang="ko-KR" sz="1200" b="1" u="sng" dirty="0"/>
              <a:t>) 225 </a:t>
            </a:r>
            <a:r>
              <a:rPr lang="ko-KR" altLang="en-US" sz="1200" b="1" u="sng" dirty="0"/>
              <a:t>서버에서 </a:t>
            </a:r>
            <a:r>
              <a:rPr lang="en-US" altLang="ko-KR" sz="1200" b="1" u="sng" dirty="0"/>
              <a:t>colon </a:t>
            </a:r>
            <a:r>
              <a:rPr lang="en-US" altLang="ko-KR" sz="1200" b="1" u="sng" dirty="0" err="1"/>
              <a:t>lossdiff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중 </a:t>
            </a:r>
            <a:r>
              <a:rPr lang="en-US" altLang="ko-KR" sz="1200" b="1" u="sng" dirty="0"/>
              <a:t>-&gt; 226 </a:t>
            </a:r>
            <a:r>
              <a:rPr lang="ko-KR" altLang="en-US" sz="1200" b="1" u="sng" dirty="0"/>
              <a:t>서버로 이동 시켜서</a:t>
            </a:r>
            <a:r>
              <a:rPr lang="en-US" altLang="ko-KR" sz="1200" b="1" u="sng" dirty="0"/>
              <a:t>, WSI </a:t>
            </a:r>
            <a:r>
              <a:rPr lang="en-US" altLang="ko-KR" sz="1200" b="1" u="sng" dirty="0" err="1"/>
              <a:t>featurecube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계획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2</a:t>
            </a:r>
            <a:r>
              <a:rPr lang="en-US" altLang="ko-KR" sz="1200" b="1" u="sng" dirty="0"/>
              <a:t>) </a:t>
            </a:r>
            <a:r>
              <a:rPr lang="en-US" altLang="ko-KR" sz="1200" b="1" u="sng" dirty="0" smtClean="0"/>
              <a:t>225 </a:t>
            </a:r>
            <a:r>
              <a:rPr lang="ko-KR" altLang="en-US" sz="1200" b="1" u="sng" dirty="0"/>
              <a:t>서버에서 </a:t>
            </a:r>
            <a:r>
              <a:rPr lang="en-US" altLang="ko-KR" sz="1200" b="1" u="sng" dirty="0" err="1"/>
              <a:t>stoamch</a:t>
            </a:r>
            <a:r>
              <a:rPr lang="en-US" altLang="ko-KR" sz="1200" b="1" u="sng" dirty="0"/>
              <a:t> </a:t>
            </a:r>
            <a:r>
              <a:rPr lang="en-US" altLang="ko-KR" sz="1200" b="1" u="sng" dirty="0" err="1"/>
              <a:t>lossdiff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계획 </a:t>
            </a:r>
            <a:r>
              <a:rPr lang="en-US" altLang="ko-KR" sz="1200" b="1" u="sng" dirty="0"/>
              <a:t>-&gt; 226 </a:t>
            </a:r>
            <a:r>
              <a:rPr lang="ko-KR" altLang="en-US" sz="1200" b="1" u="sng" dirty="0"/>
              <a:t>서버로 이동 시켜 </a:t>
            </a:r>
            <a:r>
              <a:rPr lang="en-US" altLang="ko-KR" sz="1200" b="1" u="sng" dirty="0"/>
              <a:t>WSI feature cube </a:t>
            </a:r>
            <a:r>
              <a:rPr lang="ko-KR" altLang="en-US" sz="1200" b="1" u="sng" dirty="0"/>
              <a:t>학습 계획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* 동시 접속으로 인한 모델 충돌 등에 대한 방지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3 class </a:t>
            </a:r>
            <a:r>
              <a:rPr lang="ko-KR" altLang="en-US" sz="1200" dirty="0"/>
              <a:t>정상 작동 확인후 </a:t>
            </a:r>
            <a:r>
              <a:rPr lang="en-US" altLang="ko-KR" sz="1200" dirty="0"/>
              <a:t>4 class </a:t>
            </a:r>
            <a:r>
              <a:rPr lang="ko-KR" altLang="en-US" sz="1200" dirty="0"/>
              <a:t>진행할 계획임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'2)' </a:t>
            </a:r>
            <a:r>
              <a:rPr lang="ko-KR" altLang="en-US" sz="1200" dirty="0"/>
              <a:t>까지 </a:t>
            </a:r>
            <a:r>
              <a:rPr lang="ko-KR" altLang="en-US" sz="1200" dirty="0" err="1"/>
              <a:t>진행후</a:t>
            </a:r>
            <a:r>
              <a:rPr lang="ko-KR" altLang="en-US" sz="1200" dirty="0"/>
              <a:t> 모델의 성능에 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계획 수정 </a:t>
            </a:r>
            <a:r>
              <a:rPr lang="ko-KR" altLang="en-US" sz="1200" dirty="0" smtClean="0"/>
              <a:t>필요함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624061" y="3491852"/>
            <a:ext cx="924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기존 </a:t>
            </a:r>
            <a:r>
              <a:rPr lang="en-US" altLang="ko-KR" sz="1100" dirty="0" smtClean="0"/>
              <a:t>14</a:t>
            </a:r>
            <a:r>
              <a:rPr lang="ko-KR" altLang="en-US" sz="1100" dirty="0" smtClean="0"/>
              <a:t>번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-233501" y="5395564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4" y="563968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6" y="589411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직사각형 34"/>
          <p:cNvSpPr/>
          <p:nvPr/>
        </p:nvSpPr>
        <p:spPr>
          <a:xfrm>
            <a:off x="156965" y="5714659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3309" y="5953104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3" y="53770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꺾인 연결선 37"/>
          <p:cNvCxnSpPr>
            <a:endCxn id="37" idx="1"/>
          </p:cNvCxnSpPr>
          <p:nvPr/>
        </p:nvCxnSpPr>
        <p:spPr>
          <a:xfrm flipV="1">
            <a:off x="-153201" y="5543279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-152222" y="5568198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34" idx="1"/>
          </p:cNvCxnSpPr>
          <p:nvPr/>
        </p:nvCxnSpPr>
        <p:spPr>
          <a:xfrm>
            <a:off x="-153201" y="5732478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>
            <a:off x="-153201" y="5732478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65906" y="5462193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7933" y="5424701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28273" y="5772063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45" name="원통 4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통 4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통 4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586170" y="6172170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49" name="원통 4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통 4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통 5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073951" y="6184091"/>
            <a:ext cx="259026" cy="237471"/>
            <a:chOff x="572642" y="3447654"/>
            <a:chExt cx="1905000" cy="1904997"/>
          </a:xfrm>
          <a:effectLst/>
        </p:grpSpPr>
        <p:pic>
          <p:nvPicPr>
            <p:cNvPr id="53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4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6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7" name="오른쪽으로 구부러진 화살표 56"/>
          <p:cNvSpPr/>
          <p:nvPr/>
        </p:nvSpPr>
        <p:spPr>
          <a:xfrm rot="7865545">
            <a:off x="1501883" y="5758906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54296" y="5759020"/>
            <a:ext cx="214478" cy="220902"/>
            <a:chOff x="4475812" y="3935257"/>
            <a:chExt cx="259519" cy="267291"/>
          </a:xfrm>
        </p:grpSpPr>
        <p:pic>
          <p:nvPicPr>
            <p:cNvPr id="5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0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1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62" name="직사각형 61"/>
          <p:cNvSpPr/>
          <p:nvPr/>
        </p:nvSpPr>
        <p:spPr>
          <a:xfrm>
            <a:off x="3274327" y="5282998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55534" y="5771028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791541" y="5136101"/>
            <a:ext cx="655209" cy="641250"/>
            <a:chOff x="1066780" y="5164014"/>
            <a:chExt cx="655209" cy="641250"/>
          </a:xfrm>
        </p:grpSpPr>
        <p:sp>
          <p:nvSpPr>
            <p:cNvPr id="65" name="타원 64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3361208" y="5301455"/>
            <a:ext cx="1070791" cy="878559"/>
            <a:chOff x="5943796" y="2779089"/>
            <a:chExt cx="2735123" cy="235960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4356898" y="5414269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472" y="3861964"/>
            <a:ext cx="939584" cy="7698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22950" y="3466124"/>
            <a:ext cx="16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Linux 226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999" y="3876031"/>
            <a:ext cx="939584" cy="769804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40983" y="3483133"/>
            <a:ext cx="16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Linux 225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cxnSp>
        <p:nvCxnSpPr>
          <p:cNvPr id="84" name="꺾인 연결선 83"/>
          <p:cNvCxnSpPr>
            <a:stCxn id="22" idx="2"/>
            <a:endCxn id="80" idx="3"/>
          </p:cNvCxnSpPr>
          <p:nvPr/>
        </p:nvCxnSpPr>
        <p:spPr>
          <a:xfrm rot="5400000">
            <a:off x="1449909" y="3610610"/>
            <a:ext cx="493404" cy="779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81002" y="2351303"/>
            <a:ext cx="13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패치 생성</a:t>
            </a:r>
            <a:r>
              <a:rPr lang="en-US" altLang="ko-KR" sz="1200" dirty="0" smtClean="0"/>
              <a:t>//DB</a:t>
            </a:r>
            <a:endParaRPr lang="ko-KR" altLang="en-US" sz="1200" dirty="0"/>
          </a:p>
        </p:txBody>
      </p:sp>
      <p:cxnSp>
        <p:nvCxnSpPr>
          <p:cNvPr id="96" name="꺾인 연결선 95"/>
          <p:cNvCxnSpPr>
            <a:stCxn id="22" idx="2"/>
            <a:endCxn id="85" idx="1"/>
          </p:cNvCxnSpPr>
          <p:nvPr/>
        </p:nvCxnSpPr>
        <p:spPr>
          <a:xfrm rot="16200000" flipH="1">
            <a:off x="2679347" y="3160280"/>
            <a:ext cx="507471" cy="1693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65477" y="3810895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패치 이동 </a:t>
            </a:r>
            <a:r>
              <a:rPr lang="en-US" altLang="ko-KR" sz="1100" dirty="0" smtClean="0"/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완료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271834" y="4332963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슬라이드 이동</a:t>
            </a:r>
            <a:endParaRPr lang="ko-KR" altLang="en-US" sz="1100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5211" y="2628302"/>
            <a:ext cx="939584" cy="76980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2467908" y="2923357"/>
            <a:ext cx="404747" cy="573934"/>
            <a:chOff x="5450408" y="3255368"/>
            <a:chExt cx="489744" cy="694460"/>
          </a:xfrm>
        </p:grpSpPr>
        <p:sp>
          <p:nvSpPr>
            <p:cNvPr id="28" name="원통 2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통 2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아래쪽 화살표 97"/>
          <p:cNvSpPr/>
          <p:nvPr/>
        </p:nvSpPr>
        <p:spPr>
          <a:xfrm>
            <a:off x="677874" y="4698397"/>
            <a:ext cx="359649" cy="586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873942" y="6505940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LossDiff</a:t>
            </a:r>
            <a:r>
              <a:rPr lang="en-US" altLang="ko-KR" sz="1100" dirty="0" smtClean="0"/>
              <a:t>(.</a:t>
            </a:r>
            <a:r>
              <a:rPr lang="en-US" altLang="ko-KR" sz="1100" dirty="0" err="1" smtClean="0"/>
              <a:t>plk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이동</a:t>
            </a:r>
            <a:endParaRPr lang="ko-KR" altLang="en-US" sz="1100" dirty="0"/>
          </a:p>
        </p:txBody>
      </p:sp>
      <p:cxnSp>
        <p:nvCxnSpPr>
          <p:cNvPr id="104" name="꺾인 연결선 103"/>
          <p:cNvCxnSpPr>
            <a:stCxn id="32" idx="2"/>
            <a:endCxn id="62" idx="2"/>
          </p:cNvCxnSpPr>
          <p:nvPr/>
        </p:nvCxnSpPr>
        <p:spPr>
          <a:xfrm rot="5400000" flipH="1" flipV="1">
            <a:off x="2451117" y="4608320"/>
            <a:ext cx="292338" cy="3471589"/>
          </a:xfrm>
          <a:prstGeom prst="bentConnector3">
            <a:avLst>
              <a:gd name="adj1" fmla="val -78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32558" y="4915411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패치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학습 </a:t>
            </a:r>
            <a:endParaRPr lang="ko-KR" altLang="en-US" sz="1100" dirty="0"/>
          </a:p>
        </p:txBody>
      </p:sp>
      <p:sp>
        <p:nvSpPr>
          <p:cNvPr id="109" name="아래쪽 화살표 108"/>
          <p:cNvSpPr/>
          <p:nvPr/>
        </p:nvSpPr>
        <p:spPr>
          <a:xfrm>
            <a:off x="4030830" y="4742578"/>
            <a:ext cx="275508" cy="486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76609" y="4810698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슬라이드 학습</a:t>
            </a:r>
            <a:endParaRPr lang="ko-KR" altLang="en-US" sz="1100" dirty="0"/>
          </a:p>
        </p:txBody>
      </p:sp>
      <p:cxnSp>
        <p:nvCxnSpPr>
          <p:cNvPr id="111" name="꺾인 연결선 110"/>
          <p:cNvCxnSpPr>
            <a:stCxn id="78" idx="3"/>
            <a:endCxn id="29" idx="4"/>
          </p:cNvCxnSpPr>
          <p:nvPr/>
        </p:nvCxnSpPr>
        <p:spPr>
          <a:xfrm flipH="1" flipV="1">
            <a:off x="2872655" y="3211322"/>
            <a:ext cx="2702037" cy="2464557"/>
          </a:xfrm>
          <a:prstGeom prst="bentConnector3">
            <a:avLst>
              <a:gd name="adj1" fmla="val -8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050224" y="3871170"/>
            <a:ext cx="1500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분류 결과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08190" y="2827244"/>
            <a:ext cx="276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smtClean="0"/>
              <a:t>*DB access </a:t>
            </a:r>
            <a:r>
              <a:rPr lang="ko-KR" altLang="en-US" sz="1200" b="1" u="sng" dirty="0" smtClean="0"/>
              <a:t>가능 확인</a:t>
            </a:r>
            <a:endParaRPr lang="ko-KR" altLang="en-US" sz="1200" b="1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6025476" y="2275809"/>
            <a:ext cx="2993602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차 학습 완료 </a:t>
            </a:r>
            <a:r>
              <a:rPr lang="en-US" altLang="ko-KR" sz="1400" dirty="0" smtClean="0"/>
              <a:t>(WSI densenet201)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Stomach: 65%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/vast/update_wsi_classifier/stomach/models/3class/densenet_slide_classifier.pt</a:t>
            </a:r>
            <a:endParaRPr lang="en-US" altLang="ko-KR" sz="105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Colon: 59%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/vast/update_wsi_classifier/colon/models/3class/slide_classifier.pt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6139199" y="5086980"/>
            <a:ext cx="29936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차 학습 완료 </a:t>
            </a:r>
            <a:r>
              <a:rPr lang="en-US" altLang="ko-KR" sz="1400" dirty="0" smtClean="0"/>
              <a:t>(WSI efficient Net)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Stomach&amp; colon: 60% around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Early stopping (10 epochs): 60%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7140291" y="4581028"/>
            <a:ext cx="359544" cy="430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85342" y="5092448"/>
            <a:ext cx="2933735" cy="11145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51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WSI </a:t>
            </a:r>
            <a:r>
              <a:rPr lang="ko-KR" altLang="en-US" b="1" dirty="0" smtClean="0">
                <a:latin typeface="+mj-ea"/>
              </a:rPr>
              <a:t>업데이트 관련 이슈 사항 </a:t>
            </a:r>
            <a:r>
              <a:rPr lang="en-US" altLang="ko-KR" b="1" dirty="0" smtClean="0">
                <a:latin typeface="+mj-e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지난 슬라이드</a:t>
            </a:r>
            <a:r>
              <a:rPr lang="en-US" altLang="ko-KR" b="1" dirty="0" smtClean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44780"/>
              </p:ext>
            </p:extLst>
          </p:nvPr>
        </p:nvGraphicFramePr>
        <p:xfrm>
          <a:off x="155575" y="677737"/>
          <a:ext cx="8617710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39">
                  <a:extLst>
                    <a:ext uri="{9D8B030D-6E8A-4147-A177-3AD203B41FA5}">
                      <a16:colId xmlns:a16="http://schemas.microsoft.com/office/drawing/2014/main" val="1716426742"/>
                    </a:ext>
                  </a:extLst>
                </a:gridCol>
                <a:gridCol w="1475865">
                  <a:extLst>
                    <a:ext uri="{9D8B030D-6E8A-4147-A177-3AD203B41FA5}">
                      <a16:colId xmlns:a16="http://schemas.microsoft.com/office/drawing/2014/main" val="1917354594"/>
                    </a:ext>
                  </a:extLst>
                </a:gridCol>
                <a:gridCol w="2014231">
                  <a:extLst>
                    <a:ext uri="{9D8B030D-6E8A-4147-A177-3AD203B41FA5}">
                      <a16:colId xmlns:a16="http://schemas.microsoft.com/office/drawing/2014/main" val="678623036"/>
                    </a:ext>
                  </a:extLst>
                </a:gridCol>
                <a:gridCol w="1262375">
                  <a:extLst>
                    <a:ext uri="{9D8B030D-6E8A-4147-A177-3AD203B41FA5}">
                      <a16:colId xmlns:a16="http://schemas.microsoft.com/office/drawing/2014/main" val="212315646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04025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파트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발견된 문제 여부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처리 결과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677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커넥션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새로운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연결 방식으로 인해서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이슈 발생 가능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-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CSV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형태로 전환하여 사용해보았으나 변화 없음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66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Patch maker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생성되는 패치에 이슈가 있을 가능성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문제 확인 </a:t>
                      </a:r>
                      <a:r>
                        <a:rPr lang="en-US" altLang="ko-KR" sz="1100" b="1" dirty="0" smtClean="0"/>
                        <a:t/>
                      </a:r>
                      <a:br>
                        <a:rPr lang="en-US" altLang="ko-KR" sz="1100" b="1" dirty="0" smtClean="0"/>
                      </a:br>
                      <a:r>
                        <a:rPr lang="en-US" altLang="ko-KR" sz="1100" b="1" dirty="0" smtClean="0"/>
                        <a:t>(</a:t>
                      </a:r>
                      <a:r>
                        <a:rPr lang="ko-KR" altLang="en-US" sz="1100" b="1" dirty="0" smtClean="0"/>
                        <a:t>해결 완료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u="sng" dirty="0" err="1" smtClean="0">
                          <a:solidFill>
                            <a:schemeClr val="tx1"/>
                          </a:solidFill>
                        </a:rPr>
                        <a:t>문제확인</a:t>
                      </a:r>
                      <a:r>
                        <a:rPr lang="en-US" altLang="ko-KR" sz="1100" b="1" u="sng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이상 패치 확인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Pixman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업데이트를 통한 업데이트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70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Binary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Binary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파트에 대한 학습 부족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혹은 작업 미숙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본 업데이트 범위 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54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Patch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학습용 패치가 리눅스 서버로의 이동되어 학습되었음으로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해당 부분에서 이슈 발생 가능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=/=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예측 데이터 차이 가능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Annotation only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 서버로 이동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및 패치 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성능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리포팅된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기준과 동일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(colon 92.9%)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609272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3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WSI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인수 인계 과정에서 코드 실수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되는 파트가 발견되었으나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씨젠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report: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결과 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확인 결과 해당 코드는 이전 내부 업데이트 과정에서 해결됨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이전 작업자와 코드 확인 중이나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코드 이슈가 원인으로 보이지 않음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80525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학습의 문제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문제 확인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오버피팅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가능성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early stopping =&gt;(10 epoch stop =&gt; 65%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미니엄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이슈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*모델이 학습이 되지 않는 것으로 보임 </a:t>
                      </a:r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</a:rPr>
                        <a:t>: 60% </a:t>
                      </a: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언저리에서 로스가 떨어지지 않음</a:t>
                      </a:r>
                      <a:endParaRPr lang="en-US" altLang="ko-KR" sz="11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WSI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용 학습 데이터만으로 학습 및 테스트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비교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단순한 모델로 학습 체크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01031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5972"/>
            <a:ext cx="2783002" cy="18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WSI </a:t>
            </a:r>
            <a:r>
              <a:rPr lang="ko-KR" altLang="en-US" b="1" dirty="0" smtClean="0">
                <a:latin typeface="+mj-ea"/>
              </a:rPr>
              <a:t>업데이트 관련 이슈 사항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70340"/>
              </p:ext>
            </p:extLst>
          </p:nvPr>
        </p:nvGraphicFramePr>
        <p:xfrm>
          <a:off x="155575" y="677737"/>
          <a:ext cx="8617710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39">
                  <a:extLst>
                    <a:ext uri="{9D8B030D-6E8A-4147-A177-3AD203B41FA5}">
                      <a16:colId xmlns:a16="http://schemas.microsoft.com/office/drawing/2014/main" val="1716426742"/>
                    </a:ext>
                  </a:extLst>
                </a:gridCol>
                <a:gridCol w="1475865">
                  <a:extLst>
                    <a:ext uri="{9D8B030D-6E8A-4147-A177-3AD203B41FA5}">
                      <a16:colId xmlns:a16="http://schemas.microsoft.com/office/drawing/2014/main" val="1917354594"/>
                    </a:ext>
                  </a:extLst>
                </a:gridCol>
                <a:gridCol w="2014231">
                  <a:extLst>
                    <a:ext uri="{9D8B030D-6E8A-4147-A177-3AD203B41FA5}">
                      <a16:colId xmlns:a16="http://schemas.microsoft.com/office/drawing/2014/main" val="678623036"/>
                    </a:ext>
                  </a:extLst>
                </a:gridCol>
                <a:gridCol w="1262375">
                  <a:extLst>
                    <a:ext uri="{9D8B030D-6E8A-4147-A177-3AD203B41FA5}">
                      <a16:colId xmlns:a16="http://schemas.microsoft.com/office/drawing/2014/main" val="212315646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04025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파트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발견된 문제 여부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처리 결과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6779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Step 3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WSI classifier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인수 인계 과정에서 코드 실수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의심 되는 파트가 발견되었으나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씨젠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report: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결과 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확인 결과 해당 코드는 이전 내부 업데이트 과정에서 해결됨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이전 작업자와 코드 확인 중이나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코드 이슈가 원인으로 보이지 않음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80525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학습의 문제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문제 확인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오버피팅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가능성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early stopping =&gt;(10 epoch stop =&gt; 65%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미니엄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이슈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*모델이 학습이 되지 않는 것으로 보임 </a:t>
                      </a:r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</a:rPr>
                        <a:t>: 60% </a:t>
                      </a:r>
                      <a:r>
                        <a:rPr lang="ko-KR" altLang="en-US" sz="1100" u="sng" dirty="0" smtClean="0">
                          <a:solidFill>
                            <a:schemeClr val="tx1"/>
                          </a:solidFill>
                        </a:rPr>
                        <a:t>언저리에서 로스가 떨어지지 않음</a:t>
                      </a:r>
                      <a:endParaRPr lang="en-US" altLang="ko-KR" sz="11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WSI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용 학습 데이터만으로 학습 및 테스트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비교 필요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단순한 모델로 학습 체크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01031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06" y="3801824"/>
            <a:ext cx="3585007" cy="6888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06" y="5522782"/>
            <a:ext cx="3435614" cy="6606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57" y="4630494"/>
            <a:ext cx="3722307" cy="710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96" y="6307159"/>
            <a:ext cx="56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현재 서버에 반영 중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훈련 및 테스트 시간 필요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4453" y="6191094"/>
            <a:ext cx="14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이슈 코드</a:t>
            </a:r>
            <a:endParaRPr lang="ko-KR" altLang="en-US" b="1" u="sng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121" y="5208559"/>
            <a:ext cx="4854214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: 1)+2)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1)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original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train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val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test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) E:\02.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scanner_data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학습용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WSI 정리\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통합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2)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2021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updating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train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)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original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not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annotation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only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)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: E:\02.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scanner_data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nov_false_pn_cleaning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colon_N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D: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 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E:\02.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scanner_data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nov_false_pn_cleaning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\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colon_D_original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Arial" panose="020B0604020202020204" pitchFamily="34" charset="0"/>
              <a:ea typeface="NotoSansK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121" y="5127477"/>
            <a:ext cx="4854213" cy="100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4725474"/>
            <a:ext cx="115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smtClean="0"/>
              <a:t>데이터</a:t>
            </a:r>
            <a:endParaRPr lang="ko-KR" altLang="en-US" b="1" u="sng"/>
          </a:p>
        </p:txBody>
      </p:sp>
      <p:sp>
        <p:nvSpPr>
          <p:cNvPr id="15" name="TextBox 14"/>
          <p:cNvSpPr txBox="1"/>
          <p:nvPr/>
        </p:nvSpPr>
        <p:spPr>
          <a:xfrm>
            <a:off x="3050160" y="3677784"/>
            <a:ext cx="193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/>
              <a:t>기존 데이터 </a:t>
            </a:r>
            <a:r>
              <a:rPr lang="en-US" altLang="ko-KR" sz="1400" b="1" u="sng" dirty="0" smtClean="0"/>
              <a:t>‘1)’</a:t>
            </a:r>
            <a:endParaRPr lang="ko-KR" altLang="en-US" sz="1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908854" y="4361225"/>
            <a:ext cx="217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/>
              <a:t>FN </a:t>
            </a:r>
            <a:r>
              <a:rPr lang="ko-KR" altLang="en-US" sz="1400" b="1" u="sng" dirty="0" smtClean="0"/>
              <a:t>업데이트 </a:t>
            </a:r>
            <a:r>
              <a:rPr lang="en-US" altLang="ko-KR" sz="1400" b="1" u="sng" dirty="0" smtClean="0"/>
              <a:t>‘1)+2)’</a:t>
            </a:r>
            <a:endParaRPr lang="ko-KR" altLang="en-US" sz="1400" b="1" u="sng" dirty="0"/>
          </a:p>
        </p:txBody>
      </p:sp>
      <p:cxnSp>
        <p:nvCxnSpPr>
          <p:cNvPr id="17" name="직선 화살표 연결선 16"/>
          <p:cNvCxnSpPr>
            <a:stCxn id="16" idx="2"/>
            <a:endCxn id="5" idx="1"/>
          </p:cNvCxnSpPr>
          <p:nvPr/>
        </p:nvCxnSpPr>
        <p:spPr>
          <a:xfrm>
            <a:off x="3997518" y="4669002"/>
            <a:ext cx="1154539" cy="31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2"/>
            <a:endCxn id="3" idx="1"/>
          </p:cNvCxnSpPr>
          <p:nvPr/>
        </p:nvCxnSpPr>
        <p:spPr>
          <a:xfrm>
            <a:off x="4018771" y="3985561"/>
            <a:ext cx="1201935" cy="16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1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GCNN </a:t>
            </a:r>
            <a:r>
              <a:rPr lang="ko-KR" altLang="en-US" sz="2000" b="1" dirty="0" smtClean="0">
                <a:latin typeface="+mj-ea"/>
                <a:ea typeface="+mj-ea"/>
              </a:rPr>
              <a:t>업데이트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13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48432</TotalTime>
  <Words>1145</Words>
  <Application>Microsoft Office PowerPoint</Application>
  <PresentationFormat>화면 슬라이드 쇼(4:3)</PresentationFormat>
  <Paragraphs>247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NotoSansKR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609</cp:revision>
  <dcterms:created xsi:type="dcterms:W3CDTF">2021-03-24T07:36:17Z</dcterms:created>
  <dcterms:modified xsi:type="dcterms:W3CDTF">2022-02-04T06:53:30Z</dcterms:modified>
</cp:coreProperties>
</file>