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36" r:id="rId2"/>
    <p:sldId id="648" r:id="rId3"/>
    <p:sldId id="600" r:id="rId4"/>
    <p:sldId id="660" r:id="rId5"/>
    <p:sldId id="661" r:id="rId6"/>
    <p:sldId id="662" r:id="rId7"/>
    <p:sldId id="663" r:id="rId8"/>
    <p:sldId id="6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</a:rPr>
              <a:t>AI </a:t>
            </a:r>
            <a:r>
              <a:rPr lang="ko-KR" altLang="en-US" sz="2800" b="1" dirty="0">
                <a:latin typeface="+mj-ea"/>
                <a:ea typeface="+mj-ea"/>
              </a:rPr>
              <a:t>기반의 차세대 의료진단시스템 구축 연구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20220225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정기 회의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1</a:t>
            </a:r>
            <a:r>
              <a:rPr lang="ko-KR" altLang="en-US" sz="1400" b="1" dirty="0">
                <a:latin typeface="+mj-ea"/>
                <a:ea typeface="+mj-ea"/>
              </a:rPr>
              <a:t>차년도 </a:t>
            </a:r>
            <a:r>
              <a:rPr lang="en-US" altLang="ko-KR" sz="1400" b="1" dirty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825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00098"/>
              </p:ext>
            </p:extLst>
          </p:nvPr>
        </p:nvGraphicFramePr>
        <p:xfrm>
          <a:off x="260466" y="515390"/>
          <a:ext cx="8725593" cy="1005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949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7779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4097865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27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스캐너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2/25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639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78810"/>
              </p:ext>
            </p:extLst>
          </p:nvPr>
        </p:nvGraphicFramePr>
        <p:xfrm>
          <a:off x="260465" y="1521014"/>
          <a:ext cx="8725593" cy="4866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949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06325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4089319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604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r>
                        <a:rPr lang="ko-KR" altLang="en-US" dirty="0" smtClean="0"/>
                        <a:t>위장</a:t>
                      </a:r>
                      <a:r>
                        <a:rPr lang="en-US" altLang="ko-KR" dirty="0" smtClean="0"/>
                        <a:t>-</a:t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대장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(feature-cube)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모델 성능 확인 </a:t>
                      </a:r>
                      <a:r>
                        <a:rPr lang="en-US" altLang="ko-KR" sz="1200" b="0" baseline="0" dirty="0" smtClean="0"/>
                        <a:t>(</a:t>
                      </a:r>
                      <a:r>
                        <a:rPr lang="en-US" altLang="ko-KR" sz="1200" b="0" baseline="0" dirty="0" err="1" smtClean="0"/>
                        <a:t>linux</a:t>
                      </a:r>
                      <a:r>
                        <a:rPr lang="en-US" altLang="ko-KR" sz="1200" b="0" baseline="0" dirty="0" smtClean="0"/>
                        <a:t> server)</a:t>
                      </a:r>
                      <a:r>
                        <a:rPr lang="ko-KR" altLang="en-US" sz="1200" b="0" baseline="0" dirty="0" smtClean="0"/>
                        <a:t> </a:t>
                      </a:r>
                      <a:r>
                        <a:rPr lang="en-US" altLang="ko-KR" sz="1200" b="0" baseline="0" dirty="0" smtClean="0"/>
                        <a:t>: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baseline="0" dirty="0" smtClean="0"/>
                        <a:t>Issue 1) step 3 </a:t>
                      </a:r>
                      <a:r>
                        <a:rPr lang="ko-KR" altLang="en-US" sz="1200" b="0" baseline="0" dirty="0" smtClean="0"/>
                        <a:t>모두 </a:t>
                      </a:r>
                      <a:r>
                        <a:rPr lang="en-US" altLang="ko-KR" sz="1200" b="0" baseline="0" dirty="0" smtClean="0"/>
                        <a:t>N </a:t>
                      </a:r>
                      <a:r>
                        <a:rPr lang="ko-KR" altLang="en-US" sz="1200" b="0" baseline="0" dirty="0" smtClean="0"/>
                        <a:t>예측</a:t>
                      </a:r>
                      <a:endParaRPr lang="en-US" altLang="ko-KR" sz="1200" b="0" baseline="0" dirty="0" smtClean="0"/>
                    </a:p>
                    <a:p>
                      <a:pPr marL="10858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baseline="0" dirty="0" err="1" smtClean="0"/>
                        <a:t>Os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차이에 의한 </a:t>
                      </a:r>
                      <a:r>
                        <a:rPr lang="en-US" altLang="ko-KR" sz="1200" b="0" baseline="0" dirty="0" smtClean="0"/>
                        <a:t>jpg </a:t>
                      </a:r>
                      <a:r>
                        <a:rPr lang="ko-KR" altLang="en-US" sz="1200" b="0" baseline="0" dirty="0" smtClean="0"/>
                        <a:t>생성이 원임</a:t>
                      </a:r>
                      <a:endParaRPr lang="en-US" altLang="ko-KR" sz="1200" b="0" baseline="0" dirty="0" smtClean="0"/>
                    </a:p>
                    <a:p>
                      <a:pPr marL="10858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baseline="0" dirty="0" smtClean="0"/>
                        <a:t>Jpg -&gt; txt </a:t>
                      </a:r>
                      <a:r>
                        <a:rPr lang="ko-KR" altLang="en-US" sz="1200" b="0" baseline="0" dirty="0" smtClean="0"/>
                        <a:t>로 일괄 전환</a:t>
                      </a:r>
                      <a:endParaRPr lang="en-US" altLang="ko-KR" sz="1200" b="0" baseline="0" dirty="0" smtClean="0"/>
                    </a:p>
                    <a:p>
                      <a:pPr marL="10858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baseline="0" dirty="0" smtClean="0"/>
                        <a:t>Issue 2) CSV</a:t>
                      </a:r>
                      <a:r>
                        <a:rPr lang="ko-KR" altLang="en-US" sz="1200" b="0" baseline="0" dirty="0" smtClean="0"/>
                        <a:t>와 </a:t>
                      </a:r>
                      <a:r>
                        <a:rPr lang="en-US" altLang="ko-KR" sz="1200" b="0" baseline="0" dirty="0" smtClean="0"/>
                        <a:t>DB </a:t>
                      </a:r>
                      <a:r>
                        <a:rPr lang="ko-KR" altLang="en-US" sz="1200" b="0" baseline="0" dirty="0" smtClean="0"/>
                        <a:t>결과 차이 발생</a:t>
                      </a:r>
                      <a:endParaRPr lang="en-US" altLang="ko-KR" sz="1200" b="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모델 성능 확인 </a:t>
                      </a:r>
                      <a:r>
                        <a:rPr lang="en-US" altLang="ko-KR" sz="1200" b="0" baseline="0" dirty="0" smtClean="0"/>
                        <a:t>(</a:t>
                      </a:r>
                      <a:r>
                        <a:rPr lang="en-US" altLang="ko-KR" sz="1200" b="0" baseline="0" dirty="0" err="1" smtClean="0"/>
                        <a:t>linux</a:t>
                      </a:r>
                      <a:r>
                        <a:rPr lang="en-US" altLang="ko-KR" sz="1200" b="0" baseline="0" dirty="0" smtClean="0"/>
                        <a:t> server):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일부 테스트 코드 이슈로 확인 </a:t>
                      </a:r>
                      <a:r>
                        <a:rPr lang="en-US" altLang="ko-KR" sz="1200" b="0" baseline="0" dirty="0" smtClean="0"/>
                        <a:t>(</a:t>
                      </a:r>
                      <a:r>
                        <a:rPr lang="ko-KR" altLang="en-US" sz="1200" b="0" baseline="0" dirty="0" smtClean="0"/>
                        <a:t>일부 개선</a:t>
                      </a:r>
                      <a:r>
                        <a:rPr lang="en-US" altLang="ko-KR" sz="1200" b="0" baseline="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단 </a:t>
                      </a:r>
                      <a:r>
                        <a:rPr lang="en-US" altLang="ko-KR" sz="1200" b="0" baseline="0" dirty="0" smtClean="0"/>
                        <a:t>stomach</a:t>
                      </a:r>
                      <a:r>
                        <a:rPr lang="ko-KR" altLang="en-US" sz="1200" b="0" baseline="0" dirty="0" smtClean="0"/>
                        <a:t> 모델이 정확하게 일치하고 있지 않음</a:t>
                      </a:r>
                      <a:endParaRPr lang="en-US" altLang="ko-KR" sz="1200" b="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현장 테스트에서 개선이 보이나 이슈 확인</a:t>
                      </a:r>
                      <a:endParaRPr lang="en-US" altLang="ko-KR" sz="1200" b="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특정 슬라이드에서 이슈 확인</a:t>
                      </a:r>
                      <a:endParaRPr lang="en-US" altLang="ko-KR" sz="1200" b="0" baseline="0" dirty="0" smtClean="0"/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233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GCNN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baseline="0" dirty="0" smtClean="0"/>
                        <a:t>모델 업데이트 </a:t>
                      </a:r>
                      <a:endParaRPr lang="en-US" altLang="ko-KR" sz="1200" b="0" baseline="0" dirty="0" smtClean="0"/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baseline="0" dirty="0" smtClean="0"/>
                        <a:t>Graph </a:t>
                      </a:r>
                      <a:r>
                        <a:rPr lang="ko-KR" altLang="en-US" sz="1200" b="0" baseline="0" dirty="0" smtClean="0"/>
                        <a:t>시각화 코드 업데이트</a:t>
                      </a:r>
                      <a:endParaRPr lang="en-US" altLang="ko-KR" sz="1200" b="0" baseline="0" dirty="0" smtClean="0"/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baseline="0" dirty="0" smtClean="0"/>
                        <a:t>일부 슬라이드에서 다수의 그래프 생성이 확인되어 대응 방법 </a:t>
                      </a:r>
                      <a:r>
                        <a:rPr lang="ko-KR" altLang="en-US" sz="1200" b="0" baseline="0" dirty="0" err="1" smtClean="0"/>
                        <a:t>연구중</a:t>
                      </a:r>
                      <a:endParaRPr lang="en-US" altLang="ko-KR" sz="1200" b="0" baseline="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baseline="0" dirty="0" smtClean="0"/>
                        <a:t>서버 실험 보조</a:t>
                      </a:r>
                      <a:endParaRPr lang="en-US" altLang="ko-KR" sz="1200" b="0" baseline="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baseline="0" dirty="0" smtClean="0"/>
                        <a:t>서버 실험 보조 </a:t>
                      </a:r>
                      <a:r>
                        <a:rPr lang="en-US" altLang="ko-KR" sz="1200" b="0" baseline="0" dirty="0" smtClean="0"/>
                        <a:t>(226)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baseline="0" dirty="0" smtClean="0"/>
                        <a:t>업데이트 전</a:t>
                      </a:r>
                      <a:r>
                        <a:rPr lang="en-US" altLang="ko-KR" sz="1200" b="0" baseline="0" dirty="0" smtClean="0"/>
                        <a:t> colon</a:t>
                      </a:r>
                      <a:r>
                        <a:rPr lang="ko-KR" altLang="en-US" sz="1200" b="0" baseline="0" dirty="0" smtClean="0"/>
                        <a:t> </a:t>
                      </a:r>
                      <a:r>
                        <a:rPr lang="en-US" altLang="ko-KR" sz="1200" b="0" baseline="0" dirty="0" smtClean="0"/>
                        <a:t>4 class : 94.67 %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baseline="0" dirty="0" smtClean="0"/>
                        <a:t>업데이트 데이터 훈련 </a:t>
                      </a:r>
                      <a:r>
                        <a:rPr lang="en-US" altLang="ko-KR" sz="1200" b="0" baseline="0" dirty="0" smtClean="0"/>
                        <a:t>(3class)</a:t>
                      </a:r>
                      <a:r>
                        <a:rPr lang="ko-KR" altLang="en-US" sz="1200" b="0" baseline="0" dirty="0" smtClean="0"/>
                        <a:t> </a:t>
                      </a:r>
                      <a:r>
                        <a:rPr lang="en-US" altLang="ko-KR" sz="1200" b="0" baseline="0" dirty="0" smtClean="0"/>
                        <a:t>: 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baseline="0" dirty="0" smtClean="0"/>
                        <a:t>모델 업데이트 </a:t>
                      </a:r>
                      <a:endParaRPr lang="en-US" altLang="ko-KR" sz="1200" b="0" baseline="0" dirty="0" smtClean="0"/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baseline="0" dirty="0" smtClean="0"/>
                        <a:t>Graph Similarity </a:t>
                      </a:r>
                      <a:r>
                        <a:rPr lang="ko-KR" altLang="en-US" sz="1200" b="0" baseline="0" dirty="0" smtClean="0"/>
                        <a:t>연산 방법 연구 중</a:t>
                      </a:r>
                      <a:endParaRPr lang="en-US" altLang="ko-KR" sz="1200" b="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924525"/>
                  </a:ext>
                </a:extLst>
              </a:tr>
              <a:tr h="980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최종 보고서 </a:t>
                      </a:r>
                      <a:r>
                        <a:rPr lang="en-US" altLang="ko-KR" sz="1200" baseline="0" dirty="0" smtClean="0"/>
                        <a:t>(1</a:t>
                      </a:r>
                      <a:r>
                        <a:rPr lang="ko-KR" altLang="en-US" sz="1200" baseline="0" dirty="0" smtClean="0"/>
                        <a:t>차 작성 완료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2/15 (</a:t>
                      </a:r>
                      <a:r>
                        <a:rPr lang="ko-KR" altLang="en-US" sz="1200" baseline="0" dirty="0" smtClean="0"/>
                        <a:t>교수님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교수님 검수 중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최종 보고서 제출 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차 제출 </a:t>
                      </a:r>
                      <a:r>
                        <a:rPr lang="en-US" altLang="ko-KR" sz="1200" baseline="0" dirty="0" smtClean="0"/>
                        <a:t>(2/18)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수정 및 전달 </a:t>
                      </a:r>
                      <a:r>
                        <a:rPr lang="en-US" altLang="ko-KR" sz="1200" baseline="0" dirty="0" smtClean="0"/>
                        <a:t>(2/22)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1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+mj-ea"/>
                <a:ea typeface="+mj-ea"/>
              </a:rPr>
              <a:t>스케너</a:t>
            </a:r>
            <a:r>
              <a:rPr lang="ko-KR" altLang="en-US" sz="2800" b="1" dirty="0" smtClean="0">
                <a:latin typeface="+mj-ea"/>
                <a:ea typeface="+mj-ea"/>
              </a:rPr>
              <a:t>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업데이트 내용 및 진행 사항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6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WSI </a:t>
            </a:r>
            <a:r>
              <a:rPr lang="ko-KR" altLang="en-US" b="1" dirty="0" smtClean="0">
                <a:latin typeface="+mj-ea"/>
              </a:rPr>
              <a:t>업데이트 관련 이슈 사항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82413"/>
              </p:ext>
            </p:extLst>
          </p:nvPr>
        </p:nvGraphicFramePr>
        <p:xfrm>
          <a:off x="2023098" y="2209925"/>
          <a:ext cx="67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4591840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0148925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90555429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2338614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0269080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Anatomy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Date(version)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(CSV)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(DB)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0965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Stomach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1D1C1D"/>
                          </a:solidFill>
                          <a:latin typeface="NotoSansKR"/>
                        </a:rPr>
                        <a:t>3class/models/stomach/</a:t>
                      </a:r>
                      <a:r>
                        <a:rPr lang="en-US" altLang="ko-KR" sz="1050" b="1" dirty="0" err="1" smtClean="0">
                          <a:solidFill>
                            <a:srgbClr val="1D1C1D"/>
                          </a:solidFill>
                          <a:latin typeface="NotoSansKR"/>
                        </a:rPr>
                        <a:t>slide_classifier</a:t>
                      </a:r>
                      <a:r>
                        <a:rPr lang="en-US" altLang="ko-KR" sz="1050" b="1" dirty="0" smtClean="0">
                          <a:solidFill>
                            <a:srgbClr val="1D1C1D"/>
                          </a:solidFill>
                          <a:latin typeface="NotoSansKR"/>
                        </a:rPr>
                        <a:t>/20220207_124756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20220207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1D1C1D"/>
                          </a:solidFill>
                          <a:latin typeface="NotoSansKR"/>
                        </a:rPr>
                        <a:t>0.9650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NotoSansKR"/>
                        </a:rPr>
                        <a:t>0.6333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94351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Colon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1D1C1D"/>
                          </a:solidFill>
                          <a:latin typeface="NotoSansKR"/>
                        </a:rPr>
                        <a:t>3class/models/colon/</a:t>
                      </a:r>
                      <a:r>
                        <a:rPr lang="en-US" altLang="ko-KR" sz="1050" b="1" dirty="0" err="1" smtClean="0">
                          <a:solidFill>
                            <a:srgbClr val="1D1C1D"/>
                          </a:solidFill>
                          <a:latin typeface="NotoSansKR"/>
                        </a:rPr>
                        <a:t>slide_classifier</a:t>
                      </a:r>
                      <a:r>
                        <a:rPr lang="en-US" altLang="ko-KR" sz="1050" b="1" dirty="0" smtClean="0">
                          <a:solidFill>
                            <a:srgbClr val="1D1C1D"/>
                          </a:solidFill>
                          <a:latin typeface="NotoSansKR"/>
                        </a:rPr>
                        <a:t>/20220206_152615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20220206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1D1C1D"/>
                          </a:solidFill>
                          <a:latin typeface="NotoSansKR"/>
                        </a:rPr>
                        <a:t>0.9150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1D1C1D"/>
                          </a:solidFill>
                          <a:latin typeface="NotoSansKR"/>
                        </a:rPr>
                        <a:t>0.9133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30307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87453" y="609259"/>
            <a:ext cx="1324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기존 </a:t>
            </a:r>
            <a:r>
              <a:rPr lang="en-US" altLang="ko-KR" sz="1600" b="1" dirty="0" smtClean="0"/>
              <a:t>14</a:t>
            </a:r>
            <a:r>
              <a:rPr lang="ko-KR" altLang="en-US" sz="1600" b="1" dirty="0" smtClean="0"/>
              <a:t>번</a:t>
            </a:r>
            <a:endParaRPr lang="ko-KR" altLang="en-US" sz="1600" b="1" dirty="0"/>
          </a:p>
        </p:txBody>
      </p:sp>
      <p:cxnSp>
        <p:nvCxnSpPr>
          <p:cNvPr id="35" name="직선 화살표 연결선 34"/>
          <p:cNvCxnSpPr>
            <a:endCxn id="12" idx="0"/>
          </p:cNvCxnSpPr>
          <p:nvPr/>
        </p:nvCxnSpPr>
        <p:spPr>
          <a:xfrm>
            <a:off x="2914116" y="1384416"/>
            <a:ext cx="2474982" cy="825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04059" y="1853248"/>
            <a:ext cx="355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 기존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+  FN </a:t>
            </a:r>
            <a:r>
              <a:rPr lang="ko-KR" altLang="en-US" sz="1600" dirty="0" smtClean="0"/>
              <a:t>업데이트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003632" y="1837859"/>
            <a:ext cx="14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Densenet</a:t>
            </a:r>
            <a:r>
              <a:rPr lang="en-US" altLang="ko-KR" dirty="0" smtClean="0"/>
              <a:t> 201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50856" y="392153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EfficientNet</a:t>
            </a:r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70085"/>
              </p:ext>
            </p:extLst>
          </p:nvPr>
        </p:nvGraphicFramePr>
        <p:xfrm>
          <a:off x="1426986" y="4290868"/>
          <a:ext cx="6732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4591840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0148925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90555429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2338614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02690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Anatomy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Date(version)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(CSV)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(DB)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0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Stomach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20220217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1D1C1D"/>
                          </a:solidFill>
                          <a:latin typeface="NotoSansKR"/>
                        </a:rPr>
                        <a:t>0.9050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NotoSansKR"/>
                        </a:rPr>
                        <a:t>0.7527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943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Colon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20220217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1D1C1D"/>
                          </a:solidFill>
                          <a:latin typeface="NotoSansKR"/>
                        </a:rPr>
                        <a:t>0.9400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1D1C1D"/>
                          </a:solidFill>
                          <a:latin typeface="NotoSansKR"/>
                        </a:rPr>
                        <a:t>0.9200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303070"/>
                  </a:ext>
                </a:extLst>
              </a:tr>
            </a:tbl>
          </a:graphicData>
        </a:graphic>
      </p:graphicFrame>
      <p:cxnSp>
        <p:nvCxnSpPr>
          <p:cNvPr id="10" name="꺾인 연결선 9"/>
          <p:cNvCxnSpPr>
            <a:endCxn id="34" idx="1"/>
          </p:cNvCxnSpPr>
          <p:nvPr/>
        </p:nvCxnSpPr>
        <p:spPr>
          <a:xfrm rot="16200000" flipH="1">
            <a:off x="-653619" y="2774142"/>
            <a:ext cx="3118835" cy="10423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609"/>
            <a:ext cx="3100295" cy="134005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61424" y="5360908"/>
            <a:ext cx="14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201</a:t>
            </a:r>
            <a:endParaRPr lang="ko-KR" altLang="en-US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02901"/>
              </p:ext>
            </p:extLst>
          </p:nvPr>
        </p:nvGraphicFramePr>
        <p:xfrm>
          <a:off x="1237554" y="5730240"/>
          <a:ext cx="6732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4591840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0148925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90555429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2338614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02690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Anatomy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Date(version)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(CSV)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(DB)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0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Stomach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1D1C1D"/>
                          </a:solidFill>
                          <a:latin typeface="NotoSansKR"/>
                        </a:rPr>
                        <a:t>0.9650</a:t>
                      </a:r>
                      <a:endParaRPr lang="en-US" altLang="ko-KR" sz="1400" dirty="0" smtClean="0">
                        <a:solidFill>
                          <a:srgbClr val="1D1C1D"/>
                        </a:solidFill>
                        <a:latin typeface="NotoSansK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NotoSansKR"/>
                        </a:rPr>
                        <a:t>0.9333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  <a:latin typeface="NotoSansK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943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Colon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1D1C1D"/>
                          </a:solidFill>
                          <a:latin typeface="NotoSansKR"/>
                        </a:rPr>
                        <a:t>0.9200</a:t>
                      </a:r>
                      <a:endParaRPr lang="en-US" altLang="ko-KR" sz="1400" dirty="0" smtClean="0">
                        <a:solidFill>
                          <a:srgbClr val="1D1C1D"/>
                        </a:solidFill>
                        <a:latin typeface="NotoSansK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1D1C1D"/>
                          </a:solidFill>
                          <a:latin typeface="NotoSansKR"/>
                        </a:rPr>
                        <a:t>0.9200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303070"/>
                  </a:ext>
                </a:extLst>
              </a:tr>
            </a:tbl>
          </a:graphicData>
        </a:graphic>
      </p:graphicFrame>
      <p:cxnSp>
        <p:nvCxnSpPr>
          <p:cNvPr id="54" name="꺾인 연결선 53"/>
          <p:cNvCxnSpPr>
            <a:endCxn id="53" idx="1"/>
          </p:cNvCxnSpPr>
          <p:nvPr/>
        </p:nvCxnSpPr>
        <p:spPr>
          <a:xfrm rot="16200000" flipH="1">
            <a:off x="-1462550" y="3594016"/>
            <a:ext cx="4381444" cy="10187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98042" y="5432929"/>
            <a:ext cx="6771512" cy="1425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51607" y="8085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s</a:t>
            </a:r>
            <a:r>
              <a:rPr lang="ko-KR" altLang="en-US" sz="1200" dirty="0" err="1" smtClean="0"/>
              <a:t>lide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queue</a:t>
            </a:r>
            <a:r>
              <a:rPr lang="ko-KR" altLang="en-US" sz="1200" dirty="0" err="1" smtClean="0"/>
              <a:t>와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슬라이드 대기 수에 따른 영향이 </a:t>
            </a:r>
            <a:r>
              <a:rPr lang="ko-KR" altLang="en-US" sz="1200" dirty="0" smtClean="0"/>
              <a:t>의심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코드 테스트 </a:t>
            </a:r>
            <a:r>
              <a:rPr lang="en-US" altLang="ko-KR" sz="1200" dirty="0" smtClean="0"/>
              <a:t>=&gt;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문제를 발견하지 </a:t>
            </a:r>
            <a:r>
              <a:rPr lang="ko-KR" altLang="en-US" sz="1200" dirty="0" smtClean="0"/>
              <a:t>못함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지난, </a:t>
            </a:r>
            <a:r>
              <a:rPr lang="ko-KR" altLang="en-US" sz="1200" dirty="0"/>
              <a:t>테스트 결과는 테스트 코드의 문제로 </a:t>
            </a:r>
            <a:r>
              <a:rPr lang="ko-KR" altLang="en-US" sz="1200" dirty="0" smtClean="0"/>
              <a:t>확인됨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944702" y="6478750"/>
            <a:ext cx="1199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테스트 코드 개선 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86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WSI </a:t>
            </a:r>
            <a:r>
              <a:rPr lang="ko-KR" altLang="en-US" b="1" dirty="0" smtClean="0">
                <a:latin typeface="+mj-ea"/>
              </a:rPr>
              <a:t>업데이트 관련 이슈 사항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5575" y="685411"/>
            <a:ext cx="6614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1. </a:t>
            </a:r>
            <a:r>
              <a:rPr lang="ko-KR" altLang="en-US" sz="1600" dirty="0"/>
              <a:t>데이터 </a:t>
            </a:r>
            <a:r>
              <a:rPr lang="en-US" altLang="ko-KR" sz="1600" dirty="0"/>
              <a:t>: 2/14-2/19 daily 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2. </a:t>
            </a:r>
            <a:r>
              <a:rPr lang="ko-KR" altLang="en-US" sz="1600" dirty="0"/>
              <a:t>결과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전체 </a:t>
            </a:r>
            <a:r>
              <a:rPr lang="en-US" altLang="ko-KR" sz="1600" dirty="0"/>
              <a:t>- 94.74</a:t>
            </a:r>
            <a:r>
              <a:rPr lang="en-US" altLang="ko-KR" sz="1600" dirty="0" smtClean="0"/>
              <a:t>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stomach </a:t>
            </a:r>
            <a:r>
              <a:rPr lang="en-US" altLang="ko-KR" sz="1600" dirty="0"/>
              <a:t>- </a:t>
            </a:r>
            <a:r>
              <a:rPr lang="en-US" altLang="ko-KR" sz="1600" dirty="0" smtClean="0"/>
              <a:t>97.45%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colon </a:t>
            </a:r>
            <a:r>
              <a:rPr lang="en-US" altLang="ko-KR" sz="1600" dirty="0"/>
              <a:t>- 92.25</a:t>
            </a:r>
            <a:r>
              <a:rPr lang="en-US" altLang="ko-KR" sz="1600" dirty="0" smtClean="0"/>
              <a:t>%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4487" t="13900" r="21143" b="13165"/>
          <a:stretch/>
        </p:blipFill>
        <p:spPr>
          <a:xfrm>
            <a:off x="6007692" y="387508"/>
            <a:ext cx="2992066" cy="24662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20441" y="2700471"/>
            <a:ext cx="2623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Heat-map </a:t>
            </a:r>
            <a:r>
              <a:rPr lang="ko-KR" altLang="en-US" sz="1100" dirty="0" smtClean="0"/>
              <a:t>일부 수정 필요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반영 완료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688" t="62632" r="54611" b="3409"/>
          <a:stretch/>
        </p:blipFill>
        <p:spPr>
          <a:xfrm>
            <a:off x="560477" y="2577304"/>
            <a:ext cx="4684971" cy="17443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1872" t="62844" r="54740" b="3359"/>
          <a:stretch/>
        </p:blipFill>
        <p:spPr>
          <a:xfrm>
            <a:off x="628843" y="4530726"/>
            <a:ext cx="3878032" cy="14317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2126" t="63511" r="54736" b="3673"/>
          <a:stretch/>
        </p:blipFill>
        <p:spPr>
          <a:xfrm>
            <a:off x="4591056" y="4546776"/>
            <a:ext cx="3858770" cy="13996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31683" y="3264836"/>
            <a:ext cx="11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10802" y="5989629"/>
            <a:ext cx="11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stomach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07692" y="5946463"/>
            <a:ext cx="11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colon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595" y="3330747"/>
            <a:ext cx="3208118" cy="74230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061128" y="609834"/>
            <a:ext cx="180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씨젠</a:t>
            </a:r>
            <a:r>
              <a:rPr lang="ko-KR" altLang="en-US" dirty="0" smtClean="0">
                <a:solidFill>
                  <a:srgbClr val="FF0000"/>
                </a:solidFill>
              </a:rPr>
              <a:t> 테스트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28" idx="0"/>
          </p:cNvCxnSpPr>
          <p:nvPr/>
        </p:nvCxnSpPr>
        <p:spPr>
          <a:xfrm flipV="1">
            <a:off x="1152637" y="5496704"/>
            <a:ext cx="624888" cy="90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0342" y="6402407"/>
            <a:ext cx="152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 bias </a:t>
            </a:r>
            <a:r>
              <a:rPr lang="ko-KR" altLang="en-US" dirty="0" smtClean="0"/>
              <a:t>의심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8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WSI </a:t>
            </a:r>
            <a:r>
              <a:rPr lang="ko-KR" altLang="en-US" b="1" dirty="0" smtClean="0">
                <a:latin typeface="+mj-ea"/>
              </a:rPr>
              <a:t>업데이트 관련 이슈 사항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5575" y="685411"/>
            <a:ext cx="661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이슈 슬라이드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Stomach n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대해서 과한 </a:t>
            </a:r>
            <a:r>
              <a:rPr lang="en-US" altLang="ko-KR" sz="1600" dirty="0" smtClean="0"/>
              <a:t>heat-map </a:t>
            </a:r>
            <a:r>
              <a:rPr lang="ko-KR" altLang="en-US" sz="1600" dirty="0" smtClean="0"/>
              <a:t>생성 이슈</a:t>
            </a:r>
            <a:endParaRPr lang="en-US" altLang="ko-KR" sz="16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55575" y="1431893"/>
            <a:ext cx="64041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1. </a:t>
            </a:r>
            <a:r>
              <a:rPr lang="ko-KR" altLang="en-US" sz="1400" b="1" dirty="0" err="1"/>
              <a:t>N으로</a:t>
            </a:r>
            <a:r>
              <a:rPr lang="ko-KR" altLang="en-US" sz="1400" b="1" dirty="0"/>
              <a:t> 잘 예측했으나 </a:t>
            </a:r>
            <a:r>
              <a:rPr lang="ko-KR" altLang="en-US" sz="1400" b="1" dirty="0" err="1"/>
              <a:t>heatmap에서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D나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M이</a:t>
            </a:r>
            <a:r>
              <a:rPr lang="ko-KR" altLang="en-US" sz="1400" b="1" dirty="0"/>
              <a:t> 많은 경우</a:t>
            </a:r>
          </a:p>
          <a:p>
            <a:r>
              <a:rPr lang="ko-KR" altLang="en-US" sz="1400" b="1" dirty="0"/>
              <a:t>- </a:t>
            </a:r>
            <a:r>
              <a:rPr lang="ko-KR" altLang="en-US" sz="1400" dirty="0"/>
              <a:t>2022S 004638002 (</a:t>
            </a:r>
            <a:r>
              <a:rPr lang="ko-KR" altLang="en-US" sz="1400" dirty="0" err="1"/>
              <a:t>stomach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- 2022S 003948501 (</a:t>
            </a:r>
            <a:r>
              <a:rPr lang="ko-KR" altLang="en-US" sz="1400" dirty="0" err="1"/>
              <a:t>stomach</a:t>
            </a:r>
            <a:r>
              <a:rPr lang="ko-KR" altLang="en-US" sz="1400" dirty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95" y="2394418"/>
            <a:ext cx="1795575" cy="1340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28" y="1694495"/>
            <a:ext cx="2524213" cy="25242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02" y="2149458"/>
            <a:ext cx="2359795" cy="183934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10190" y="4331233"/>
            <a:ext cx="4810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2. </a:t>
            </a:r>
            <a:r>
              <a:rPr lang="ko-KR" altLang="en-US" sz="1200" b="1" dirty="0" err="1"/>
              <a:t>N으로</a:t>
            </a:r>
            <a:r>
              <a:rPr lang="ko-KR" altLang="en-US" sz="1200" b="1" dirty="0"/>
              <a:t> 잘못 진단했고, </a:t>
            </a:r>
            <a:r>
              <a:rPr lang="ko-KR" altLang="en-US" sz="1200" b="1" dirty="0" err="1"/>
              <a:t>heatmap에서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D나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M이</a:t>
            </a:r>
            <a:r>
              <a:rPr lang="ko-KR" altLang="en-US" sz="1200" b="1" dirty="0"/>
              <a:t> 많은 경우</a:t>
            </a:r>
          </a:p>
          <a:p>
            <a:r>
              <a:rPr lang="ko-KR" altLang="en-US" sz="1200" dirty="0"/>
              <a:t>- 2022S 004409101 (정답 :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stomach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- 2022S 004413401 (정답 : </a:t>
            </a:r>
            <a:r>
              <a:rPr lang="ko-KR" altLang="en-US" sz="1200" dirty="0" err="1"/>
              <a:t>D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Colon</a:t>
            </a:r>
            <a:r>
              <a:rPr lang="ko-KR" altLang="en-US" sz="1200" dirty="0"/>
              <a:t>)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598" y="4478128"/>
            <a:ext cx="1046826" cy="222968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9799" y="4512286"/>
            <a:ext cx="851656" cy="217645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0535" y="4556283"/>
            <a:ext cx="898970" cy="220602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161803" y="4331232"/>
            <a:ext cx="3230309" cy="237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endCxn id="23" idx="3"/>
          </p:cNvCxnSpPr>
          <p:nvPr/>
        </p:nvCxnSpPr>
        <p:spPr>
          <a:xfrm flipH="1">
            <a:off x="7392112" y="5298393"/>
            <a:ext cx="649481" cy="22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22138" y="5076049"/>
            <a:ext cx="195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전체가 슬라이드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장임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73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WSI </a:t>
            </a:r>
            <a:r>
              <a:rPr lang="ko-KR" altLang="en-US" b="1" dirty="0" smtClean="0">
                <a:latin typeface="+mj-ea"/>
              </a:rPr>
              <a:t>업데이트 관련 이슈 사항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55575" y="578488"/>
            <a:ext cx="64041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b="1" dirty="0" err="1" smtClean="0"/>
              <a:t>히트맵은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잘 찍혀 </a:t>
            </a:r>
            <a:r>
              <a:rPr lang="ko-KR" altLang="en-US" sz="1400" b="1" dirty="0" smtClean="0"/>
              <a:t>있으나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prediction</a:t>
            </a:r>
            <a:r>
              <a:rPr lang="ko-KR" altLang="en-US" sz="1400" b="1" dirty="0"/>
              <a:t>이 </a:t>
            </a:r>
            <a:r>
              <a:rPr lang="en-US" altLang="ko-KR" sz="1400" b="1" dirty="0" smtClean="0"/>
              <a:t>N</a:t>
            </a:r>
          </a:p>
          <a:p>
            <a:r>
              <a:rPr lang="en-US" altLang="ko-KR" sz="1400" b="1" dirty="0" smtClean="0"/>
              <a:t>-stomach </a:t>
            </a:r>
            <a:r>
              <a:rPr lang="en-US" altLang="ko-KR" sz="1400" b="1" dirty="0"/>
              <a:t>D(</a:t>
            </a:r>
            <a:r>
              <a:rPr lang="ko-KR" altLang="en-US" sz="1400" b="1" dirty="0"/>
              <a:t>정답</a:t>
            </a:r>
            <a:r>
              <a:rPr lang="en-US" altLang="ko-KR" sz="1400" b="1" dirty="0"/>
              <a:t>)-&gt;N(GPU </a:t>
            </a:r>
            <a:r>
              <a:rPr lang="ko-KR" altLang="en-US" sz="1400" b="1" dirty="0"/>
              <a:t>모델에서 </a:t>
            </a:r>
            <a:r>
              <a:rPr lang="ko-KR" altLang="en-US" sz="1400" b="1" dirty="0" smtClean="0"/>
              <a:t>틀림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2022S </a:t>
            </a:r>
            <a:r>
              <a:rPr lang="en-US" altLang="ko-KR" sz="1400" dirty="0" smtClean="0"/>
              <a:t>0012382010101 </a:t>
            </a:r>
            <a:r>
              <a:rPr lang="ko-KR" altLang="en-US" sz="1400" dirty="0" smtClean="0"/>
              <a:t>(</a:t>
            </a:r>
            <a:r>
              <a:rPr lang="ko-KR" altLang="en-US" sz="1400" dirty="0" err="1" smtClean="0"/>
              <a:t>stomach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- 2022S </a:t>
            </a:r>
            <a:r>
              <a:rPr lang="en-US" altLang="ko-KR" sz="1400" dirty="0" smtClean="0"/>
              <a:t>0046408010101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stomach</a:t>
            </a:r>
            <a:r>
              <a:rPr lang="ko-KR" altLang="en-US" sz="1400" dirty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84" y="1384746"/>
            <a:ext cx="2093654" cy="27028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844" y="1532595"/>
            <a:ext cx="1620512" cy="26614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851" y="1668066"/>
            <a:ext cx="1939883" cy="28625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56" y="4513152"/>
            <a:ext cx="2841756" cy="211754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6599" y="4506539"/>
            <a:ext cx="2393058" cy="205456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658" y="4701733"/>
            <a:ext cx="2009775" cy="1524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342617" y="1499770"/>
            <a:ext cx="6425510" cy="2705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50658" y="4513152"/>
            <a:ext cx="7872946" cy="2117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469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</a:rPr>
              <a:t>기타 테스트</a:t>
            </a:r>
            <a:endParaRPr lang="ko-KR" altLang="en-US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3626" y="5743661"/>
            <a:ext cx="4323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*GCNN </a:t>
            </a:r>
            <a:r>
              <a:rPr lang="ko-KR" altLang="en-US" sz="1100" dirty="0" smtClean="0"/>
              <a:t>모델은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linux</a:t>
            </a:r>
            <a:r>
              <a:rPr lang="ko-KR" altLang="en-US" sz="1100" dirty="0" smtClean="0"/>
              <a:t>에서 개발된 </a:t>
            </a:r>
            <a:r>
              <a:rPr lang="ko-KR" altLang="en-US" sz="1100" dirty="0" err="1" smtClean="0"/>
              <a:t>모델임</a:t>
            </a:r>
            <a:endParaRPr lang="ko-KR" altLang="en-US" sz="11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3" y="2339945"/>
            <a:ext cx="4030137" cy="1762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980" y="4207604"/>
            <a:ext cx="3083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4class GCNN </a:t>
            </a:r>
            <a:r>
              <a:rPr lang="ko-KR" altLang="en-US" sz="1200" dirty="0" smtClean="0"/>
              <a:t>테스트 </a:t>
            </a:r>
            <a:endParaRPr lang="en-US" altLang="ko-KR" sz="1200" dirty="0" smtClean="0"/>
          </a:p>
          <a:p>
            <a:r>
              <a:rPr lang="ko-KR" altLang="en-US" sz="1200" dirty="0" smtClean="0"/>
              <a:t>환경</a:t>
            </a:r>
            <a:r>
              <a:rPr lang="en-US" altLang="ko-KR" sz="1200" dirty="0" smtClean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훈련</a:t>
            </a:r>
            <a:r>
              <a:rPr lang="en-US" altLang="ko-KR" sz="1200" dirty="0" smtClean="0"/>
              <a:t>:  </a:t>
            </a:r>
            <a:r>
              <a:rPr lang="en-US" altLang="ko-KR" sz="1200" dirty="0" err="1" smtClean="0"/>
              <a:t>linux</a:t>
            </a:r>
            <a:endParaRPr lang="en-US" altLang="ko-KR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테스트</a:t>
            </a:r>
            <a:r>
              <a:rPr lang="en-US" altLang="ko-KR" sz="1200" dirty="0" smtClean="0"/>
              <a:t>: Linux server </a:t>
            </a:r>
          </a:p>
          <a:p>
            <a:r>
              <a:rPr lang="ko-KR" altLang="en-US" sz="1200" dirty="0" smtClean="0"/>
              <a:t>성능</a:t>
            </a:r>
            <a:r>
              <a:rPr lang="en-US" altLang="ko-KR" sz="1200" dirty="0" smtClean="0"/>
              <a:t>: 94.67%</a:t>
            </a:r>
          </a:p>
          <a:p>
            <a:r>
              <a:rPr lang="ko-KR" altLang="en-US" sz="1200" dirty="0" smtClean="0"/>
              <a:t>모델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NET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  <a:p>
            <a:r>
              <a:rPr lang="ko-KR" altLang="en-US" sz="1200" dirty="0" smtClean="0"/>
              <a:t>데이터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기존 </a:t>
            </a:r>
            <a:r>
              <a:rPr lang="en-US" altLang="ko-KR" sz="1200" dirty="0" smtClean="0"/>
              <a:t>+ NET 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55575" y="1875503"/>
            <a:ext cx="212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 </a:t>
            </a:r>
            <a:r>
              <a:rPr lang="ko-KR" altLang="en-US" sz="1100" dirty="0" smtClean="0"/>
              <a:t>동일한 </a:t>
            </a:r>
            <a:r>
              <a:rPr lang="ko-KR" altLang="en-US" sz="1100" dirty="0" err="1" smtClean="0"/>
              <a:t>테스트셋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214" y="2339945"/>
            <a:ext cx="3887148" cy="15313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4582" y="4169447"/>
            <a:ext cx="4030137" cy="1423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476612" y="4245761"/>
            <a:ext cx="3083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3class GCNN </a:t>
            </a:r>
            <a:r>
              <a:rPr lang="ko-KR" altLang="en-US" sz="1200" dirty="0" smtClean="0"/>
              <a:t>테스트 </a:t>
            </a:r>
            <a:endParaRPr lang="en-US" altLang="ko-KR" sz="1200" dirty="0" smtClean="0"/>
          </a:p>
          <a:p>
            <a:r>
              <a:rPr lang="ko-KR" altLang="en-US" sz="1200" dirty="0" smtClean="0"/>
              <a:t>환경</a:t>
            </a:r>
            <a:r>
              <a:rPr lang="en-US" altLang="ko-KR" sz="1200" dirty="0" smtClean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훈련</a:t>
            </a:r>
            <a:r>
              <a:rPr lang="en-US" altLang="ko-KR" sz="1200" dirty="0"/>
              <a:t>: Linux</a:t>
            </a:r>
            <a:endParaRPr lang="en-US" altLang="ko-KR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테스트</a:t>
            </a:r>
            <a:r>
              <a:rPr lang="en-US" altLang="ko-KR" sz="1200" dirty="0" smtClean="0"/>
              <a:t>: Linux server </a:t>
            </a:r>
          </a:p>
          <a:p>
            <a:r>
              <a:rPr lang="ko-KR" altLang="en-US" sz="1200" dirty="0" smtClean="0"/>
              <a:t>성능</a:t>
            </a:r>
            <a:r>
              <a:rPr lang="en-US" altLang="ko-KR" sz="1200" dirty="0" smtClean="0"/>
              <a:t>: 90.00%</a:t>
            </a:r>
          </a:p>
          <a:p>
            <a:r>
              <a:rPr lang="ko-KR" altLang="en-US" sz="1200" dirty="0" smtClean="0"/>
              <a:t>모델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NET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  <a:p>
            <a:r>
              <a:rPr lang="ko-KR" altLang="en-US" sz="1200" dirty="0" smtClean="0"/>
              <a:t>데이터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기존 </a:t>
            </a:r>
            <a:r>
              <a:rPr lang="en-US" altLang="ko-KR" sz="1200" dirty="0" smtClean="0"/>
              <a:t>+ NET 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4483214" y="4207604"/>
            <a:ext cx="4030137" cy="1423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5575" y="685411"/>
            <a:ext cx="661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/>
              <a:t>GCNN</a:t>
            </a:r>
            <a:r>
              <a:rPr lang="en-US" altLang="ko-KR" dirty="0" smtClean="0"/>
              <a:t>: Colon</a:t>
            </a:r>
            <a:r>
              <a:rPr lang="ko-KR" altLang="en-US" dirty="0" smtClean="0"/>
              <a:t>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에서 수치적으로 높아 데이터 추가 실험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2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49909</TotalTime>
  <Words>540</Words>
  <Application>Microsoft Office PowerPoint</Application>
  <PresentationFormat>화면 슬라이드 쇼(4:3)</PresentationFormat>
  <Paragraphs>149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NotoSansKR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647</cp:revision>
  <dcterms:created xsi:type="dcterms:W3CDTF">2021-03-24T07:36:17Z</dcterms:created>
  <dcterms:modified xsi:type="dcterms:W3CDTF">2022-02-24T07:04:45Z</dcterms:modified>
</cp:coreProperties>
</file>