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573" r:id="rId3"/>
    <p:sldId id="625" r:id="rId4"/>
    <p:sldId id="637" r:id="rId5"/>
    <p:sldId id="650" r:id="rId6"/>
    <p:sldId id="652" r:id="rId7"/>
    <p:sldId id="653" r:id="rId8"/>
    <p:sldId id="651" r:id="rId9"/>
    <p:sldId id="640" r:id="rId10"/>
    <p:sldId id="645" r:id="rId11"/>
    <p:sldId id="646" r:id="rId12"/>
    <p:sldId id="647" r:id="rId13"/>
    <p:sldId id="648" r:id="rId14"/>
    <p:sldId id="649" r:id="rId15"/>
    <p:sldId id="643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1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0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67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9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926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803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0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287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286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71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699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07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F7D5D-D53D-4CBB-8102-54E23234B3AA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61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679171" y="3773979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43246" y="3100646"/>
            <a:ext cx="7360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+mj-ea"/>
                <a:ea typeface="+mj-ea"/>
              </a:rPr>
              <a:t>AI </a:t>
            </a:r>
            <a:r>
              <a:rPr lang="ko-KR" altLang="en-US" sz="2800" b="1" dirty="0">
                <a:latin typeface="+mj-ea"/>
                <a:ea typeface="+mj-ea"/>
              </a:rPr>
              <a:t>기반의 차세대 의료진단시스템 구축 연구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24397" y="4293425"/>
            <a:ext cx="2310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20220211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0656" y="3924093"/>
            <a:ext cx="1314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j-ea"/>
                <a:ea typeface="+mj-ea"/>
              </a:rPr>
              <a:t>정기 회의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7129" y="361500"/>
            <a:ext cx="3384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1</a:t>
            </a:r>
            <a:r>
              <a:rPr lang="ko-KR" altLang="en-US" sz="1400" b="1" dirty="0">
                <a:latin typeface="+mj-ea"/>
                <a:ea typeface="+mj-ea"/>
              </a:rPr>
              <a:t>차년도 </a:t>
            </a:r>
            <a:r>
              <a:rPr lang="en-US" altLang="ko-KR" sz="1400" b="1" dirty="0">
                <a:latin typeface="+mj-ea"/>
                <a:ea typeface="+mj-ea"/>
              </a:rPr>
              <a:t>(2021.03-2022.02)</a:t>
            </a:r>
            <a:endParaRPr lang="ko-KR" altLang="en-US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06929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2085" y="91178"/>
            <a:ext cx="7360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+mj-ea"/>
                <a:ea typeface="+mj-ea"/>
              </a:rPr>
              <a:t>Segmentation </a:t>
            </a:r>
            <a:r>
              <a:rPr lang="ko-KR" altLang="en-US" sz="2000" b="1">
                <a:latin typeface="+mj-ea"/>
                <a:ea typeface="+mj-ea"/>
              </a:rPr>
              <a:t>실험결과 </a:t>
            </a:r>
            <a:r>
              <a:rPr lang="en-US" altLang="ko-KR" sz="2000" b="1">
                <a:latin typeface="+mj-ea"/>
                <a:ea typeface="+mj-ea"/>
              </a:rPr>
              <a:t>- </a:t>
            </a:r>
            <a:r>
              <a:rPr lang="ko-KR" altLang="en-US" sz="2000" b="1">
                <a:latin typeface="+mj-ea"/>
                <a:ea typeface="+mj-ea"/>
              </a:rPr>
              <a:t>정성평가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AF92ACC-A95B-405C-82AA-6213E2B5E0EC}"/>
              </a:ext>
            </a:extLst>
          </p:cNvPr>
          <p:cNvSpPr/>
          <p:nvPr/>
        </p:nvSpPr>
        <p:spPr>
          <a:xfrm rot="16200000">
            <a:off x="-612032" y="2558866"/>
            <a:ext cx="15600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2021S 0139816030101-10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B8ADBDEA-7937-4587-A06F-A545EA8474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624567"/>
            <a:ext cx="5625042" cy="411481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BB08336-01AF-453F-BFC8-932878794D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558" y="624567"/>
            <a:ext cx="2772785" cy="20283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0B71A4-6589-4F2C-8D93-AF7F4BACEB2B}"/>
              </a:ext>
            </a:extLst>
          </p:cNvPr>
          <p:cNvSpPr txBox="1"/>
          <p:nvPr/>
        </p:nvSpPr>
        <p:spPr>
          <a:xfrm>
            <a:off x="6039512" y="2396192"/>
            <a:ext cx="1006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M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C3EBAB0-ACDB-4323-8BC2-8814E380C4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558" y="2711044"/>
            <a:ext cx="2772786" cy="202834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8C8EDA0-A15B-429F-9CDC-D1EEEBAB36C8}"/>
              </a:ext>
            </a:extLst>
          </p:cNvPr>
          <p:cNvSpPr txBox="1"/>
          <p:nvPr/>
        </p:nvSpPr>
        <p:spPr>
          <a:xfrm>
            <a:off x="6042445" y="4482669"/>
            <a:ext cx="1006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NM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6318789-1E55-48A0-8125-768412C70D7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445" y="4779952"/>
            <a:ext cx="2772783" cy="202833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2B0E8F6-98A2-4DB0-9622-CAC6E7323CB8}"/>
              </a:ext>
            </a:extLst>
          </p:cNvPr>
          <p:cNvSpPr txBox="1"/>
          <p:nvPr/>
        </p:nvSpPr>
        <p:spPr>
          <a:xfrm>
            <a:off x="5978832" y="6543414"/>
            <a:ext cx="1361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chemeClr val="bg1"/>
                </a:solidFill>
              </a:rPr>
              <a:t>NM_PatchMix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FC27742-5655-4303-8992-F1126C24DBC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8" y="4776336"/>
            <a:ext cx="2772785" cy="202834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4271D1A1-1FF4-4A77-8668-3CCF257D64A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576" y="4781939"/>
            <a:ext cx="2772783" cy="202834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5AE264E-51DD-4FD5-B3D1-C04320C0AF75}"/>
              </a:ext>
            </a:extLst>
          </p:cNvPr>
          <p:cNvSpPr txBox="1"/>
          <p:nvPr/>
        </p:nvSpPr>
        <p:spPr>
          <a:xfrm>
            <a:off x="266138" y="6534526"/>
            <a:ext cx="1361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chemeClr val="bg1"/>
                </a:solidFill>
              </a:rPr>
              <a:t>NM_SegMix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EC14AC-01EB-4C8D-9F31-53C82316626B}"/>
              </a:ext>
            </a:extLst>
          </p:cNvPr>
          <p:cNvSpPr txBox="1"/>
          <p:nvPr/>
        </p:nvSpPr>
        <p:spPr>
          <a:xfrm>
            <a:off x="3086838" y="6543414"/>
            <a:ext cx="1508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chemeClr val="bg1"/>
                </a:solidFill>
              </a:rPr>
              <a:t>NM_PatchMix_Resol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F1FAA05D-3FF2-41DD-A4D4-7A7B60C4935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576" y="2722314"/>
            <a:ext cx="2759103" cy="201833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2584CA5-6D3B-4B43-A330-6EF94FD8DC6B}"/>
              </a:ext>
            </a:extLst>
          </p:cNvPr>
          <p:cNvSpPr txBox="1"/>
          <p:nvPr/>
        </p:nvSpPr>
        <p:spPr>
          <a:xfrm>
            <a:off x="3126576" y="4482669"/>
            <a:ext cx="1006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GT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3402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24E8903A-CD3F-4D86-9FAC-420C9F14B1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423" y="4780743"/>
            <a:ext cx="2759088" cy="201832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ED5779F-A671-4D9D-ACAC-596BF3197A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173" y="4779102"/>
            <a:ext cx="2772783" cy="202833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CBC3A57-3082-4B69-A7BB-C1D9A6CB15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512" y="2711977"/>
            <a:ext cx="2772783" cy="202833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FEF621A-C0D5-4F72-91B6-D247DA17AD0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11" y="624567"/>
            <a:ext cx="2772784" cy="202834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7A4A869-8494-4FFF-B7E0-58CB8DFAA1C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30" y="624566"/>
            <a:ext cx="5625020" cy="4114801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2085" y="91178"/>
            <a:ext cx="7360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+mj-ea"/>
                <a:ea typeface="+mj-ea"/>
              </a:rPr>
              <a:t>Segmentation </a:t>
            </a:r>
            <a:r>
              <a:rPr lang="ko-KR" altLang="en-US" sz="2000" b="1">
                <a:latin typeface="+mj-ea"/>
                <a:ea typeface="+mj-ea"/>
              </a:rPr>
              <a:t>실험결과 </a:t>
            </a:r>
            <a:r>
              <a:rPr lang="en-US" altLang="ko-KR" sz="2000" b="1">
                <a:latin typeface="+mj-ea"/>
                <a:ea typeface="+mj-ea"/>
              </a:rPr>
              <a:t>- </a:t>
            </a:r>
            <a:r>
              <a:rPr lang="ko-KR" altLang="en-US" sz="2000" b="1">
                <a:latin typeface="+mj-ea"/>
                <a:ea typeface="+mj-ea"/>
              </a:rPr>
              <a:t>정성평가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AF92ACC-A95B-405C-82AA-6213E2B5E0EC}"/>
              </a:ext>
            </a:extLst>
          </p:cNvPr>
          <p:cNvSpPr/>
          <p:nvPr/>
        </p:nvSpPr>
        <p:spPr>
          <a:xfrm rot="16200000">
            <a:off x="-644894" y="2558866"/>
            <a:ext cx="16257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2021S 0140799120101-522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0B71A4-6589-4F2C-8D93-AF7F4BACEB2B}"/>
              </a:ext>
            </a:extLst>
          </p:cNvPr>
          <p:cNvSpPr txBox="1"/>
          <p:nvPr/>
        </p:nvSpPr>
        <p:spPr>
          <a:xfrm>
            <a:off x="6039512" y="2396192"/>
            <a:ext cx="1006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M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C8EDA0-A15B-429F-9CDC-D1EEEBAB36C8}"/>
              </a:ext>
            </a:extLst>
          </p:cNvPr>
          <p:cNvSpPr txBox="1"/>
          <p:nvPr/>
        </p:nvSpPr>
        <p:spPr>
          <a:xfrm>
            <a:off x="6032173" y="4482669"/>
            <a:ext cx="1006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NM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B0E8F6-98A2-4DB0-9622-CAC6E7323CB8}"/>
              </a:ext>
            </a:extLst>
          </p:cNvPr>
          <p:cNvSpPr txBox="1"/>
          <p:nvPr/>
        </p:nvSpPr>
        <p:spPr>
          <a:xfrm>
            <a:off x="7715353" y="6530442"/>
            <a:ext cx="1361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chemeClr val="bg1"/>
                </a:solidFill>
              </a:rPr>
              <a:t>NM_PatchMix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EC14AC-01EB-4C8D-9F31-53C82316626B}"/>
              </a:ext>
            </a:extLst>
          </p:cNvPr>
          <p:cNvSpPr txBox="1"/>
          <p:nvPr/>
        </p:nvSpPr>
        <p:spPr>
          <a:xfrm>
            <a:off x="4383946" y="6543414"/>
            <a:ext cx="1508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chemeClr val="bg1"/>
                </a:solidFill>
              </a:rPr>
              <a:t>NM_PatchMix_Resol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2F8B6B-6E07-474A-9C80-EBBC11907BD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423" y="2716053"/>
            <a:ext cx="2759088" cy="201832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2584CA5-6D3B-4B43-A330-6EF94FD8DC6B}"/>
              </a:ext>
            </a:extLst>
          </p:cNvPr>
          <p:cNvSpPr txBox="1"/>
          <p:nvPr/>
        </p:nvSpPr>
        <p:spPr>
          <a:xfrm>
            <a:off x="3126576" y="4482669"/>
            <a:ext cx="1006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GT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D773BBE-711A-4560-B713-5DA15FDFE46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4779951"/>
            <a:ext cx="2772783" cy="202833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5AE264E-51DD-4FD5-B3D1-C04320C0AF75}"/>
              </a:ext>
            </a:extLst>
          </p:cNvPr>
          <p:cNvSpPr txBox="1"/>
          <p:nvPr/>
        </p:nvSpPr>
        <p:spPr>
          <a:xfrm>
            <a:off x="2094938" y="6543063"/>
            <a:ext cx="1361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chemeClr val="bg1"/>
                </a:solidFill>
              </a:rPr>
              <a:t>NM_SegMix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62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id="{20026D70-6058-4EA3-BF82-54905C4C61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99" y="4779102"/>
            <a:ext cx="2717255" cy="198772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B05695E-07A3-4735-8D02-F221C510A7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512" y="621731"/>
            <a:ext cx="2759088" cy="201832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37F31DF-39F4-4682-A855-C3BEA3A77F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11" y="2692625"/>
            <a:ext cx="2759088" cy="201832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111276C-073A-437D-89A1-46E49237FF3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512" y="4779102"/>
            <a:ext cx="2772782" cy="20283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B22AED1-011E-4CA5-B848-07FABACA497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423" y="4779102"/>
            <a:ext cx="2759088" cy="201832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A9BFF5D-49AF-4E28-833A-4A6CF0D4878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99" y="621731"/>
            <a:ext cx="5592612" cy="4091095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2085" y="91178"/>
            <a:ext cx="7360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+mj-ea"/>
                <a:ea typeface="+mj-ea"/>
              </a:rPr>
              <a:t>Segmentation </a:t>
            </a:r>
            <a:r>
              <a:rPr lang="ko-KR" altLang="en-US" sz="2000" b="1">
                <a:latin typeface="+mj-ea"/>
                <a:ea typeface="+mj-ea"/>
              </a:rPr>
              <a:t>실험결과 </a:t>
            </a:r>
            <a:r>
              <a:rPr lang="en-US" altLang="ko-KR" sz="2000" b="1">
                <a:latin typeface="+mj-ea"/>
                <a:ea typeface="+mj-ea"/>
              </a:rPr>
              <a:t>- </a:t>
            </a:r>
            <a:r>
              <a:rPr lang="ko-KR" altLang="en-US" sz="2000" b="1">
                <a:latin typeface="+mj-ea"/>
                <a:ea typeface="+mj-ea"/>
              </a:rPr>
              <a:t>정성평가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AF92ACC-A95B-405C-82AA-6213E2B5E0EC}"/>
              </a:ext>
            </a:extLst>
          </p:cNvPr>
          <p:cNvSpPr/>
          <p:nvPr/>
        </p:nvSpPr>
        <p:spPr>
          <a:xfrm rot="16200000">
            <a:off x="-644894" y="2558866"/>
            <a:ext cx="16257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2021S 0140799120101-554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0B71A4-6589-4F2C-8D93-AF7F4BACEB2B}"/>
              </a:ext>
            </a:extLst>
          </p:cNvPr>
          <p:cNvSpPr txBox="1"/>
          <p:nvPr/>
        </p:nvSpPr>
        <p:spPr>
          <a:xfrm>
            <a:off x="6039512" y="2396192"/>
            <a:ext cx="1006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M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C8EDA0-A15B-429F-9CDC-D1EEEBAB36C8}"/>
              </a:ext>
            </a:extLst>
          </p:cNvPr>
          <p:cNvSpPr txBox="1"/>
          <p:nvPr/>
        </p:nvSpPr>
        <p:spPr>
          <a:xfrm>
            <a:off x="6032173" y="4482669"/>
            <a:ext cx="1006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NM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B0E8F6-98A2-4DB0-9622-CAC6E7323CB8}"/>
              </a:ext>
            </a:extLst>
          </p:cNvPr>
          <p:cNvSpPr txBox="1"/>
          <p:nvPr/>
        </p:nvSpPr>
        <p:spPr>
          <a:xfrm>
            <a:off x="6048311" y="6530441"/>
            <a:ext cx="1361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chemeClr val="bg1"/>
                </a:solidFill>
              </a:rPr>
              <a:t>NM_PatchMix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EC14AC-01EB-4C8D-9F31-53C82316626B}"/>
              </a:ext>
            </a:extLst>
          </p:cNvPr>
          <p:cNvSpPr txBox="1"/>
          <p:nvPr/>
        </p:nvSpPr>
        <p:spPr>
          <a:xfrm>
            <a:off x="3111828" y="6543414"/>
            <a:ext cx="1508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chemeClr val="bg1"/>
                </a:solidFill>
              </a:rPr>
              <a:t>NM_PatchMix_Resol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584CA5-6D3B-4B43-A330-6EF94FD8DC6B}"/>
              </a:ext>
            </a:extLst>
          </p:cNvPr>
          <p:cNvSpPr txBox="1"/>
          <p:nvPr/>
        </p:nvSpPr>
        <p:spPr>
          <a:xfrm>
            <a:off x="3126576" y="4482669"/>
            <a:ext cx="1006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GT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AE264E-51DD-4FD5-B3D1-C04320C0AF75}"/>
              </a:ext>
            </a:extLst>
          </p:cNvPr>
          <p:cNvSpPr txBox="1"/>
          <p:nvPr/>
        </p:nvSpPr>
        <p:spPr>
          <a:xfrm>
            <a:off x="222085" y="6530441"/>
            <a:ext cx="1361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chemeClr val="bg1"/>
                </a:solidFill>
              </a:rPr>
              <a:t>NM_SegMix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231E998-45D6-4554-B001-7648C6D9DB5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38" y="2694505"/>
            <a:ext cx="2759088" cy="201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293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72CFE089-238D-4BBF-978D-6A358DB210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4779102"/>
            <a:ext cx="2745135" cy="200811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B6F60573-46E9-42F7-BA4F-4C194E6174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256" y="4779102"/>
            <a:ext cx="2717255" cy="198772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CC71452-E7CE-4895-A6C1-BBE59AF2E5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11" y="2708206"/>
            <a:ext cx="2759088" cy="201832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48E45CC-1443-4085-8895-BD45885DE24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11" y="621731"/>
            <a:ext cx="2759089" cy="20183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54B2CAA-26A0-449D-91AD-69F64C77F7B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12" y="4779102"/>
            <a:ext cx="2759088" cy="201832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661B2BD-66CE-4FAD-88CF-C314AF2EC4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621731"/>
            <a:ext cx="5618191" cy="4109804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2085" y="91178"/>
            <a:ext cx="7360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+mj-ea"/>
                <a:ea typeface="+mj-ea"/>
              </a:rPr>
              <a:t>Segmentation </a:t>
            </a:r>
            <a:r>
              <a:rPr lang="ko-KR" altLang="en-US" sz="2000" b="1">
                <a:latin typeface="+mj-ea"/>
                <a:ea typeface="+mj-ea"/>
              </a:rPr>
              <a:t>실험결과 </a:t>
            </a:r>
            <a:r>
              <a:rPr lang="en-US" altLang="ko-KR" sz="2000" b="1">
                <a:latin typeface="+mj-ea"/>
                <a:ea typeface="+mj-ea"/>
              </a:rPr>
              <a:t>- </a:t>
            </a:r>
            <a:r>
              <a:rPr lang="ko-KR" altLang="en-US" sz="2000" b="1">
                <a:latin typeface="+mj-ea"/>
                <a:ea typeface="+mj-ea"/>
              </a:rPr>
              <a:t>정성평가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AF92ACC-A95B-405C-82AA-6213E2B5E0EC}"/>
              </a:ext>
            </a:extLst>
          </p:cNvPr>
          <p:cNvSpPr/>
          <p:nvPr/>
        </p:nvSpPr>
        <p:spPr>
          <a:xfrm rot="16200000">
            <a:off x="-644894" y="2558866"/>
            <a:ext cx="16257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2021S 0141973010101-238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0B71A4-6589-4F2C-8D93-AF7F4BACEB2B}"/>
              </a:ext>
            </a:extLst>
          </p:cNvPr>
          <p:cNvSpPr txBox="1"/>
          <p:nvPr/>
        </p:nvSpPr>
        <p:spPr>
          <a:xfrm>
            <a:off x="6039512" y="2396192"/>
            <a:ext cx="1006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M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C8EDA0-A15B-429F-9CDC-D1EEEBAB36C8}"/>
              </a:ext>
            </a:extLst>
          </p:cNvPr>
          <p:cNvSpPr txBox="1"/>
          <p:nvPr/>
        </p:nvSpPr>
        <p:spPr>
          <a:xfrm>
            <a:off x="6032173" y="4482669"/>
            <a:ext cx="1006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NM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B0E8F6-98A2-4DB0-9622-CAC6E7323CB8}"/>
              </a:ext>
            </a:extLst>
          </p:cNvPr>
          <p:cNvSpPr txBox="1"/>
          <p:nvPr/>
        </p:nvSpPr>
        <p:spPr>
          <a:xfrm>
            <a:off x="6048311" y="6530441"/>
            <a:ext cx="1361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chemeClr val="bg1"/>
                </a:solidFill>
              </a:rPr>
              <a:t>NM_PatchMix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EC14AC-01EB-4C8D-9F31-53C82316626B}"/>
              </a:ext>
            </a:extLst>
          </p:cNvPr>
          <p:cNvSpPr txBox="1"/>
          <p:nvPr/>
        </p:nvSpPr>
        <p:spPr>
          <a:xfrm>
            <a:off x="3111828" y="6543414"/>
            <a:ext cx="1508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chemeClr val="bg1"/>
                </a:solidFill>
              </a:rPr>
              <a:t>NM_PatchMix_Resol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AE264E-51DD-4FD5-B3D1-C04320C0AF75}"/>
              </a:ext>
            </a:extLst>
          </p:cNvPr>
          <p:cNvSpPr txBox="1"/>
          <p:nvPr/>
        </p:nvSpPr>
        <p:spPr>
          <a:xfrm>
            <a:off x="222085" y="6530441"/>
            <a:ext cx="1361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chemeClr val="bg1"/>
                </a:solidFill>
              </a:rPr>
              <a:t>NM_SegMix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FEFE916-9221-457C-BFDB-0C5E290D6AD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2708206"/>
            <a:ext cx="2765935" cy="202332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2584CA5-6D3B-4B43-A330-6EF94FD8DC6B}"/>
              </a:ext>
            </a:extLst>
          </p:cNvPr>
          <p:cNvSpPr txBox="1"/>
          <p:nvPr/>
        </p:nvSpPr>
        <p:spPr>
          <a:xfrm>
            <a:off x="274320" y="4482669"/>
            <a:ext cx="1006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GT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9494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E152F244-9876-4F49-828F-1EE8E9169A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4781837"/>
            <a:ext cx="2711162" cy="198326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C1CC7A2-D35E-42FC-BAEB-F69BF5A0D8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11" y="4779102"/>
            <a:ext cx="2759088" cy="201832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9713454-3045-4A44-ABEB-A8EA471C433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329" y="4785214"/>
            <a:ext cx="2745135" cy="20081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46475DB-2692-4DC5-BB9E-2EBB9D66536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12" y="2692625"/>
            <a:ext cx="2759088" cy="201832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BB027FB-88B4-4C49-9F85-5F13B3BCA1E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11" y="621731"/>
            <a:ext cx="2759088" cy="2018321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2085" y="91178"/>
            <a:ext cx="7360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+mj-ea"/>
                <a:ea typeface="+mj-ea"/>
              </a:rPr>
              <a:t>Segmentation </a:t>
            </a:r>
            <a:r>
              <a:rPr lang="ko-KR" altLang="en-US" sz="2000" b="1">
                <a:latin typeface="+mj-ea"/>
                <a:ea typeface="+mj-ea"/>
              </a:rPr>
              <a:t>실험결과 </a:t>
            </a:r>
            <a:r>
              <a:rPr lang="en-US" altLang="ko-KR" sz="2000" b="1">
                <a:latin typeface="+mj-ea"/>
                <a:ea typeface="+mj-ea"/>
              </a:rPr>
              <a:t>- </a:t>
            </a:r>
            <a:r>
              <a:rPr lang="ko-KR" altLang="en-US" sz="2000" b="1">
                <a:latin typeface="+mj-ea"/>
                <a:ea typeface="+mj-ea"/>
              </a:rPr>
              <a:t>정성평가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AF92ACC-A95B-405C-82AA-6213E2B5E0EC}"/>
              </a:ext>
            </a:extLst>
          </p:cNvPr>
          <p:cNvSpPr/>
          <p:nvPr/>
        </p:nvSpPr>
        <p:spPr>
          <a:xfrm rot="16200000">
            <a:off x="-644894" y="2558866"/>
            <a:ext cx="16257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2021S 0141973010101-238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0B71A4-6589-4F2C-8D93-AF7F4BACEB2B}"/>
              </a:ext>
            </a:extLst>
          </p:cNvPr>
          <p:cNvSpPr txBox="1"/>
          <p:nvPr/>
        </p:nvSpPr>
        <p:spPr>
          <a:xfrm>
            <a:off x="6039512" y="2396192"/>
            <a:ext cx="1006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M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C8EDA0-A15B-429F-9CDC-D1EEEBAB36C8}"/>
              </a:ext>
            </a:extLst>
          </p:cNvPr>
          <p:cNvSpPr txBox="1"/>
          <p:nvPr/>
        </p:nvSpPr>
        <p:spPr>
          <a:xfrm>
            <a:off x="6032173" y="4482669"/>
            <a:ext cx="1006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NM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B0E8F6-98A2-4DB0-9622-CAC6E7323CB8}"/>
              </a:ext>
            </a:extLst>
          </p:cNvPr>
          <p:cNvSpPr txBox="1"/>
          <p:nvPr/>
        </p:nvSpPr>
        <p:spPr>
          <a:xfrm>
            <a:off x="6048311" y="6530441"/>
            <a:ext cx="1361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chemeClr val="bg1"/>
                </a:solidFill>
              </a:rPr>
              <a:t>NM_PatchMix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EC14AC-01EB-4C8D-9F31-53C82316626B}"/>
              </a:ext>
            </a:extLst>
          </p:cNvPr>
          <p:cNvSpPr txBox="1"/>
          <p:nvPr/>
        </p:nvSpPr>
        <p:spPr>
          <a:xfrm>
            <a:off x="3111828" y="6543414"/>
            <a:ext cx="1508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chemeClr val="bg1"/>
                </a:solidFill>
              </a:rPr>
              <a:t>NM_PatchMix_Resol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AE264E-51DD-4FD5-B3D1-C04320C0AF75}"/>
              </a:ext>
            </a:extLst>
          </p:cNvPr>
          <p:cNvSpPr txBox="1"/>
          <p:nvPr/>
        </p:nvSpPr>
        <p:spPr>
          <a:xfrm>
            <a:off x="222085" y="6530441"/>
            <a:ext cx="1361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chemeClr val="bg1"/>
                </a:solidFill>
              </a:rPr>
              <a:t>NM_SegMix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A8E1453-D2ED-4F5A-9654-9ACFBB76870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621731"/>
            <a:ext cx="5618191" cy="410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79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2085" y="91178"/>
            <a:ext cx="7360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IRB</a:t>
            </a:r>
            <a:r>
              <a:rPr lang="ko-KR" altLang="en-US" sz="2000" b="1" dirty="0">
                <a:latin typeface="+mj-ea"/>
                <a:ea typeface="+mj-ea"/>
              </a:rPr>
              <a:t> 진행상황 보고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8243131-5868-4263-BEC1-93CEB4741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104055"/>
              </p:ext>
            </p:extLst>
          </p:nvPr>
        </p:nvGraphicFramePr>
        <p:xfrm>
          <a:off x="346745" y="1183570"/>
          <a:ext cx="8450509" cy="481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361">
                  <a:extLst>
                    <a:ext uri="{9D8B030D-6E8A-4147-A177-3AD203B41FA5}">
                      <a16:colId xmlns:a16="http://schemas.microsoft.com/office/drawing/2014/main" val="346957106"/>
                    </a:ext>
                  </a:extLst>
                </a:gridCol>
                <a:gridCol w="3530074">
                  <a:extLst>
                    <a:ext uri="{9D8B030D-6E8A-4147-A177-3AD203B41FA5}">
                      <a16:colId xmlns:a16="http://schemas.microsoft.com/office/drawing/2014/main" val="3069465384"/>
                    </a:ext>
                  </a:extLst>
                </a:gridCol>
                <a:gridCol w="3530074">
                  <a:extLst>
                    <a:ext uri="{9D8B030D-6E8A-4147-A177-3AD203B41FA5}">
                      <a16:colId xmlns:a16="http://schemas.microsoft.com/office/drawing/2014/main" val="3067171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기존 승인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(2020.09.05)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금년 승인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(2022.03.01)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577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연구 과제명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AI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기반의 차세대 의료진단시스템 개발 연구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AI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기반의 차세대 의료진단시스템 구축 연구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3690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연구 책임자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이문용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이문용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819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en-US" altLang="ko-KR" sz="16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연구 참여자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강현정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김무진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박영진</a:t>
                      </a:r>
                    </a:p>
                    <a:p>
                      <a:pPr fontAlgn="base" latinLnBrk="1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Murtaza Ashraf, Noree </a:t>
                      </a:r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Sakonporn</a:t>
                      </a:r>
                      <a:endParaRPr lang="en-US" altLang="ko-K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Willmer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Rafell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Quiñones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Robles (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총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명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김무진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김유승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김태미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박영진</a:t>
                      </a:r>
                    </a:p>
                    <a:p>
                      <a:pPr fontAlgn="base" latinLnBrk="1"/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홍성래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Bryan Wong</a:t>
                      </a:r>
                    </a:p>
                    <a:p>
                      <a:pPr fontAlgn="base" latinLnBrk="1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Murtaza Ashraf, Noree </a:t>
                      </a:r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Sakonporn</a:t>
                      </a:r>
                      <a:endParaRPr lang="en-US" altLang="ko-K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Willmer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Rafell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Quiñones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Robles (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총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명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6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연구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2018.03 ~ 2021.02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 2021.03 ~ 2024.02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789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IRB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제출 기한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 2022.03.01 (2022.02.25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제출하였음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768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IRB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심의 종류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신규심의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변경심의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1444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en-US" altLang="ko-KR" sz="16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6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면제심의가 불가능함을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KAIST IRB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측으로부터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통보받음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KAIST IRB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측에서 연구 과제명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연구 참여자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연구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기간등의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변경이 있었으므로 변경심의를 요청함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연구 책임자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연구 참여자 총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명의 유효한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CITI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수료증을 함께 제출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0071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1226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6254" y="146057"/>
            <a:ext cx="285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Issue summary</a:t>
            </a:r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991395"/>
              </p:ext>
            </p:extLst>
          </p:nvPr>
        </p:nvGraphicFramePr>
        <p:xfrm>
          <a:off x="260466" y="515391"/>
          <a:ext cx="8725593" cy="8563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5701">
                  <a:extLst>
                    <a:ext uri="{9D8B030D-6E8A-4147-A177-3AD203B41FA5}">
                      <a16:colId xmlns:a16="http://schemas.microsoft.com/office/drawing/2014/main" val="2976591486"/>
                    </a:ext>
                  </a:extLst>
                </a:gridCol>
                <a:gridCol w="3591098">
                  <a:extLst>
                    <a:ext uri="{9D8B030D-6E8A-4147-A177-3AD203B41FA5}">
                      <a16:colId xmlns:a16="http://schemas.microsoft.com/office/drawing/2014/main" val="3040741509"/>
                    </a:ext>
                  </a:extLst>
                </a:gridCol>
                <a:gridCol w="3848794">
                  <a:extLst>
                    <a:ext uri="{9D8B030D-6E8A-4147-A177-3AD203B41FA5}">
                      <a16:colId xmlns:a16="http://schemas.microsoft.com/office/drawing/2014/main" val="2738044987"/>
                    </a:ext>
                  </a:extLst>
                </a:gridCol>
              </a:tblGrid>
              <a:tr h="166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현미경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2/18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2/25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182309"/>
                  </a:ext>
                </a:extLst>
              </a:tr>
              <a:tr h="49056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337899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993482"/>
              </p:ext>
            </p:extLst>
          </p:nvPr>
        </p:nvGraphicFramePr>
        <p:xfrm>
          <a:off x="260466" y="888122"/>
          <a:ext cx="8725593" cy="53095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6323">
                  <a:extLst>
                    <a:ext uri="{9D8B030D-6E8A-4147-A177-3AD203B41FA5}">
                      <a16:colId xmlns:a16="http://schemas.microsoft.com/office/drawing/2014/main" val="3887618014"/>
                    </a:ext>
                  </a:extLst>
                </a:gridCol>
                <a:gridCol w="3598790">
                  <a:extLst>
                    <a:ext uri="{9D8B030D-6E8A-4147-A177-3AD203B41FA5}">
                      <a16:colId xmlns:a16="http://schemas.microsoft.com/office/drawing/2014/main" val="3665645377"/>
                    </a:ext>
                  </a:extLst>
                </a:gridCol>
                <a:gridCol w="3840480">
                  <a:extLst>
                    <a:ext uri="{9D8B030D-6E8A-4147-A177-3AD203B41FA5}">
                      <a16:colId xmlns:a16="http://schemas.microsoft.com/office/drawing/2014/main" val="1536205473"/>
                    </a:ext>
                  </a:extLst>
                </a:gridCol>
              </a:tblGrid>
              <a:tr h="1278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/>
                        <a:t>데이터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/>
                        <a:t>데이터 </a:t>
                      </a:r>
                      <a:r>
                        <a:rPr lang="ko-KR" altLang="en-US" sz="1200" baseline="0" dirty="0" err="1"/>
                        <a:t>전처리</a:t>
                      </a:r>
                      <a:r>
                        <a:rPr lang="en-US" altLang="ko-KR" sz="1200" baseline="0" dirty="0"/>
                        <a:t>:</a:t>
                      </a:r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/>
                        <a:t>다수의 </a:t>
                      </a:r>
                      <a:r>
                        <a:rPr lang="en-US" altLang="ko-KR" sz="1200" baseline="0" dirty="0"/>
                        <a:t>Noise</a:t>
                      </a:r>
                      <a:r>
                        <a:rPr lang="ko-KR" altLang="en-US" sz="1200" baseline="0" dirty="0"/>
                        <a:t>확인</a:t>
                      </a:r>
                      <a:endParaRPr lang="en-US" altLang="ko-KR" sz="1200" baseline="0" dirty="0"/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/>
                        <a:t>기존 </a:t>
                      </a:r>
                      <a:r>
                        <a:rPr lang="en-US" altLang="ko-KR" sz="1200" baseline="0" dirty="0"/>
                        <a:t>Noise Filtering Model</a:t>
                      </a:r>
                      <a:r>
                        <a:rPr lang="ko-KR" altLang="en-US" sz="1200" baseline="0" dirty="0"/>
                        <a:t>로 검출 및 </a:t>
                      </a:r>
                      <a:r>
                        <a:rPr lang="en-US" altLang="ko-KR" sz="1200" baseline="0" dirty="0"/>
                        <a:t>Model Update</a:t>
                      </a:r>
                      <a:r>
                        <a:rPr lang="ko-KR" altLang="en-US" sz="1200" baseline="0" dirty="0"/>
                        <a:t>예정</a:t>
                      </a:r>
                      <a:endParaRPr lang="en-US" altLang="ko-KR" sz="1200" baseline="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aseline="0" dirty="0"/>
                        <a:t>02/16 Upload</a:t>
                      </a:r>
                      <a:r>
                        <a:rPr lang="ko-KR" altLang="en-US" sz="1200" baseline="0" dirty="0"/>
                        <a:t>된 데이터 아직 반영되지 않음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aseline="0" dirty="0"/>
                        <a:t>Noise </a:t>
                      </a:r>
                      <a:r>
                        <a:rPr lang="ko-KR" altLang="en-US" sz="1200" baseline="0" dirty="0"/>
                        <a:t>판단기준 수정</a:t>
                      </a:r>
                      <a:endParaRPr lang="en-US" altLang="ko-KR" sz="1200" baseline="0" dirty="0"/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/>
                        <a:t>지난주 피드백을 반영하여 수정</a:t>
                      </a:r>
                      <a:endParaRPr lang="en-US" altLang="ko-KR" sz="1200" baseline="0" dirty="0"/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aseline="0" dirty="0"/>
                        <a:t>Deep Noise Filtering Model </a:t>
                      </a:r>
                      <a:r>
                        <a:rPr lang="ko-KR" altLang="en-US" sz="1200" baseline="0" dirty="0" err="1"/>
                        <a:t>재학습</a:t>
                      </a:r>
                      <a:r>
                        <a:rPr lang="ko-KR" altLang="en-US" sz="1200" baseline="0" dirty="0"/>
                        <a:t> 요청</a:t>
                      </a:r>
                      <a:endParaRPr lang="en-US" altLang="ko-KR" sz="1200" baseline="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200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147906"/>
                  </a:ext>
                </a:extLst>
              </a:tr>
              <a:tr h="157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Weakly</a:t>
                      </a:r>
                      <a:r>
                        <a:rPr lang="en-US" altLang="ko-KR" b="1" baseline="0" dirty="0"/>
                        <a:t> supervised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aseline="0" dirty="0" err="1"/>
                        <a:t>DataLoader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작성 완료</a:t>
                      </a:r>
                      <a:endParaRPr lang="en-US" altLang="ko-KR" sz="1200" baseline="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err="1"/>
                        <a:t>전처리</a:t>
                      </a:r>
                      <a:r>
                        <a:rPr lang="ko-KR" altLang="en-US" sz="1200" baseline="0" dirty="0"/>
                        <a:t> </a:t>
                      </a:r>
                      <a:r>
                        <a:rPr lang="en-US" altLang="ko-KR" sz="1200" baseline="0" dirty="0"/>
                        <a:t>Data Processing </a:t>
                      </a:r>
                      <a:r>
                        <a:rPr lang="ko-KR" altLang="en-US" sz="1200" baseline="0" dirty="0"/>
                        <a:t>통일 완료</a:t>
                      </a:r>
                      <a:endParaRPr lang="en-US" altLang="ko-KR" sz="1200" baseline="0" dirty="0"/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/>
                        <a:t>효율적인 신규 데이터 투입 기대</a:t>
                      </a:r>
                      <a:endParaRPr lang="en-US" altLang="ko-KR" sz="1200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aseline="0" dirty="0"/>
                        <a:t>Patch</a:t>
                      </a:r>
                      <a:r>
                        <a:rPr lang="ko-KR" altLang="en-US" sz="1200" baseline="0" dirty="0"/>
                        <a:t>로 자른 </a:t>
                      </a:r>
                      <a:r>
                        <a:rPr lang="en-US" altLang="ko-KR" sz="1200" baseline="0" dirty="0"/>
                        <a:t>Image</a:t>
                      </a:r>
                      <a:r>
                        <a:rPr lang="ko-KR" altLang="en-US" sz="1200" baseline="0" dirty="0"/>
                        <a:t>에 </a:t>
                      </a:r>
                      <a:r>
                        <a:rPr lang="en-US" altLang="ko-KR" sz="1200" baseline="0" dirty="0"/>
                        <a:t>Multi-label classification</a:t>
                      </a:r>
                      <a:r>
                        <a:rPr lang="ko-KR" altLang="en-US" sz="1200" baseline="0" dirty="0"/>
                        <a:t>을 도입</a:t>
                      </a:r>
                      <a:endParaRPr lang="en-US" altLang="ko-KR" sz="1200" baseline="0" dirty="0"/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aseline="0" dirty="0"/>
                        <a:t>Whole Image</a:t>
                      </a:r>
                      <a:r>
                        <a:rPr lang="ko-KR" altLang="en-US" sz="1200" baseline="0" dirty="0"/>
                        <a:t>와 </a:t>
                      </a:r>
                      <a:r>
                        <a:rPr lang="en-US" altLang="ko-KR" sz="1200" baseline="0" dirty="0"/>
                        <a:t>Patch Image</a:t>
                      </a:r>
                      <a:r>
                        <a:rPr lang="ko-KR" altLang="en-US" sz="1200" baseline="0" dirty="0"/>
                        <a:t>사이의 정보 차이를 극복하고자 함</a:t>
                      </a:r>
                      <a:endParaRPr lang="en-US" altLang="ko-KR" sz="1200" baseline="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aseline="0" dirty="0"/>
                        <a:t>Layer-CAM </a:t>
                      </a:r>
                      <a:r>
                        <a:rPr lang="ko-KR" altLang="en-US" sz="1200" baseline="0" dirty="0"/>
                        <a:t>방식의 </a:t>
                      </a:r>
                      <a:r>
                        <a:rPr lang="en-US" altLang="ko-KR" sz="1200" baseline="0" dirty="0"/>
                        <a:t>CAM</a:t>
                      </a:r>
                      <a:r>
                        <a:rPr lang="ko-KR" altLang="en-US" sz="1200" baseline="0" dirty="0"/>
                        <a:t>생성 </a:t>
                      </a:r>
                      <a:r>
                        <a:rPr lang="ko-KR" altLang="en-US" sz="1200" baseline="0" dirty="0" err="1"/>
                        <a:t>실험중</a:t>
                      </a:r>
                      <a:endParaRPr lang="en-US" altLang="ko-KR" sz="1200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7661"/>
                  </a:ext>
                </a:extLst>
              </a:tr>
              <a:tr h="20771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Segmentation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aseline="0" dirty="0" err="1"/>
                        <a:t>DataLoader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작성 완료</a:t>
                      </a:r>
                      <a:endParaRPr lang="en-US" altLang="ko-KR" sz="1200" baseline="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err="1"/>
                        <a:t>전처리</a:t>
                      </a:r>
                      <a:r>
                        <a:rPr lang="ko-KR" altLang="en-US" sz="1200" baseline="0" dirty="0"/>
                        <a:t> </a:t>
                      </a:r>
                      <a:r>
                        <a:rPr lang="en-US" altLang="ko-KR" sz="1200" baseline="0" dirty="0"/>
                        <a:t>Data Processing </a:t>
                      </a:r>
                      <a:r>
                        <a:rPr lang="ko-KR" altLang="en-US" sz="1200" baseline="0" dirty="0"/>
                        <a:t>통일 완료</a:t>
                      </a:r>
                      <a:endParaRPr lang="en-US" altLang="ko-KR" sz="1200" baseline="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aseline="0" dirty="0"/>
                        <a:t>High Resolution Patch</a:t>
                      </a:r>
                      <a:r>
                        <a:rPr lang="ko-KR" altLang="en-US" sz="1200" baseline="0" dirty="0"/>
                        <a:t>를 </a:t>
                      </a:r>
                      <a:r>
                        <a:rPr lang="en-US" altLang="ko-KR" sz="1200" baseline="0" dirty="0"/>
                        <a:t>12</a:t>
                      </a:r>
                      <a:r>
                        <a:rPr lang="ko-KR" altLang="en-US" sz="1200" baseline="0" dirty="0"/>
                        <a:t>조각에서 </a:t>
                      </a:r>
                      <a:r>
                        <a:rPr lang="en-US" altLang="ko-KR" sz="1200" baseline="0" dirty="0"/>
                        <a:t>6</a:t>
                      </a:r>
                      <a:r>
                        <a:rPr lang="ko-KR" altLang="en-US" sz="1200" baseline="0" dirty="0"/>
                        <a:t>조각으로 변경</a:t>
                      </a:r>
                      <a:endParaRPr lang="en-US" altLang="ko-KR" sz="1200" baseline="0" dirty="0"/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aseline="0" dirty="0"/>
                        <a:t>12</a:t>
                      </a:r>
                      <a:r>
                        <a:rPr lang="ko-KR" altLang="en-US" sz="1200" baseline="0" dirty="0"/>
                        <a:t>조각은 과하게 국소적인 병변 정보</a:t>
                      </a:r>
                      <a:endParaRPr lang="en-US" altLang="ko-KR" sz="1200" baseline="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aseline="0" dirty="0" err="1"/>
                        <a:t>CutMix</a:t>
                      </a:r>
                      <a:r>
                        <a:rPr lang="en-US" altLang="ko-KR" sz="1200" baseline="0" dirty="0"/>
                        <a:t> + Resolution</a:t>
                      </a:r>
                      <a:r>
                        <a:rPr lang="ko-KR" altLang="en-US" sz="1200" baseline="0" dirty="0"/>
                        <a:t>으로 학습 및 추론</a:t>
                      </a:r>
                      <a:endParaRPr lang="en-US" altLang="ko-KR" sz="1200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/>
                        <a:t>지난주 </a:t>
                      </a:r>
                      <a:r>
                        <a:rPr lang="en-US" altLang="ko-KR" sz="1200" baseline="0" dirty="0"/>
                        <a:t>Metric</a:t>
                      </a:r>
                      <a:r>
                        <a:rPr lang="ko-KR" altLang="en-US" sz="1200" baseline="0" dirty="0"/>
                        <a:t>에 대한 제안을 바탕으로 기존에 학습되었던 모델 재 추론 및 성능 보고</a:t>
                      </a:r>
                      <a:endParaRPr lang="en-US" altLang="ko-KR" sz="1200" baseline="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aseline="0" dirty="0"/>
                        <a:t>Image</a:t>
                      </a:r>
                      <a:r>
                        <a:rPr lang="ko-KR" altLang="en-US" sz="1200" baseline="0" dirty="0"/>
                        <a:t> </a:t>
                      </a:r>
                      <a:r>
                        <a:rPr lang="en-US" altLang="ko-KR" sz="1200" baseline="0" dirty="0"/>
                        <a:t>Resolution</a:t>
                      </a:r>
                      <a:r>
                        <a:rPr lang="ko-KR" altLang="en-US" sz="1200" baseline="0" dirty="0"/>
                        <a:t>을 올리는 실험 진행중 </a:t>
                      </a:r>
                      <a:endParaRPr lang="en-US" altLang="ko-KR" sz="1200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120098"/>
                  </a:ext>
                </a:extLst>
              </a:tr>
              <a:tr h="3838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기타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/>
                        <a:t>정상데이터 추론 </a:t>
                      </a:r>
                      <a:r>
                        <a:rPr lang="en-US" altLang="ko-KR" sz="1200" baseline="0" dirty="0"/>
                        <a:t>Metric</a:t>
                      </a:r>
                      <a:r>
                        <a:rPr lang="ko-KR" altLang="en-US" sz="1200" baseline="0" dirty="0"/>
                        <a:t>에 대한 의견 제시</a:t>
                      </a:r>
                      <a:endParaRPr lang="en-US" altLang="ko-KR" sz="1200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aseline="0" dirty="0"/>
                        <a:t>IRB</a:t>
                      </a:r>
                      <a:r>
                        <a:rPr lang="ko-KR" altLang="en-US" sz="1200" baseline="0" dirty="0"/>
                        <a:t> 승인 진행상황 보고</a:t>
                      </a:r>
                      <a:endParaRPr lang="en-US" altLang="ko-KR" sz="1200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242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7551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454727" y="3882045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8802" y="3208712"/>
            <a:ext cx="7360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+mj-ea"/>
                <a:ea typeface="+mj-ea"/>
              </a:rPr>
              <a:t>현미경 시스템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8802" y="3863199"/>
            <a:ext cx="7360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+mj-ea"/>
                <a:ea typeface="+mj-ea"/>
              </a:rPr>
              <a:t>전처리 방법 변경 실험 </a:t>
            </a:r>
            <a:r>
              <a:rPr lang="en-US" altLang="ko-KR" sz="2000" b="1" dirty="0">
                <a:latin typeface="+mj-ea"/>
                <a:ea typeface="+mj-ea"/>
              </a:rPr>
              <a:t>(</a:t>
            </a:r>
            <a:r>
              <a:rPr lang="ko-KR" altLang="en-US" sz="2000" b="1" dirty="0">
                <a:latin typeface="+mj-ea"/>
                <a:ea typeface="+mj-ea"/>
              </a:rPr>
              <a:t>모델 공통</a:t>
            </a:r>
            <a:r>
              <a:rPr lang="en-US" altLang="ko-KR" sz="2000" b="1" dirty="0">
                <a:latin typeface="+mj-ea"/>
                <a:ea typeface="+mj-ea"/>
              </a:rPr>
              <a:t>)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74292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5574" y="127265"/>
            <a:ext cx="569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ea"/>
              </a:rPr>
              <a:t>segmentation </a:t>
            </a:r>
            <a:r>
              <a:rPr lang="ko-KR" altLang="en-US" b="1" dirty="0">
                <a:latin typeface="+mj-ea"/>
              </a:rPr>
              <a:t>추가된 이미지 </a:t>
            </a:r>
            <a:r>
              <a:rPr lang="ko-KR" altLang="en-US" b="1" dirty="0" err="1">
                <a:latin typeface="+mj-ea"/>
              </a:rPr>
              <a:t>전처리</a:t>
            </a:r>
            <a:endParaRPr lang="ko-KR" altLang="en-US" b="1" dirty="0">
              <a:latin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4320" y="689354"/>
            <a:ext cx="7981485" cy="1666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데이터 위치</a:t>
            </a:r>
            <a:r>
              <a:rPr lang="en-US" altLang="ko-KR" sz="1400" dirty="0">
                <a:latin typeface="+mj-ea"/>
                <a:ea typeface="+mj-ea"/>
              </a:rPr>
              <a:t>: Z:\01. </a:t>
            </a:r>
            <a:r>
              <a:rPr lang="ko-KR" altLang="en-US" sz="1400" dirty="0">
                <a:latin typeface="+mj-ea"/>
                <a:ea typeface="+mj-ea"/>
              </a:rPr>
              <a:t>현미경 이미지 통합</a:t>
            </a:r>
            <a:r>
              <a:rPr lang="en-US" altLang="ko-KR" sz="1400" dirty="0">
                <a:latin typeface="+mj-ea"/>
                <a:ea typeface="+mj-ea"/>
              </a:rPr>
              <a:t>\2022 Colon M,N </a:t>
            </a:r>
            <a:r>
              <a:rPr lang="ko-KR" altLang="en-US" sz="1400" dirty="0">
                <a:latin typeface="+mj-ea"/>
                <a:ea typeface="+mj-ea"/>
              </a:rPr>
              <a:t>촬영 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 err="1">
                <a:latin typeface="+mj-ea"/>
                <a:ea typeface="+mj-ea"/>
              </a:rPr>
              <a:t>저배율</a:t>
            </a:r>
            <a:r>
              <a:rPr lang="ko-KR" altLang="en-US" sz="1400" dirty="0">
                <a:latin typeface="+mj-ea"/>
                <a:ea typeface="+mj-ea"/>
              </a:rPr>
              <a:t> 및 빛 차이확인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  <a:ea typeface="+mj-ea"/>
              </a:rPr>
              <a:t>Pretrained filtering model</a:t>
            </a:r>
            <a:r>
              <a:rPr lang="ko-KR" altLang="en-US" sz="1400" dirty="0">
                <a:latin typeface="+mj-ea"/>
                <a:ea typeface="+mj-ea"/>
              </a:rPr>
              <a:t>을 활용하여 데이터 선별 중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선별 후 정성적으로 추가 삭제할 데이터를 확인함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  <a:ea typeface="+mj-ea"/>
              </a:rPr>
              <a:t>Model</a:t>
            </a:r>
            <a:r>
              <a:rPr lang="ko-KR" altLang="en-US" sz="1400" dirty="0">
                <a:latin typeface="+mj-ea"/>
                <a:ea typeface="+mj-ea"/>
              </a:rPr>
              <a:t>이 거르지 못한 </a:t>
            </a:r>
            <a:r>
              <a:rPr lang="en-US" altLang="ko-KR" sz="1400" dirty="0">
                <a:latin typeface="+mj-ea"/>
                <a:ea typeface="+mj-ea"/>
              </a:rPr>
              <a:t>noise</a:t>
            </a:r>
            <a:r>
              <a:rPr lang="ko-KR" altLang="en-US" sz="1400" dirty="0">
                <a:latin typeface="+mj-ea"/>
                <a:ea typeface="+mj-ea"/>
              </a:rPr>
              <a:t>를 모아 </a:t>
            </a:r>
            <a:r>
              <a:rPr lang="en-US" altLang="ko-KR" sz="1400" dirty="0">
                <a:latin typeface="+mj-ea"/>
                <a:ea typeface="+mj-ea"/>
              </a:rPr>
              <a:t>Pretrained Model</a:t>
            </a:r>
            <a:r>
              <a:rPr lang="ko-KR" altLang="en-US" sz="1400" dirty="0">
                <a:latin typeface="+mj-ea"/>
                <a:ea typeface="+mj-ea"/>
              </a:rPr>
              <a:t>을 추가적으로 학습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사람의 판단 기준으로 진단이 가능한 경우 </a:t>
            </a:r>
            <a:r>
              <a:rPr lang="en-US" altLang="ko-KR" sz="1400" dirty="0">
                <a:latin typeface="+mj-ea"/>
                <a:ea typeface="+mj-ea"/>
              </a:rPr>
              <a:t>Noise</a:t>
            </a:r>
            <a:r>
              <a:rPr lang="ko-KR" altLang="en-US" sz="1400" dirty="0">
                <a:latin typeface="+mj-ea"/>
                <a:ea typeface="+mj-ea"/>
              </a:rPr>
              <a:t>로 판별하지 않게 지도학습</a:t>
            </a:r>
            <a:endParaRPr lang="en-US" altLang="ko-KR" sz="1400" dirty="0">
              <a:latin typeface="+mj-ea"/>
              <a:ea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AF45D4A-0DEA-45E2-A0E4-9F5FAC417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2800132"/>
            <a:ext cx="2063390" cy="150940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600FAA2-45F0-4DD1-BFBB-B8728363BD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609" y="2803446"/>
            <a:ext cx="2063391" cy="150940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DC3B22C-5265-4436-B105-C3F8FC116B7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4531143"/>
            <a:ext cx="2063390" cy="150940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48ED679-B64A-4CF3-9EEC-BD03611E2B3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609" y="4537772"/>
            <a:ext cx="2063390" cy="1509406"/>
          </a:xfrm>
          <a:prstGeom prst="rect">
            <a:avLst/>
          </a:prstGeom>
        </p:spPr>
      </p:pic>
      <p:sp>
        <p:nvSpPr>
          <p:cNvPr id="21" name="사다리꼴 20">
            <a:extLst>
              <a:ext uri="{FF2B5EF4-FFF2-40B4-BE49-F238E27FC236}">
                <a16:creationId xmlns:a16="http://schemas.microsoft.com/office/drawing/2014/main" id="{CB0E3D9B-F13D-4E79-B5EB-284229240D08}"/>
              </a:ext>
            </a:extLst>
          </p:cNvPr>
          <p:cNvSpPr/>
          <p:nvPr/>
        </p:nvSpPr>
        <p:spPr>
          <a:xfrm rot="5400000">
            <a:off x="6121707" y="3966112"/>
            <a:ext cx="1031846" cy="870078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6FDC923-76C8-4EF3-9D9F-0EB8F800917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116" y="4117493"/>
            <a:ext cx="716121" cy="52385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B675169-63C0-41E1-BD04-6CB3510E236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366" y="4195927"/>
            <a:ext cx="700747" cy="5126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F0DD807-2554-4D4A-9143-767163FBB48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273" y="4275316"/>
            <a:ext cx="699440" cy="511653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3663105-C679-4D4D-8A80-1CC8C833D23D}"/>
              </a:ext>
            </a:extLst>
          </p:cNvPr>
          <p:cNvCxnSpPr>
            <a:cxnSpLocks/>
          </p:cNvCxnSpPr>
          <p:nvPr/>
        </p:nvCxnSpPr>
        <p:spPr>
          <a:xfrm>
            <a:off x="5781237" y="4401151"/>
            <a:ext cx="4027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2FA0DC4-CF02-4D51-9259-5A467736E982}"/>
              </a:ext>
            </a:extLst>
          </p:cNvPr>
          <p:cNvCxnSpPr>
            <a:cxnSpLocks/>
          </p:cNvCxnSpPr>
          <p:nvPr/>
        </p:nvCxnSpPr>
        <p:spPr>
          <a:xfrm>
            <a:off x="7072669" y="4168663"/>
            <a:ext cx="5109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0099013-0BD1-4A0A-B2DA-896FDD3FAB66}"/>
              </a:ext>
            </a:extLst>
          </p:cNvPr>
          <p:cNvCxnSpPr>
            <a:cxnSpLocks/>
          </p:cNvCxnSpPr>
          <p:nvPr/>
        </p:nvCxnSpPr>
        <p:spPr>
          <a:xfrm>
            <a:off x="7072669" y="4624877"/>
            <a:ext cx="5109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63EE8F84-0CA1-435B-9254-2D93C09F290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286" y="3706232"/>
            <a:ext cx="699440" cy="51165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C4D1A88-F601-4B7C-A006-8E6D0E0704B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036" y="3760330"/>
            <a:ext cx="716121" cy="52385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17F46BB-8157-42F9-8C81-F01BACDD6C5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541" y="4445881"/>
            <a:ext cx="700747" cy="5126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9EF7F9-162E-4A8F-B24B-6EC79F7AEE77}"/>
              </a:ext>
            </a:extLst>
          </p:cNvPr>
          <p:cNvSpPr txBox="1"/>
          <p:nvPr/>
        </p:nvSpPr>
        <p:spPr>
          <a:xfrm>
            <a:off x="6261160" y="4077985"/>
            <a:ext cx="716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Deep</a:t>
            </a:r>
          </a:p>
          <a:p>
            <a:pPr algn="ctr"/>
            <a:r>
              <a:rPr lang="en-US" altLang="ko-KR" sz="1200" dirty="0"/>
              <a:t>Noise</a:t>
            </a:r>
          </a:p>
          <a:p>
            <a:pPr algn="ctr"/>
            <a:r>
              <a:rPr lang="en-US" altLang="ko-KR" sz="1200" dirty="0"/>
              <a:t>Filter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CA0150-7DAA-4C15-9F85-6733A4B005F5}"/>
              </a:ext>
            </a:extLst>
          </p:cNvPr>
          <p:cNvSpPr txBox="1"/>
          <p:nvPr/>
        </p:nvSpPr>
        <p:spPr>
          <a:xfrm>
            <a:off x="6942777" y="3891664"/>
            <a:ext cx="716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N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52B693-FD76-4B1B-A1DF-CD5C36C06226}"/>
              </a:ext>
            </a:extLst>
          </p:cNvPr>
          <p:cNvSpPr txBox="1"/>
          <p:nvPr/>
        </p:nvSpPr>
        <p:spPr>
          <a:xfrm>
            <a:off x="6977281" y="4600051"/>
            <a:ext cx="716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Noise</a:t>
            </a:r>
            <a:endParaRPr lang="ko-KR" altLang="en-US" sz="1200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973B444C-1291-4DD2-9FB1-9A66F09A8D0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546" y="4496444"/>
            <a:ext cx="700740" cy="51260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734D706-FF89-40A6-909A-3E69895C7429}"/>
              </a:ext>
            </a:extLst>
          </p:cNvPr>
          <p:cNvSpPr/>
          <p:nvPr/>
        </p:nvSpPr>
        <p:spPr>
          <a:xfrm>
            <a:off x="140218" y="4379420"/>
            <a:ext cx="4537553" cy="180180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76BF0E7C-E80B-4BF2-9A14-C50A619B77D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558" y="4365397"/>
            <a:ext cx="699440" cy="51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376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454727" y="3882045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8802" y="3208712"/>
            <a:ext cx="7360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+mj-ea"/>
                <a:ea typeface="+mj-ea"/>
              </a:rPr>
              <a:t>현미경 시스템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8802" y="3863199"/>
            <a:ext cx="7360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+mj-ea"/>
                <a:ea typeface="+mj-ea"/>
              </a:rPr>
              <a:t>Weakly-Supervised Learning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32978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1B7212E-664D-4C41-8D48-52463FF8340F}"/>
              </a:ext>
            </a:extLst>
          </p:cNvPr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909F11D-5D2F-4B9B-8D69-A646D5BD617B}"/>
              </a:ext>
            </a:extLst>
          </p:cNvPr>
          <p:cNvSpPr txBox="1"/>
          <p:nvPr/>
        </p:nvSpPr>
        <p:spPr>
          <a:xfrm>
            <a:off x="155574" y="127265"/>
            <a:ext cx="6054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ea"/>
              </a:rPr>
              <a:t>Weakly-Supervised Learning</a:t>
            </a:r>
            <a:r>
              <a:rPr lang="ko-KR" altLang="en-US" b="1" dirty="0">
                <a:latin typeface="+mj-ea"/>
              </a:rPr>
              <a:t>에 새로운 학습전략 제시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7DC220AA-C1E8-4461-9DB1-2F9465428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38" y="717494"/>
            <a:ext cx="3569582" cy="2684147"/>
          </a:xfrm>
          <a:prstGeom prst="rect">
            <a:avLst/>
          </a:prstGeom>
        </p:spPr>
      </p:pic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E5F99D4D-0559-43D8-B1FE-CC28073758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167589"/>
              </p:ext>
            </p:extLst>
          </p:nvPr>
        </p:nvGraphicFramePr>
        <p:xfrm>
          <a:off x="4918638" y="1503307"/>
          <a:ext cx="365200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561">
                  <a:extLst>
                    <a:ext uri="{9D8B030D-6E8A-4147-A177-3AD203B41FA5}">
                      <a16:colId xmlns:a16="http://schemas.microsoft.com/office/drawing/2014/main" val="2809381280"/>
                    </a:ext>
                  </a:extLst>
                </a:gridCol>
                <a:gridCol w="1317072">
                  <a:extLst>
                    <a:ext uri="{9D8B030D-6E8A-4147-A177-3AD203B41FA5}">
                      <a16:colId xmlns:a16="http://schemas.microsoft.com/office/drawing/2014/main" val="3317723913"/>
                    </a:ext>
                  </a:extLst>
                </a:gridCol>
                <a:gridCol w="1848372">
                  <a:extLst>
                    <a:ext uri="{9D8B030D-6E8A-4147-A177-3AD203B41FA5}">
                      <a16:colId xmlns:a16="http://schemas.microsoft.com/office/drawing/2014/main" val="636467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Multi-Class Label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188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[1,1,1]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45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[1,1,0]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11063"/>
                  </a:ext>
                </a:extLst>
              </a:tr>
            </a:tbl>
          </a:graphicData>
        </a:graphic>
      </p:graphicFrame>
      <p:sp>
        <p:nvSpPr>
          <p:cNvPr id="38" name="AutoShape 4" descr="278203_233.png">
            <a:extLst>
              <a:ext uri="{FF2B5EF4-FFF2-40B4-BE49-F238E27FC236}">
                <a16:creationId xmlns:a16="http://schemas.microsoft.com/office/drawing/2014/main" id="{FF04300D-5B4E-4021-BB0E-6D4EF8B411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3C00A664-EF50-4B8A-A645-AEC1B40C2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34" y="3699302"/>
            <a:ext cx="2963247" cy="2945952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0CC865C8-54FB-417F-A19A-57C3862B3C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1349" y="3699302"/>
            <a:ext cx="2941301" cy="2952768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31D70915-ED6F-4377-A7A9-1EF7C4F6FF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6418" y="3699302"/>
            <a:ext cx="2941301" cy="294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267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F9ABAC7-2308-4809-92F4-A41ABC64C663}"/>
              </a:ext>
            </a:extLst>
          </p:cNvPr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A869132-3622-4EAD-B651-CCA23097C2FB}"/>
              </a:ext>
            </a:extLst>
          </p:cNvPr>
          <p:cNvSpPr txBox="1"/>
          <p:nvPr/>
        </p:nvSpPr>
        <p:spPr>
          <a:xfrm>
            <a:off x="155574" y="127265"/>
            <a:ext cx="6054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ea"/>
              </a:rPr>
              <a:t>Weakly-Supervised Learning</a:t>
            </a:r>
            <a:r>
              <a:rPr lang="ko-KR" altLang="en-US" b="1" dirty="0">
                <a:latin typeface="+mj-ea"/>
              </a:rPr>
              <a:t>에 새로운 학습전략 제시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3AD8EC1-F1A9-4CB2-812E-7E33F68A3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4" y="4176133"/>
            <a:ext cx="4782217" cy="2029108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A637E534-3012-4574-9BF3-37EEBDF10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61" y="1188846"/>
            <a:ext cx="4241505" cy="2731955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CC84835C-4732-4823-80F2-494C5A20DEB9}"/>
              </a:ext>
            </a:extLst>
          </p:cNvPr>
          <p:cNvSpPr/>
          <p:nvPr/>
        </p:nvSpPr>
        <p:spPr>
          <a:xfrm>
            <a:off x="0" y="6519446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[1] Fan, Deng-Ping, et al. "Camouflaged object detection." CVPR (2020)</a:t>
            </a:r>
          </a:p>
          <a:p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[2] Jiang et al., “</a:t>
            </a:r>
            <a:r>
              <a:rPr lang="en-US" altLang="ko-KR" sz="800" dirty="0" err="1">
                <a:latin typeface="Arial" panose="020B0604020202020204" pitchFamily="34" charset="0"/>
                <a:cs typeface="Arial" panose="020B0604020202020204" pitchFamily="34" charset="0"/>
              </a:rPr>
              <a:t>LayerCAM</a:t>
            </a:r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” (2021)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D693263-251F-4C3F-96B4-D18A5351EEFD}"/>
              </a:ext>
            </a:extLst>
          </p:cNvPr>
          <p:cNvSpPr/>
          <p:nvPr/>
        </p:nvSpPr>
        <p:spPr>
          <a:xfrm>
            <a:off x="4937791" y="1347540"/>
            <a:ext cx="4050635" cy="4575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+mj-ea"/>
                <a:ea typeface="+mj-ea"/>
              </a:rPr>
              <a:t>GradCAM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방식은 </a:t>
            </a:r>
            <a:r>
              <a:rPr lang="en-US" altLang="ko-KR" sz="1400" dirty="0">
                <a:latin typeface="+mj-ea"/>
                <a:ea typeface="+mj-ea"/>
              </a:rPr>
              <a:t>Convolution </a:t>
            </a:r>
            <a:r>
              <a:rPr lang="ko-KR" altLang="en-US" sz="1400" dirty="0">
                <a:latin typeface="+mj-ea"/>
                <a:ea typeface="+mj-ea"/>
              </a:rPr>
              <a:t>연산이 상위 레이어로 갈수록 </a:t>
            </a:r>
            <a:r>
              <a:rPr lang="en-US" altLang="ko-KR" sz="1400" dirty="0">
                <a:latin typeface="+mj-ea"/>
                <a:ea typeface="+mj-ea"/>
              </a:rPr>
              <a:t>Receptive Field(</a:t>
            </a:r>
            <a:r>
              <a:rPr lang="ko-KR" altLang="en-US" sz="1400" dirty="0">
                <a:latin typeface="+mj-ea"/>
                <a:ea typeface="+mj-ea"/>
              </a:rPr>
              <a:t>한 </a:t>
            </a:r>
            <a:r>
              <a:rPr lang="en-US" altLang="ko-KR" sz="1400" dirty="0" err="1">
                <a:latin typeface="+mj-ea"/>
                <a:ea typeface="+mj-ea"/>
              </a:rPr>
              <a:t>Fixel</a:t>
            </a:r>
            <a:r>
              <a:rPr lang="ko-KR" altLang="en-US" sz="1400" dirty="0">
                <a:latin typeface="+mj-ea"/>
                <a:ea typeface="+mj-ea"/>
              </a:rPr>
              <a:t>이 내려다보는 이미지의 </a:t>
            </a:r>
            <a:r>
              <a:rPr lang="en-US" altLang="ko-KR" sz="1400" dirty="0">
                <a:latin typeface="+mj-ea"/>
                <a:ea typeface="+mj-ea"/>
              </a:rPr>
              <a:t>Resolution</a:t>
            </a:r>
            <a:r>
              <a:rPr lang="ko-KR" altLang="en-US" sz="1400" dirty="0">
                <a:latin typeface="+mj-ea"/>
                <a:ea typeface="+mj-ea"/>
              </a:rPr>
              <a:t>크기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가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커진다는 것에 착안함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각기 다른 </a:t>
            </a:r>
            <a:r>
              <a:rPr lang="en-US" altLang="ko-KR" sz="1400" dirty="0">
                <a:latin typeface="+mj-ea"/>
                <a:ea typeface="+mj-ea"/>
              </a:rPr>
              <a:t>Receptive Field</a:t>
            </a:r>
            <a:r>
              <a:rPr lang="ko-KR" altLang="en-US" sz="1400" dirty="0">
                <a:latin typeface="+mj-ea"/>
                <a:ea typeface="+mj-ea"/>
              </a:rPr>
              <a:t>를 규합하여 </a:t>
            </a:r>
            <a:r>
              <a:rPr lang="ko-KR" altLang="en-US" sz="1400" dirty="0" err="1">
                <a:latin typeface="+mj-ea"/>
                <a:ea typeface="+mj-ea"/>
              </a:rPr>
              <a:t>저수준에서</a:t>
            </a:r>
            <a:r>
              <a:rPr lang="ko-KR" altLang="en-US" sz="1400" dirty="0">
                <a:latin typeface="+mj-ea"/>
                <a:ea typeface="+mj-ea"/>
              </a:rPr>
              <a:t> 고수준의 정보로 </a:t>
            </a:r>
            <a:r>
              <a:rPr lang="en-US" altLang="ko-KR" sz="1400" dirty="0">
                <a:latin typeface="+mj-ea"/>
                <a:ea typeface="+mj-ea"/>
              </a:rPr>
              <a:t>CAM</a:t>
            </a:r>
            <a:r>
              <a:rPr lang="ko-KR" altLang="en-US" sz="1400" dirty="0">
                <a:latin typeface="+mj-ea"/>
                <a:ea typeface="+mj-ea"/>
              </a:rPr>
              <a:t>을 추출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+mj-ea"/>
                <a:ea typeface="+mj-ea"/>
              </a:rPr>
              <a:t>LayerCAM</a:t>
            </a:r>
            <a:r>
              <a:rPr lang="ko-KR" altLang="en-US" sz="1400" dirty="0">
                <a:latin typeface="+mj-ea"/>
                <a:ea typeface="+mj-ea"/>
              </a:rPr>
              <a:t>은 어떠한 </a:t>
            </a:r>
            <a:r>
              <a:rPr lang="en-US" altLang="ko-KR" sz="1400" dirty="0">
                <a:latin typeface="+mj-ea"/>
                <a:ea typeface="+mj-ea"/>
              </a:rPr>
              <a:t>CNN</a:t>
            </a:r>
            <a:r>
              <a:rPr lang="ko-KR" altLang="en-US" sz="1400" dirty="0">
                <a:latin typeface="+mj-ea"/>
                <a:ea typeface="+mj-ea"/>
              </a:rPr>
              <a:t>구조에도 적용이 가능한 방법론으로 </a:t>
            </a:r>
            <a:r>
              <a:rPr lang="en-US" altLang="ko-KR" sz="1400" dirty="0">
                <a:latin typeface="+mj-ea"/>
                <a:ea typeface="+mj-ea"/>
              </a:rPr>
              <a:t>Class</a:t>
            </a:r>
            <a:r>
              <a:rPr lang="ko-KR" altLang="en-US" sz="1400" dirty="0">
                <a:latin typeface="+mj-ea"/>
                <a:ea typeface="+mj-ea"/>
              </a:rPr>
              <a:t>를 </a:t>
            </a:r>
            <a:r>
              <a:rPr lang="en-US" altLang="ko-KR" sz="1400" dirty="0">
                <a:latin typeface="+mj-ea"/>
                <a:ea typeface="+mj-ea"/>
              </a:rPr>
              <a:t>Target</a:t>
            </a:r>
            <a:r>
              <a:rPr lang="ko-KR" altLang="en-US" sz="1400" dirty="0">
                <a:latin typeface="+mj-ea"/>
                <a:ea typeface="+mj-ea"/>
              </a:rPr>
              <a:t>으로 학습되는 네트워크의 </a:t>
            </a:r>
            <a:r>
              <a:rPr lang="en-US" altLang="ko-KR" sz="1400" dirty="0">
                <a:latin typeface="+mj-ea"/>
                <a:ea typeface="+mj-ea"/>
              </a:rPr>
              <a:t>Feature Map</a:t>
            </a:r>
            <a:r>
              <a:rPr lang="ko-KR" altLang="en-US" sz="1400" dirty="0">
                <a:latin typeface="+mj-ea"/>
                <a:ea typeface="+mj-ea"/>
              </a:rPr>
              <a:t>에 </a:t>
            </a:r>
            <a:r>
              <a:rPr lang="en-US" altLang="ko-KR" sz="1400" dirty="0">
                <a:latin typeface="+mj-ea"/>
                <a:ea typeface="+mj-ea"/>
              </a:rPr>
              <a:t>Weigh</a:t>
            </a:r>
            <a:r>
              <a:rPr lang="ko-KR" altLang="en-US" sz="1400" dirty="0">
                <a:latin typeface="+mj-ea"/>
                <a:ea typeface="+mj-ea"/>
              </a:rPr>
              <a:t>를 도입하여 </a:t>
            </a:r>
            <a:r>
              <a:rPr lang="en-US" altLang="ko-KR" sz="1400" dirty="0">
                <a:latin typeface="+mj-ea"/>
                <a:ea typeface="+mj-ea"/>
              </a:rPr>
              <a:t>Channel-wise</a:t>
            </a:r>
            <a:r>
              <a:rPr lang="ko-KR" altLang="en-US" sz="1400" dirty="0">
                <a:latin typeface="+mj-ea"/>
                <a:ea typeface="+mj-ea"/>
              </a:rPr>
              <a:t>하게 합한 하나의 </a:t>
            </a:r>
            <a:r>
              <a:rPr lang="en-US" altLang="ko-KR" sz="1400" dirty="0">
                <a:latin typeface="+mj-ea"/>
                <a:ea typeface="+mj-ea"/>
              </a:rPr>
              <a:t>Class Activation Map</a:t>
            </a:r>
            <a:r>
              <a:rPr lang="ko-KR" altLang="en-US" sz="1400" dirty="0">
                <a:latin typeface="+mj-ea"/>
                <a:ea typeface="+mj-ea"/>
              </a:rPr>
              <a:t>을 추출하는 방식</a:t>
            </a:r>
            <a:endParaRPr lang="en-US" altLang="ko-KR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3370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454727" y="3882045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8802" y="3208712"/>
            <a:ext cx="7360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+mj-ea"/>
                <a:ea typeface="+mj-ea"/>
              </a:rPr>
              <a:t>현미경 시스템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8802" y="3863199"/>
            <a:ext cx="7360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+mj-ea"/>
                <a:ea typeface="+mj-ea"/>
              </a:rPr>
              <a:t>Segmentation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70752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2085" y="91178"/>
            <a:ext cx="7360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Segmentation </a:t>
            </a:r>
            <a:r>
              <a:rPr lang="ko-KR" altLang="en-US" sz="2000" b="1" dirty="0">
                <a:latin typeface="+mj-ea"/>
                <a:ea typeface="+mj-ea"/>
              </a:rPr>
              <a:t>실험결과 </a:t>
            </a:r>
            <a:r>
              <a:rPr lang="en-US" altLang="ko-KR" sz="2000" b="1" dirty="0">
                <a:latin typeface="+mj-ea"/>
                <a:ea typeface="+mj-ea"/>
              </a:rPr>
              <a:t>- </a:t>
            </a:r>
            <a:r>
              <a:rPr lang="ko-KR" altLang="en-US" sz="2000" b="1" dirty="0">
                <a:latin typeface="+mj-ea"/>
                <a:ea typeface="+mj-ea"/>
              </a:rPr>
              <a:t>정량평가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DC3B80-D049-466F-9833-22A868C1B078}"/>
              </a:ext>
            </a:extLst>
          </p:cNvPr>
          <p:cNvSpPr/>
          <p:nvPr/>
        </p:nvSpPr>
        <p:spPr>
          <a:xfrm>
            <a:off x="581256" y="3460459"/>
            <a:ext cx="7981485" cy="2636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+mj-ea"/>
                <a:ea typeface="+mj-ea"/>
              </a:rPr>
              <a:t>DiceCoefficient</a:t>
            </a:r>
            <a:r>
              <a:rPr lang="ko-KR" altLang="en-US" sz="1400" dirty="0">
                <a:latin typeface="+mj-ea"/>
                <a:ea typeface="+mj-ea"/>
              </a:rPr>
              <a:t>와 </a:t>
            </a:r>
            <a:r>
              <a:rPr lang="en-US" altLang="ko-KR" sz="1400" dirty="0" err="1">
                <a:latin typeface="+mj-ea"/>
                <a:ea typeface="+mj-ea"/>
              </a:rPr>
              <a:t>IoU</a:t>
            </a:r>
            <a:r>
              <a:rPr lang="ko-KR" altLang="en-US" sz="1400" dirty="0">
                <a:latin typeface="+mj-ea"/>
                <a:ea typeface="+mj-ea"/>
              </a:rPr>
              <a:t>는 객체가 없는 경우 </a:t>
            </a:r>
            <a:r>
              <a:rPr lang="en-US" altLang="ko-KR" sz="1400" dirty="0">
                <a:latin typeface="+mj-ea"/>
                <a:ea typeface="+mj-ea"/>
              </a:rPr>
              <a:t>TP</a:t>
            </a:r>
            <a:r>
              <a:rPr lang="ko-KR" altLang="en-US" sz="1400" dirty="0">
                <a:latin typeface="+mj-ea"/>
                <a:ea typeface="+mj-ea"/>
              </a:rPr>
              <a:t>가 없기때문에 정상 데이터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음성</a:t>
            </a:r>
            <a:r>
              <a:rPr lang="en-US" altLang="ko-KR" sz="1400" dirty="0">
                <a:latin typeface="+mj-ea"/>
                <a:ea typeface="+mj-ea"/>
              </a:rPr>
              <a:t>) Test </a:t>
            </a:r>
            <a:r>
              <a:rPr lang="ko-KR" altLang="en-US" sz="1400" dirty="0">
                <a:latin typeface="+mj-ea"/>
                <a:ea typeface="+mj-ea"/>
              </a:rPr>
              <a:t>시에는 측정되지 않게 코드를 수정함</a:t>
            </a:r>
            <a:endParaRPr lang="en-US" altLang="ko-KR" sz="14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  <a:ea typeface="+mj-ea"/>
              </a:rPr>
              <a:t>Precision, Recall</a:t>
            </a:r>
            <a:r>
              <a:rPr lang="ko-KR" altLang="en-US" sz="1400" dirty="0">
                <a:latin typeface="+mj-ea"/>
                <a:ea typeface="+mj-ea"/>
              </a:rPr>
              <a:t>은 양성과 음성의 비율이 극단적으로 다른 데이터에도 적용할 수 있는 </a:t>
            </a:r>
            <a:r>
              <a:rPr lang="en-US" altLang="ko-KR" sz="1400" dirty="0">
                <a:latin typeface="+mj-ea"/>
                <a:ea typeface="+mj-ea"/>
              </a:rPr>
              <a:t>metric</a:t>
            </a:r>
            <a:r>
              <a:rPr lang="ko-KR" altLang="en-US" sz="1400" dirty="0">
                <a:latin typeface="+mj-ea"/>
                <a:ea typeface="+mj-ea"/>
              </a:rPr>
              <a:t>으로 성능 차이를 더 객관적으로 평가하기 위하여 도입함</a:t>
            </a:r>
            <a:endParaRPr lang="en-US" altLang="ko-KR" sz="14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  <a:ea typeface="+mj-ea"/>
              </a:rPr>
              <a:t>F1</a:t>
            </a:r>
            <a:r>
              <a:rPr lang="ko-KR" altLang="en-US" sz="1400" dirty="0">
                <a:latin typeface="+mj-ea"/>
                <a:ea typeface="+mj-ea"/>
              </a:rPr>
              <a:t>은 </a:t>
            </a:r>
            <a:r>
              <a:rPr lang="en-US" altLang="ko-KR" sz="1400" dirty="0">
                <a:latin typeface="+mj-ea"/>
                <a:ea typeface="+mj-ea"/>
              </a:rPr>
              <a:t>Precision</a:t>
            </a:r>
            <a:r>
              <a:rPr lang="ko-KR" altLang="en-US" sz="1400" dirty="0">
                <a:latin typeface="+mj-ea"/>
                <a:ea typeface="+mj-ea"/>
              </a:rPr>
              <a:t>과 </a:t>
            </a:r>
            <a:r>
              <a:rPr lang="en-US" altLang="ko-KR" sz="1400" dirty="0">
                <a:latin typeface="+mj-ea"/>
                <a:ea typeface="+mj-ea"/>
              </a:rPr>
              <a:t>Recall</a:t>
            </a:r>
            <a:r>
              <a:rPr lang="ko-KR" altLang="en-US" sz="1400" dirty="0">
                <a:latin typeface="+mj-ea"/>
                <a:ea typeface="+mj-ea"/>
              </a:rPr>
              <a:t>의 조화평균</a:t>
            </a:r>
            <a:endParaRPr lang="en-US" altLang="ko-KR" sz="14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+mj-ea"/>
                <a:ea typeface="+mj-ea"/>
              </a:rPr>
              <a:t>ZeroLabel</a:t>
            </a:r>
            <a:r>
              <a:rPr lang="ko-KR" altLang="en-US" sz="1400" dirty="0">
                <a:latin typeface="+mj-ea"/>
                <a:ea typeface="+mj-ea"/>
              </a:rPr>
              <a:t>에서 수치상으로 최고의 성능을 보임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그 다음으로는 </a:t>
            </a:r>
            <a:r>
              <a:rPr lang="en-US" altLang="ko-KR" sz="1400" dirty="0" err="1">
                <a:latin typeface="+mj-ea"/>
                <a:ea typeface="+mj-ea"/>
              </a:rPr>
              <a:t>PatchMix</a:t>
            </a:r>
            <a:r>
              <a:rPr lang="en-US" altLang="ko-KR" sz="1400" dirty="0">
                <a:latin typeface="+mj-ea"/>
                <a:ea typeface="+mj-ea"/>
              </a:rPr>
              <a:t> Augmentation </a:t>
            </a:r>
            <a:r>
              <a:rPr lang="ko-KR" altLang="en-US" sz="1400" dirty="0">
                <a:latin typeface="+mj-ea"/>
                <a:ea typeface="+mj-ea"/>
              </a:rPr>
              <a:t>학습전략이 좋은 성능을 보임</a:t>
            </a:r>
            <a:endParaRPr lang="en-US" altLang="ko-KR" sz="1400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5BF6AD-40AD-495D-85D5-AC174939E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26" y="1281454"/>
            <a:ext cx="6963747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726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50675</TotalTime>
  <Words>669</Words>
  <Application>Microsoft Office PowerPoint</Application>
  <PresentationFormat>화면 슬라이드 쇼(4:3)</PresentationFormat>
  <Paragraphs>147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mujinkim</dc:creator>
  <cp:lastModifiedBy>HONG</cp:lastModifiedBy>
  <cp:revision>680</cp:revision>
  <dcterms:created xsi:type="dcterms:W3CDTF">2021-03-24T07:36:17Z</dcterms:created>
  <dcterms:modified xsi:type="dcterms:W3CDTF">2022-02-24T12:11:12Z</dcterms:modified>
</cp:coreProperties>
</file>