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4" r:id="rId3"/>
    <p:sldId id="263" r:id="rId4"/>
    <p:sldId id="265" r:id="rId5"/>
    <p:sldId id="268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07" autoAdjust="0"/>
  </p:normalViewPr>
  <p:slideViewPr>
    <p:cSldViewPr snapToGrid="0">
      <p:cViewPr varScale="1">
        <p:scale>
          <a:sx n="88" d="100"/>
          <a:sy n="88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'conf-fre'!$B$12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'conf-fre'!$C$12:$I$12</c:f>
              <c:numCache>
                <c:formatCode>General</c:formatCode>
                <c:ptCount val="7"/>
                <c:pt idx="0">
                  <c:v>5834</c:v>
                </c:pt>
                <c:pt idx="1">
                  <c:v>111</c:v>
                </c:pt>
                <c:pt idx="2">
                  <c:v>48</c:v>
                </c:pt>
                <c:pt idx="3">
                  <c:v>54</c:v>
                </c:pt>
                <c:pt idx="4">
                  <c:v>34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1-4EE7-89F0-FF5016E601B8}"/>
            </c:ext>
          </c:extLst>
        </c:ser>
        <c:ser>
          <c:idx val="1"/>
          <c:order val="1"/>
          <c:tx>
            <c:strRef>
              <c:f>'conf-fre'!$B$13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'conf-fre'!$C$13:$I$13</c:f>
              <c:numCache>
                <c:formatCode>General</c:formatCode>
                <c:ptCount val="7"/>
                <c:pt idx="0">
                  <c:v>6601</c:v>
                </c:pt>
                <c:pt idx="1">
                  <c:v>111</c:v>
                </c:pt>
                <c:pt idx="2">
                  <c:v>60</c:v>
                </c:pt>
                <c:pt idx="3">
                  <c:v>47</c:v>
                </c:pt>
                <c:pt idx="4">
                  <c:v>44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1-4EE7-89F0-FF5016E601B8}"/>
            </c:ext>
          </c:extLst>
        </c:ser>
        <c:ser>
          <c:idx val="2"/>
          <c:order val="2"/>
          <c:tx>
            <c:strRef>
              <c:f>'conf-fre'!$B$14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'conf-fre'!$C$11:$I$11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'conf-fre'!$C$14:$I$14</c:f>
              <c:numCache>
                <c:formatCode>General</c:formatCode>
                <c:ptCount val="7"/>
                <c:pt idx="0">
                  <c:v>5875</c:v>
                </c:pt>
                <c:pt idx="1">
                  <c:v>197</c:v>
                </c:pt>
                <c:pt idx="2">
                  <c:v>130</c:v>
                </c:pt>
                <c:pt idx="3">
                  <c:v>104</c:v>
                </c:pt>
                <c:pt idx="4">
                  <c:v>108</c:v>
                </c:pt>
                <c:pt idx="5">
                  <c:v>11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A1-4EE7-89F0-FF5016E60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217744"/>
        <c:axId val="252221488"/>
      </c:barChart>
      <c:catAx>
        <c:axId val="25221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1488"/>
        <c:crosses val="autoZero"/>
        <c:auto val="1"/>
        <c:lblAlgn val="ctr"/>
        <c:lblOffset val="100"/>
        <c:noMultiLvlLbl val="0"/>
      </c:catAx>
      <c:valAx>
        <c:axId val="2522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1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'conf-fre'!$B$27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'conf-fre'!$C$27:$I$27</c:f>
              <c:numCache>
                <c:formatCode>General</c:formatCode>
                <c:ptCount val="7"/>
                <c:pt idx="0">
                  <c:v>6435</c:v>
                </c:pt>
                <c:pt idx="1">
                  <c:v>624</c:v>
                </c:pt>
                <c:pt idx="2">
                  <c:v>375</c:v>
                </c:pt>
                <c:pt idx="3">
                  <c:v>263</c:v>
                </c:pt>
                <c:pt idx="4">
                  <c:v>177</c:v>
                </c:pt>
                <c:pt idx="5">
                  <c:v>10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6-4D76-8541-6B2E5D8BF7B2}"/>
            </c:ext>
          </c:extLst>
        </c:ser>
        <c:ser>
          <c:idx val="1"/>
          <c:order val="1"/>
          <c:tx>
            <c:strRef>
              <c:f>'conf-fre'!$B$28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'conf-fre'!$C$28:$I$28</c:f>
              <c:numCache>
                <c:formatCode>General</c:formatCode>
                <c:ptCount val="7"/>
                <c:pt idx="0">
                  <c:v>7021</c:v>
                </c:pt>
                <c:pt idx="1">
                  <c:v>678</c:v>
                </c:pt>
                <c:pt idx="2">
                  <c:v>364</c:v>
                </c:pt>
                <c:pt idx="3">
                  <c:v>254</c:v>
                </c:pt>
                <c:pt idx="4">
                  <c:v>185</c:v>
                </c:pt>
                <c:pt idx="5">
                  <c:v>16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6-4D76-8541-6B2E5D8BF7B2}"/>
            </c:ext>
          </c:extLst>
        </c:ser>
        <c:ser>
          <c:idx val="2"/>
          <c:order val="2"/>
          <c:tx>
            <c:strRef>
              <c:f>'conf-fre'!$B$29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'conf-fre'!$C$26:$I$26</c:f>
              <c:strCache>
                <c:ptCount val="7"/>
                <c:pt idx="0">
                  <c:v>100-90</c:v>
                </c:pt>
                <c:pt idx="1">
                  <c:v>90-80</c:v>
                </c:pt>
                <c:pt idx="2">
                  <c:v>80-70</c:v>
                </c:pt>
                <c:pt idx="3">
                  <c:v>70-60</c:v>
                </c:pt>
                <c:pt idx="4">
                  <c:v>60-50</c:v>
                </c:pt>
                <c:pt idx="5">
                  <c:v>50-40</c:v>
                </c:pt>
                <c:pt idx="6">
                  <c:v>40-30</c:v>
                </c:pt>
              </c:strCache>
            </c:strRef>
          </c:cat>
          <c:val>
            <c:numRef>
              <c:f>'conf-fre'!$C$29:$I$29</c:f>
              <c:numCache>
                <c:formatCode>General</c:formatCode>
                <c:ptCount val="7"/>
                <c:pt idx="0">
                  <c:v>6909</c:v>
                </c:pt>
                <c:pt idx="1">
                  <c:v>561</c:v>
                </c:pt>
                <c:pt idx="2">
                  <c:v>377</c:v>
                </c:pt>
                <c:pt idx="3">
                  <c:v>252</c:v>
                </c:pt>
                <c:pt idx="4">
                  <c:v>200</c:v>
                </c:pt>
                <c:pt idx="5">
                  <c:v>14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6-4D76-8541-6B2E5D8BF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228144"/>
        <c:axId val="252220656"/>
      </c:barChart>
      <c:catAx>
        <c:axId val="25222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0656"/>
        <c:crosses val="autoZero"/>
        <c:auto val="1"/>
        <c:lblAlgn val="ctr"/>
        <c:lblOffset val="100"/>
        <c:noMultiLvlLbl val="0"/>
      </c:catAx>
      <c:valAx>
        <c:axId val="25222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222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4B8-929C-445E-B57F-35D5B622153E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2DF-2B55-4632-A6F1-AAF9AB27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Incremental</a:t>
            </a:r>
            <a:r>
              <a:rPr lang="en-US" altLang="ko-KR" baseline="0" dirty="0" smtClean="0"/>
              <a:t> learning (ILs)</a:t>
            </a:r>
            <a:r>
              <a:rPr lang="ko-KR" altLang="en-US" baseline="0" dirty="0" smtClean="0"/>
              <a:t>은 샘플로 효과적이면서 동시에 대표성을 가지는 샘플을 선택하는 것이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본 연구에서 사용하는 시스템의 경우 패치 레벨 분류와 </a:t>
            </a:r>
            <a:r>
              <a:rPr lang="en-US" altLang="ko-KR" baseline="0" dirty="0" smtClean="0"/>
              <a:t>WSI </a:t>
            </a:r>
            <a:r>
              <a:rPr lang="ko-KR" altLang="en-US" baseline="0" dirty="0" smtClean="0"/>
              <a:t>분류의 시나리오에서 </a:t>
            </a:r>
            <a:r>
              <a:rPr lang="ko-KR" altLang="en-US" baseline="0" dirty="0" err="1" smtClean="0"/>
              <a:t>차이첨이</a:t>
            </a:r>
            <a:r>
              <a:rPr lang="ko-KR" altLang="en-US" baseline="0" dirty="0" smtClean="0"/>
              <a:t> 보임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patch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WSI </a:t>
            </a:r>
            <a:r>
              <a:rPr lang="ko-KR" altLang="en-US" baseline="0" dirty="0" smtClean="0"/>
              <a:t>분류기 간의 서로 다른 전략이 필요함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적인 </a:t>
            </a:r>
            <a:r>
              <a:rPr lang="en-US" altLang="ko-KR" dirty="0" smtClean="0"/>
              <a:t>AL </a:t>
            </a:r>
            <a:r>
              <a:rPr lang="ko-KR" altLang="en-US" dirty="0" smtClean="0"/>
              <a:t>시나리오에서는 불확실성이 높은 샘플을 데이터 </a:t>
            </a:r>
            <a:r>
              <a:rPr lang="en-US" altLang="ko-KR" dirty="0" smtClean="0"/>
              <a:t>pool</a:t>
            </a:r>
            <a:r>
              <a:rPr lang="ko-KR" altLang="en-US" dirty="0" smtClean="0"/>
              <a:t>에서 선택하여 레이블 시키고 이를 학습하는 시나리오를 가지고 가나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노이즈 라벨 </a:t>
            </a:r>
            <a:r>
              <a:rPr lang="ko-KR" altLang="en-US" dirty="0" err="1" smtClean="0"/>
              <a:t>시니라이오에서는</a:t>
            </a:r>
            <a:r>
              <a:rPr lang="ko-KR" altLang="en-US" dirty="0" smtClean="0"/>
              <a:t> 불확실성이 높은 샘플을 노이즈로 보고 학습에서 제외시킴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</a:t>
            </a:r>
            <a:r>
              <a:rPr lang="en-US" altLang="ko-KR" dirty="0" err="1" smtClean="0"/>
              <a:t>SeeDP</a:t>
            </a:r>
            <a:r>
              <a:rPr lang="ko-KR" altLang="en-US" dirty="0" smtClean="0"/>
              <a:t>의 업데이트에서 앞서서 각 불확실성 스코어에 따른 별도의 추가적 실험을 통해서 전략을 수립하는 것이 필요한 것으로 예상됨</a:t>
            </a:r>
            <a:endParaRPr lang="en-US" altLang="ko-KR" dirty="0" smtClean="0"/>
          </a:p>
          <a:p>
            <a:r>
              <a:rPr lang="ko-KR" altLang="en-US" dirty="0" smtClean="0"/>
              <a:t>특히 패치 분류기의 경우 앞선 모순된 시나리오의 조건을 모두 갖추기 때문에 실험이 더욱 요구됨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풀당</a:t>
            </a:r>
            <a:r>
              <a:rPr lang="ko-KR" altLang="en-US" dirty="0" smtClean="0"/>
              <a:t> 학습 가능한 </a:t>
            </a:r>
            <a:r>
              <a:rPr lang="ko-KR" altLang="en-US" dirty="0" err="1" smtClean="0"/>
              <a:t>샘플수를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건으로 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번의 루프를</a:t>
            </a:r>
            <a:r>
              <a:rPr lang="ko-KR" altLang="en-US" baseline="0" dirty="0" smtClean="0"/>
              <a:t> 진행함에 따라서 </a:t>
            </a:r>
            <a:r>
              <a:rPr lang="en-US" altLang="ko-KR" baseline="0" dirty="0" err="1" smtClean="0"/>
              <a:t>acc</a:t>
            </a:r>
            <a:r>
              <a:rPr lang="ko-KR" altLang="en-US" baseline="0" dirty="0" smtClean="0"/>
              <a:t>의 변화를 확인하고자 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생성되는는</a:t>
            </a:r>
            <a:r>
              <a:rPr lang="ko-KR" altLang="en-US" baseline="0" dirty="0" smtClean="0"/>
              <a:t> 모델을 특정 구간의 불확실성 스코어를 가지는 </a:t>
            </a:r>
            <a:r>
              <a:rPr lang="ko-KR" altLang="en-US" baseline="0" dirty="0" err="1" smtClean="0"/>
              <a:t>샘플들로만</a:t>
            </a:r>
            <a:r>
              <a:rPr lang="ko-KR" altLang="en-US" baseline="0" dirty="0" smtClean="0"/>
              <a:t> 지속적으로 학습시킬 계획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의 결과를 토대로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구간에 대한 우선순위를 산정하여 </a:t>
            </a:r>
            <a:r>
              <a:rPr lang="ko-KR" altLang="en-US" baseline="0" dirty="0" err="1" smtClean="0"/>
              <a:t>웨이크</a:t>
            </a:r>
            <a:r>
              <a:rPr lang="ko-KR" altLang="en-US" baseline="0" dirty="0" smtClean="0"/>
              <a:t> 값을 도출하고자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도출된 웨이트를 기반으로 구간에 따른 샘플들을 </a:t>
            </a:r>
            <a:r>
              <a:rPr lang="ko-KR" altLang="en-US" baseline="0" dirty="0" err="1" smtClean="0"/>
              <a:t>블랜딩</a:t>
            </a:r>
            <a:r>
              <a:rPr lang="ko-KR" altLang="en-US" baseline="0" dirty="0" smtClean="0"/>
              <a:t> 하여 학습에 투입하여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위와 동일 한 방식으로 루프에 따른 </a:t>
            </a:r>
            <a:r>
              <a:rPr lang="en-US" altLang="ko-KR" baseline="0" dirty="0" smtClean="0"/>
              <a:t>ACC </a:t>
            </a:r>
            <a:r>
              <a:rPr lang="ko-KR" altLang="en-US" baseline="0" dirty="0" smtClean="0"/>
              <a:t>변화를 확인하고자 </a:t>
            </a:r>
            <a:r>
              <a:rPr lang="ko-KR" altLang="en-US" baseline="0" dirty="0" smtClean="0"/>
              <a:t>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2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Patch</a:t>
            </a:r>
            <a:r>
              <a:rPr lang="ko-KR" altLang="en-US" dirty="0" smtClean="0"/>
              <a:t>와는 다르게 </a:t>
            </a:r>
            <a:r>
              <a:rPr lang="en-US" altLang="ko-KR" dirty="0" smtClean="0"/>
              <a:t>WSI</a:t>
            </a:r>
            <a:r>
              <a:rPr lang="ko-KR" altLang="en-US" dirty="0" smtClean="0"/>
              <a:t>는 라벨의 획득이 비교적 쉬운 관계로 조금 다른 시나리오와 실험을 진행하고자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B0CA-D8B6-41F5-80C7-3A89BDD72843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슬라이드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7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9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16" y="1583963"/>
            <a:ext cx="3360726" cy="33643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504" y="1747921"/>
            <a:ext cx="273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1) patch level classification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2504" y="3079641"/>
            <a:ext cx="273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) WSI level classification</a:t>
            </a:r>
            <a:endParaRPr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2504" y="987345"/>
            <a:ext cx="24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Selection strategy</a:t>
            </a:r>
            <a:endParaRPr lang="ko-KR" altLang="en-US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1093985" y="1414635"/>
            <a:ext cx="341832" cy="333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504" y="2156311"/>
            <a:ext cx="3265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active learning </a:t>
            </a:r>
            <a:r>
              <a:rPr lang="ko-KR" altLang="en-US" sz="1600" dirty="0" smtClean="0"/>
              <a:t>시나리오와 동일함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라벨 확인 어려움</a:t>
            </a:r>
            <a:r>
              <a:rPr lang="en-US" altLang="ko-KR" sz="1600" dirty="0" smtClean="0"/>
              <a:t>,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9062" y="3455077"/>
            <a:ext cx="3265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active learning </a:t>
            </a:r>
            <a:r>
              <a:rPr lang="ko-KR" altLang="en-US" sz="1600" dirty="0" smtClean="0"/>
              <a:t>시나리오와 다름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라벨 확인이 쉬운 상황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서로 다른 환경에서 실험이 필요함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라벨을 획득하는 케이스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획득하지 못하는 케이스</a:t>
            </a:r>
            <a:r>
              <a:rPr lang="en-US" altLang="ko-KR" sz="1600" dirty="0" smtClean="0"/>
              <a:t>),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5153" y="5289309"/>
            <a:ext cx="502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*patch /WSI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분류기에</a:t>
            </a:r>
            <a:r>
              <a:rPr lang="ko-KR" altLang="en-US" sz="1400" dirty="0" smtClean="0">
                <a:solidFill>
                  <a:srgbClr val="FF0000"/>
                </a:solidFill>
              </a:rPr>
              <a:t> 대한 서로 다른 전략이 필요함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3856" y="3467121"/>
            <a:ext cx="2153540" cy="1481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7424161" y="2564087"/>
            <a:ext cx="452927" cy="39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049" y="3467121"/>
            <a:ext cx="17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1 (week 1)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825549" y="3982200"/>
            <a:ext cx="534113" cy="529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646758" y="3794680"/>
            <a:ext cx="534113" cy="529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973355" y="4512039"/>
            <a:ext cx="403258" cy="404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925772" y="411577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61080" y="428527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39118" y="445476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213480" y="443767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65880" y="459007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861355" y="393201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13755" y="408441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6155" y="423681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502177" y="419458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654577" y="434698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806977" y="449938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555719" y="449408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530081" y="447699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682481" y="462939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971178" y="438631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058031" y="456603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032393" y="454894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184793" y="4701347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473490" y="445826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17" idx="4"/>
          </p:cNvCxnSpPr>
          <p:nvPr/>
        </p:nvCxnSpPr>
        <p:spPr>
          <a:xfrm>
            <a:off x="7092606" y="4512039"/>
            <a:ext cx="366236" cy="10169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9" idx="4"/>
          </p:cNvCxnSpPr>
          <p:nvPr/>
        </p:nvCxnSpPr>
        <p:spPr>
          <a:xfrm flipH="1">
            <a:off x="7462873" y="4324519"/>
            <a:ext cx="450942" cy="120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</p:cNvCxnSpPr>
          <p:nvPr/>
        </p:nvCxnSpPr>
        <p:spPr>
          <a:xfrm flipH="1">
            <a:off x="7462873" y="4857692"/>
            <a:ext cx="569538" cy="6712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98508" y="5380838"/>
            <a:ext cx="274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Selection</a:t>
            </a:r>
          </a:p>
          <a:p>
            <a:r>
              <a:rPr lang="ko-KR" altLang="en-US" sz="1200" dirty="0" smtClean="0"/>
              <a:t>효과적이면서 대표성을 가지는 샘플의 선택이 필요함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05710" y="1045303"/>
            <a:ext cx="2153540" cy="14812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21903" y="1045303"/>
            <a:ext cx="17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n (week n)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6857403" y="1560382"/>
            <a:ext cx="534113" cy="529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39876" y="1653388"/>
            <a:ext cx="403258" cy="404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957626" y="169396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092934" y="186345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270972" y="2032945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245334" y="201585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397734" y="2168253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893209" y="151019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045609" y="166259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198009" y="181499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34031" y="177276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686431" y="192516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838831" y="207756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587573" y="207227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561935" y="205517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714335" y="220757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03032" y="1964495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089885" y="2144221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064247" y="212712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216647" y="2279529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505344" y="2036445"/>
            <a:ext cx="116677" cy="118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아래쪽 화살표 67"/>
          <p:cNvSpPr/>
          <p:nvPr/>
        </p:nvSpPr>
        <p:spPr>
          <a:xfrm>
            <a:off x="7456072" y="3176724"/>
            <a:ext cx="452927" cy="393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2599" y="2826527"/>
            <a:ext cx="105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6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8384" y="-99392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39552" y="980728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5536" y="488344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7734" y="1148315"/>
            <a:ext cx="163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98" y="4424045"/>
            <a:ext cx="1618256" cy="997998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817" y="3485310"/>
            <a:ext cx="1546248" cy="856456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23" y="5616145"/>
            <a:ext cx="1076051" cy="8163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474" y="3608901"/>
            <a:ext cx="2420264" cy="2628286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1406453" y="4724528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626425" y="4892249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9821" y="4810754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cxnSp>
        <p:nvCxnSpPr>
          <p:cNvPr id="36" name="직선 화살표 연결선 35"/>
          <p:cNvCxnSpPr>
            <a:stCxn id="83" idx="6"/>
            <a:endCxn id="63" idx="1"/>
          </p:cNvCxnSpPr>
          <p:nvPr/>
        </p:nvCxnSpPr>
        <p:spPr>
          <a:xfrm flipV="1">
            <a:off x="2061662" y="3913538"/>
            <a:ext cx="608155" cy="11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3" idx="6"/>
            <a:endCxn id="59" idx="1"/>
          </p:cNvCxnSpPr>
          <p:nvPr/>
        </p:nvCxnSpPr>
        <p:spPr>
          <a:xfrm flipV="1">
            <a:off x="2061662" y="4923044"/>
            <a:ext cx="413836" cy="1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3" idx="6"/>
            <a:endCxn id="69" idx="1"/>
          </p:cNvCxnSpPr>
          <p:nvPr/>
        </p:nvCxnSpPr>
        <p:spPr>
          <a:xfrm>
            <a:off x="2061662" y="5045153"/>
            <a:ext cx="724961" cy="97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291523" y="3453515"/>
            <a:ext cx="0" cy="297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83918" y="5492663"/>
            <a:ext cx="146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93~94%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992" y="1608292"/>
            <a:ext cx="3574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일반적으로 </a:t>
            </a:r>
            <a:r>
              <a:rPr lang="ko-KR" altLang="en-US" dirty="0" smtClean="0">
                <a:solidFill>
                  <a:srgbClr val="FF0000"/>
                </a:solidFill>
              </a:rPr>
              <a:t>불확실 성</a:t>
            </a:r>
            <a:r>
              <a:rPr lang="ko-KR" altLang="en-US" dirty="0" smtClean="0"/>
              <a:t>이 높은 샘플을 </a:t>
            </a:r>
            <a:r>
              <a:rPr lang="en-US" altLang="ko-KR" dirty="0" smtClean="0"/>
              <a:t>pool(</a:t>
            </a:r>
            <a:r>
              <a:rPr lang="ko-KR" altLang="en-US" dirty="0" smtClean="0"/>
              <a:t>랭킹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선택하여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*divergence </a:t>
            </a:r>
            <a:r>
              <a:rPr lang="ko-KR" altLang="en-US" sz="1200" dirty="0" smtClean="0"/>
              <a:t>에 대한 고려도 동시에 필요함 </a:t>
            </a:r>
            <a:r>
              <a:rPr lang="en-US" altLang="ko-KR" sz="1200" dirty="0" smtClean="0"/>
              <a:t>(=&gt; </a:t>
            </a:r>
            <a:r>
              <a:rPr lang="ko-KR" altLang="en-US" sz="1200" dirty="0" smtClean="0"/>
              <a:t>랜덤 </a:t>
            </a:r>
            <a:r>
              <a:rPr lang="ko-KR" altLang="en-US" sz="1200" dirty="0" err="1" smtClean="0"/>
              <a:t>샐플링</a:t>
            </a:r>
            <a:r>
              <a:rPr lang="ko-KR" altLang="en-US" sz="1200" dirty="0" smtClean="0"/>
              <a:t> 하거나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별도의 장치를 생성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763389" y="1556452"/>
            <a:ext cx="358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Noisy label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불확실성이 높은 샘플을 노이즈로 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학습에 방해되는 샘플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학습에서 제외 </a:t>
            </a: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err="1" smtClean="0">
                <a:solidFill>
                  <a:srgbClr val="FF0000"/>
                </a:solidFill>
              </a:rPr>
              <a:t>lossDiff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48233" y="3485310"/>
            <a:ext cx="6229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6066" y="1997870"/>
            <a:ext cx="5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0389" y="6421590"/>
            <a:ext cx="22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ko-KR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생성 환경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9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차트 25"/>
          <p:cNvGraphicFramePr>
            <a:graphicFrameLocks/>
          </p:cNvGraphicFramePr>
          <p:nvPr/>
        </p:nvGraphicFramePr>
        <p:xfrm>
          <a:off x="4597829" y="832622"/>
          <a:ext cx="4102194" cy="175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/>
        </p:nvGraphicFramePr>
        <p:xfrm>
          <a:off x="4524271" y="2584605"/>
          <a:ext cx="4175752" cy="1726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54364"/>
              </p:ext>
            </p:extLst>
          </p:nvPr>
        </p:nvGraphicFramePr>
        <p:xfrm>
          <a:off x="4597830" y="4530283"/>
          <a:ext cx="4546170" cy="809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5130">
                  <a:extLst>
                    <a:ext uri="{9D8B030D-6E8A-4147-A177-3AD203B41FA5}">
                      <a16:colId xmlns:a16="http://schemas.microsoft.com/office/drawing/2014/main" val="2482148345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07960147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054774521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842671591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16174603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417254029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98002815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13625296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6463467"/>
                    </a:ext>
                  </a:extLst>
                </a:gridCol>
              </a:tblGrid>
              <a:tr h="113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stomach</a:t>
                      </a:r>
                      <a:endParaRPr lang="en-US" sz="10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100-90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5390188"/>
                  </a:ext>
                </a:extLst>
              </a:tr>
              <a:tr h="109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9909155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6601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898172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5875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652896"/>
                  </a:ext>
                </a:extLst>
              </a:tr>
              <a:tr h="10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18310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19373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947527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4315"/>
              </p:ext>
            </p:extLst>
          </p:nvPr>
        </p:nvGraphicFramePr>
        <p:xfrm>
          <a:off x="4577015" y="5633617"/>
          <a:ext cx="4546170" cy="8260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5130">
                  <a:extLst>
                    <a:ext uri="{9D8B030D-6E8A-4147-A177-3AD203B41FA5}">
                      <a16:colId xmlns:a16="http://schemas.microsoft.com/office/drawing/2014/main" val="140564064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89646693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885321637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80525649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3363451826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066619734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14978028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2554086132"/>
                    </a:ext>
                  </a:extLst>
                </a:gridCol>
                <a:gridCol w="505130">
                  <a:extLst>
                    <a:ext uri="{9D8B030D-6E8A-4147-A177-3AD203B41FA5}">
                      <a16:colId xmlns:a16="http://schemas.microsoft.com/office/drawing/2014/main" val="1588384616"/>
                    </a:ext>
                  </a:extLst>
                </a:gridCol>
              </a:tblGrid>
              <a:tr h="173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colon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023528"/>
                  </a:ext>
                </a:extLst>
              </a:tr>
              <a:tr h="166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6435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0651727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845372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6909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920110"/>
                  </a:ext>
                </a:extLst>
              </a:tr>
              <a:tr h="159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20365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1863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769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562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24717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2082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0718" y="498968"/>
            <a:ext cx="13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Update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21986" y="683634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stomach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82451" y="2424258"/>
            <a:ext cx="12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colon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 flipH="1">
            <a:off x="6104209" y="4538480"/>
            <a:ext cx="1578241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05042" y="5641815"/>
            <a:ext cx="1466532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0520" y="9310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18" y="945015"/>
            <a:ext cx="3848100" cy="2790825"/>
          </a:xfrm>
          <a:prstGeom prst="rect">
            <a:avLst/>
          </a:prstGeom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4315"/>
              </p:ext>
            </p:extLst>
          </p:nvPr>
        </p:nvGraphicFramePr>
        <p:xfrm>
          <a:off x="160520" y="4218422"/>
          <a:ext cx="4287520" cy="10763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35940">
                  <a:extLst>
                    <a:ext uri="{9D8B030D-6E8A-4147-A177-3AD203B41FA5}">
                      <a16:colId xmlns:a16="http://schemas.microsoft.com/office/drawing/2014/main" val="3240692312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86973718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06802592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6301872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13582063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87350129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556323127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221965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stomach</a:t>
                      </a:r>
                      <a:endParaRPr lang="en-US" sz="1000" b="0" i="0" u="none" strike="noStrike" dirty="0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100-90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90-80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80-70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2279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0.99297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0.84685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0.66667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0.68519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6495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0.99439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0.81982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0.78333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0.59574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0.63636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510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0.98621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0.76142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0.72308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0.49074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0.45455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8960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0.99132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0.79952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0.72689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0.57073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0.52688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0.46667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95245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24088"/>
              </p:ext>
            </p:extLst>
          </p:nvPr>
        </p:nvGraphicFramePr>
        <p:xfrm>
          <a:off x="160520" y="5587027"/>
          <a:ext cx="4269200" cy="107632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33650">
                  <a:extLst>
                    <a:ext uri="{9D8B030D-6E8A-4147-A177-3AD203B41FA5}">
                      <a16:colId xmlns:a16="http://schemas.microsoft.com/office/drawing/2014/main" val="4276318741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4132504222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964959057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4148237580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1616190489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3503908206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357372605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18730083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colon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100-90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90-80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80-70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70-60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60-50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50-40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40-30</a:t>
                      </a:r>
                      <a:endParaRPr lang="en-US" altLang="ko-KR" sz="10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8282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0.9439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0.80128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0.71733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0.57034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0.55932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226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0.94972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0.82006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0.6456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0.57974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0.49189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55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0.93458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0.77362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0.67905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0.59127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0.42857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1626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0.94274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0.79979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0.681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0.57997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0.53381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242394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755555" y="4244157"/>
            <a:ext cx="1574407" cy="1050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H="1">
            <a:off x="693226" y="5587026"/>
            <a:ext cx="1061575" cy="1052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7015" y="6529179"/>
            <a:ext cx="4340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</a:t>
            </a:r>
            <a:r>
              <a:rPr lang="ko-KR" altLang="en-US" sz="1050" dirty="0" smtClean="0"/>
              <a:t>기존 슬라이드 데이터 모두 저장 및 획득 가능한지 확인 필요함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686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92" y="4249779"/>
            <a:ext cx="2612708" cy="243676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7686" y="1628545"/>
            <a:ext cx="2503917" cy="4606183"/>
          </a:xfrm>
          <a:prstGeom prst="roundRect">
            <a:avLst>
              <a:gd name="adj" fmla="val 7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01945" y="654388"/>
            <a:ext cx="158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실험 계획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95693" y="2372029"/>
            <a:ext cx="214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5693" y="3208092"/>
            <a:ext cx="214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95693" y="4133033"/>
            <a:ext cx="214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95692" y="5328020"/>
            <a:ext cx="214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1303269" y="4545861"/>
            <a:ext cx="52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3804" y="1628545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1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0997" y="2457597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2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1178" y="3263696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3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0997" y="5432214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 n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09765" y="1081795"/>
            <a:ext cx="429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Sample 200</a:t>
            </a:r>
            <a:r>
              <a:rPr lang="ko-KR" altLang="en-US" dirty="0" smtClean="0"/>
              <a:t>개 제한</a:t>
            </a:r>
            <a:r>
              <a:rPr lang="en-US" altLang="ko-KR" dirty="0" smtClean="0"/>
              <a:t>/ N</a:t>
            </a:r>
            <a:r>
              <a:rPr lang="ko-KR" altLang="en-US" dirty="0" smtClean="0"/>
              <a:t>번 루프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765" y="1692159"/>
            <a:ext cx="4524466" cy="176436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701872" y="1691075"/>
            <a:ext cx="562090" cy="149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66534" y="1692159"/>
            <a:ext cx="452656" cy="149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325442" y="1685471"/>
            <a:ext cx="562090" cy="149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>
            <a:off x="7440925" y="3794907"/>
            <a:ext cx="367469" cy="35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942373" y="3794907"/>
            <a:ext cx="14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성능 확인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55972" y="1398288"/>
            <a:ext cx="302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구간별로 특정 구간만 선택 </a:t>
            </a:r>
            <a:r>
              <a:rPr lang="en-US" altLang="ko-KR" sz="1200" dirty="0" smtClean="0"/>
              <a:t>(strategy)=&gt; </a:t>
            </a:r>
            <a:r>
              <a:rPr lang="ko-KR" altLang="en-US" sz="1200" dirty="0" smtClean="0"/>
              <a:t>모델 학습 결과 비교</a:t>
            </a:r>
            <a:endParaRPr lang="ko-KR" altLang="en-US" sz="12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043027" y="1853500"/>
            <a:ext cx="535314" cy="37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46206" y="1259005"/>
            <a:ext cx="20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데이터 분할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0374" y="6317216"/>
            <a:ext cx="20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쿼리 시나리오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level classification- selection strategy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41963" y="4493213"/>
            <a:ext cx="31772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구간별 우선 순위 선정</a:t>
            </a:r>
            <a:r>
              <a:rPr lang="en-US" altLang="ko-KR" sz="1400" dirty="0" smtClean="0"/>
              <a:t>(weight)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구간에 따른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샘플 </a:t>
            </a:r>
            <a:r>
              <a:rPr lang="en-US" altLang="ko-KR" sz="1400" dirty="0" smtClean="0"/>
              <a:t>blending</a:t>
            </a:r>
          </a:p>
          <a:p>
            <a:r>
              <a:rPr lang="ko-KR" altLang="en-US" sz="1400" dirty="0" smtClean="0"/>
              <a:t>기대 효과</a:t>
            </a:r>
            <a:endParaRPr lang="en-US" altLang="ko-KR" sz="1400" dirty="0" smtClean="0"/>
          </a:p>
          <a:p>
            <a:r>
              <a:rPr lang="en-US" altLang="ko-KR" sz="1400" dirty="0" smtClean="0"/>
              <a:t>=&gt; Divergence + </a:t>
            </a:r>
            <a:r>
              <a:rPr lang="ko-KR" altLang="en-US" sz="1400" dirty="0" smtClean="0"/>
              <a:t>노이즈 회피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효과적 샘플 </a:t>
            </a:r>
            <a:r>
              <a:rPr lang="en-US" altLang="ko-KR" sz="1400" dirty="0" smtClean="0"/>
              <a:t>selection</a:t>
            </a:r>
            <a:endParaRPr lang="ko-KR" altLang="en-US" sz="1400" dirty="0"/>
          </a:p>
        </p:txBody>
      </p:sp>
      <p:sp>
        <p:nvSpPr>
          <p:cNvPr id="35" name="아래쪽 화살표 34"/>
          <p:cNvSpPr/>
          <p:nvPr/>
        </p:nvSpPr>
        <p:spPr>
          <a:xfrm>
            <a:off x="4182584" y="3750397"/>
            <a:ext cx="367469" cy="350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41963" y="4112551"/>
            <a:ext cx="158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실험 계획 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57342" y="993272"/>
            <a:ext cx="5334257" cy="246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20403" y="4465607"/>
            <a:ext cx="3073342" cy="1197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6082139" y="5503294"/>
            <a:ext cx="535314" cy="37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66469" y="5912665"/>
            <a:ext cx="14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성능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Incremental leaning system  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2" y="807625"/>
            <a:ext cx="3988206" cy="26688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5575" y="3813287"/>
          <a:ext cx="400712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04">
                  <a:extLst>
                    <a:ext uri="{9D8B030D-6E8A-4147-A177-3AD203B41FA5}">
                      <a16:colId xmlns:a16="http://schemas.microsoft.com/office/drawing/2014/main" val="3488719716"/>
                    </a:ext>
                  </a:extLst>
                </a:gridCol>
                <a:gridCol w="1093862">
                  <a:extLst>
                    <a:ext uri="{9D8B030D-6E8A-4147-A177-3AD203B41FA5}">
                      <a16:colId xmlns:a16="http://schemas.microsoft.com/office/drawing/2014/main" val="4144978571"/>
                    </a:ext>
                  </a:extLst>
                </a:gridCol>
                <a:gridCol w="1805157">
                  <a:extLst>
                    <a:ext uri="{9D8B030D-6E8A-4147-A177-3AD203B41FA5}">
                      <a16:colId xmlns:a16="http://schemas.microsoft.com/office/drawing/2014/main" val="2739250961"/>
                    </a:ext>
                  </a:extLst>
                </a:gridCol>
              </a:tblGrid>
              <a:tr h="258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59436"/>
                  </a:ext>
                </a:extLst>
              </a:tr>
              <a:tr h="25837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43816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3379"/>
                  </a:ext>
                </a:extLst>
              </a:tr>
              <a:tr h="2583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3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57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3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confidence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8729"/>
                  </a:ext>
                </a:extLst>
              </a:tr>
            </a:tbl>
          </a:graphicData>
        </a:graphic>
      </p:graphicFrame>
      <p:cxnSp>
        <p:nvCxnSpPr>
          <p:cNvPr id="187" name="직선 연결선 186"/>
          <p:cNvCxnSpPr/>
          <p:nvPr/>
        </p:nvCxnSpPr>
        <p:spPr>
          <a:xfrm>
            <a:off x="4301537" y="1140911"/>
            <a:ext cx="0" cy="165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2752" y="4191520"/>
            <a:ext cx="15004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업데이트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구성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38" idx="1"/>
          </p:cNvCxnSpPr>
          <p:nvPr/>
        </p:nvCxnSpPr>
        <p:spPr>
          <a:xfrm>
            <a:off x="3860938" y="4230557"/>
            <a:ext cx="848177" cy="28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8" idx="1"/>
          </p:cNvCxnSpPr>
          <p:nvPr/>
        </p:nvCxnSpPr>
        <p:spPr>
          <a:xfrm>
            <a:off x="3860938" y="4495476"/>
            <a:ext cx="848177" cy="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38" idx="1"/>
          </p:cNvCxnSpPr>
          <p:nvPr/>
        </p:nvCxnSpPr>
        <p:spPr>
          <a:xfrm flipV="1">
            <a:off x="3860938" y="4513499"/>
            <a:ext cx="848177" cy="2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38" idx="1"/>
          </p:cNvCxnSpPr>
          <p:nvPr/>
        </p:nvCxnSpPr>
        <p:spPr>
          <a:xfrm flipV="1">
            <a:off x="3860938" y="4513499"/>
            <a:ext cx="848177" cy="5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38" idx="1"/>
          </p:cNvCxnSpPr>
          <p:nvPr/>
        </p:nvCxnSpPr>
        <p:spPr>
          <a:xfrm flipV="1">
            <a:off x="3860938" y="4513499"/>
            <a:ext cx="848177" cy="75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8" idx="1"/>
          </p:cNvCxnSpPr>
          <p:nvPr/>
        </p:nvCxnSpPr>
        <p:spPr>
          <a:xfrm flipV="1">
            <a:off x="3860938" y="4513499"/>
            <a:ext cx="848177" cy="11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9115" y="4328833"/>
            <a:ext cx="150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영향 분석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6289895" y="4372028"/>
            <a:ext cx="572568" cy="303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7" idx="0"/>
          </p:cNvCxnSpPr>
          <p:nvPr/>
        </p:nvCxnSpPr>
        <p:spPr>
          <a:xfrm rot="16200000" flipV="1">
            <a:off x="5008189" y="1506710"/>
            <a:ext cx="1978159" cy="33914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80867" y="1844028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scenario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5575" y="5998446"/>
            <a:ext cx="5690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1) Linux </a:t>
            </a:r>
            <a:r>
              <a:rPr lang="ko-KR" altLang="en-US" sz="1400" dirty="0" err="1" smtClean="0"/>
              <a:t>업데이트시</a:t>
            </a:r>
            <a:r>
              <a:rPr lang="ko-KR" altLang="en-US" sz="1400" dirty="0" smtClean="0"/>
              <a:t> 사용한 슬라이드에 대한 </a:t>
            </a:r>
            <a:r>
              <a:rPr lang="en-US" altLang="ko-KR" sz="1400" dirty="0" err="1" smtClean="0"/>
              <a:t>conf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요청**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*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기존연구</a:t>
            </a:r>
            <a:r>
              <a:rPr lang="en-US" altLang="ko-KR" sz="1400" dirty="0" smtClean="0"/>
              <a:t>) uncertain </a:t>
            </a:r>
            <a:r>
              <a:rPr lang="ko-KR" altLang="en-US" sz="1400" dirty="0" smtClean="0"/>
              <a:t>스코어 계산 하여 추천 방법 또한 </a:t>
            </a:r>
            <a:r>
              <a:rPr lang="ko-KR" altLang="en-US" sz="1400" dirty="0" err="1" smtClean="0"/>
              <a:t>고려중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3) </a:t>
            </a:r>
            <a:r>
              <a:rPr lang="ko-KR" altLang="en-US" sz="1400" dirty="0" smtClean="0">
                <a:solidFill>
                  <a:srgbClr val="FF0000"/>
                </a:solidFill>
              </a:rPr>
              <a:t>기존 </a:t>
            </a:r>
            <a:r>
              <a:rPr lang="ko-KR" altLang="en-US" sz="1400" dirty="0">
                <a:solidFill>
                  <a:srgbClr val="FF0000"/>
                </a:solidFill>
              </a:rPr>
              <a:t>슬라이드 데이터 모두 저장 및 획득 가능한지 확인 </a:t>
            </a:r>
            <a:r>
              <a:rPr lang="ko-KR" altLang="en-US" sz="1400" dirty="0" smtClean="0">
                <a:solidFill>
                  <a:srgbClr val="FF0000"/>
                </a:solidFill>
              </a:rPr>
              <a:t>필요함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91613" y="3950600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80867" y="804475"/>
            <a:ext cx="458602" cy="37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20914" y="807625"/>
            <a:ext cx="2628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Uncertainty scoring</a:t>
            </a:r>
            <a:endParaRPr lang="ko-KR" altLang="en-US" dirty="0"/>
          </a:p>
        </p:txBody>
      </p:sp>
      <p:cxnSp>
        <p:nvCxnSpPr>
          <p:cNvPr id="56" name="꺾인 연결선 55"/>
          <p:cNvCxnSpPr>
            <a:stCxn id="55" idx="2"/>
          </p:cNvCxnSpPr>
          <p:nvPr/>
        </p:nvCxnSpPr>
        <p:spPr>
          <a:xfrm rot="5400000">
            <a:off x="4897529" y="580965"/>
            <a:ext cx="641873" cy="1833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18465" y="1353072"/>
            <a:ext cx="19260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High uncertain case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734086" y="5398281"/>
            <a:ext cx="210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*patch </a:t>
            </a:r>
            <a:r>
              <a:rPr lang="ko-KR" altLang="en-US" dirty="0" smtClean="0">
                <a:solidFill>
                  <a:srgbClr val="FF0000"/>
                </a:solidFill>
              </a:rPr>
              <a:t>실험을 기반으로 </a:t>
            </a:r>
            <a:r>
              <a:rPr lang="en-US" altLang="ko-KR" dirty="0" smtClean="0">
                <a:solidFill>
                  <a:srgbClr val="FF0000"/>
                </a:solidFill>
              </a:rPr>
              <a:t>WSI </a:t>
            </a:r>
            <a:r>
              <a:rPr lang="ko-KR" altLang="en-US" dirty="0" smtClean="0">
                <a:solidFill>
                  <a:srgbClr val="FF0000"/>
                </a:solidFill>
              </a:rPr>
              <a:t>파트에 대한 </a:t>
            </a:r>
            <a:r>
              <a:rPr lang="en-US" altLang="ko-KR" dirty="0" smtClean="0">
                <a:solidFill>
                  <a:srgbClr val="FF0000"/>
                </a:solidFill>
              </a:rPr>
              <a:t>sample selection </a:t>
            </a:r>
            <a:r>
              <a:rPr lang="ko-KR" altLang="en-US" dirty="0" smtClean="0">
                <a:solidFill>
                  <a:srgbClr val="FF0000"/>
                </a:solidFill>
              </a:rPr>
              <a:t>방법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8154" y="4120552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18154" y="4630828"/>
            <a:ext cx="2944544" cy="264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2810</TotalTime>
  <Words>697</Words>
  <Application>Microsoft Office PowerPoint</Application>
  <PresentationFormat>화면 슬라이드 쇼(4:3)</PresentationFormat>
  <Paragraphs>256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17</cp:revision>
  <dcterms:created xsi:type="dcterms:W3CDTF">2022-04-27T02:16:25Z</dcterms:created>
  <dcterms:modified xsi:type="dcterms:W3CDTF">2022-04-29T01:42:06Z</dcterms:modified>
</cp:coreProperties>
</file>