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4EF9-8A32-4289-957B-51E46E36AD2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9A85A-F7EF-4498-87BC-49DF56FDB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6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600" b="1" u="sng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7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600" b="1" u="sng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1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3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9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9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48C9-EC0A-4EE5-BF18-CDE7A8300FA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E693-B54F-4D34-B214-F6476E3DF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30114" y="1706391"/>
            <a:ext cx="829261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omputer Scan Icon Flat Style Isolated Stock Vector (Royalty Free) 46853730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t="27000" r="18638" b="32501"/>
          <a:stretch/>
        </p:blipFill>
        <p:spPr bwMode="auto">
          <a:xfrm>
            <a:off x="6281340" y="805611"/>
            <a:ext cx="934467" cy="7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98466" y="1533731"/>
            <a:ext cx="107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b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710" l="23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98518">
            <a:off x="3921616" y="1499652"/>
            <a:ext cx="711249" cy="7603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710" l="23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53328">
            <a:off x="3977337" y="2124775"/>
            <a:ext cx="701532" cy="7499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3472" y="3349169"/>
            <a:ext cx="7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 </a:t>
            </a:r>
            <a:b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(Users)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Doctors - Doctor Flat Icon Png - Free Transparent PNG Clipart Images  Downloa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7032" r="19561" b="7409"/>
          <a:stretch/>
        </p:blipFill>
        <p:spPr bwMode="auto">
          <a:xfrm>
            <a:off x="6314705" y="2481434"/>
            <a:ext cx="867735" cy="8677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588" y="2006362"/>
            <a:ext cx="412237" cy="407657"/>
          </a:xfrm>
          <a:prstGeom prst="rect">
            <a:avLst/>
          </a:prstGeom>
        </p:spPr>
      </p:pic>
      <p:sp>
        <p:nvSpPr>
          <p:cNvPr id="12" name="순서도: 자기 디스크 11"/>
          <p:cNvSpPr/>
          <p:nvPr/>
        </p:nvSpPr>
        <p:spPr>
          <a:xfrm>
            <a:off x="4844312" y="1654977"/>
            <a:ext cx="598249" cy="852322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03228" y="2546688"/>
            <a:ext cx="90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</a:t>
            </a:r>
          </a:p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3349824" y="1736351"/>
            <a:ext cx="710134" cy="3659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79" b="97268" l="935" r="95016">
                        <a14:foregroundMark x1="36137" y1="32514" x2="54829" y2="63934"/>
                        <a14:foregroundMark x1="63863" y1="26503" x2="78505" y2="45902"/>
                        <a14:foregroundMark x1="14019" y1="50820" x2="40498" y2="23770"/>
                        <a14:foregroundMark x1="40810" y1="26503" x2="76636" y2="28689"/>
                        <a14:foregroundMark x1="25234" y1="53825" x2="39252" y2="70219"/>
                        <a14:foregroundMark x1="52025" y1="65847" x2="56075" y2="88251"/>
                        <a14:foregroundMark x1="78505" y1="48361" x2="60125" y2="88251"/>
                        <a14:foregroundMark x1="28660" y1="53279" x2="47664" y2="89071"/>
                        <a14:foregroundMark x1="24299" y1="83880" x2="67913" y2="89617"/>
                        <a14:foregroundMark x1="59813" y1="33880" x2="62305" y2="67213"/>
                        <a14:foregroundMark x1="75389" y1="32514" x2="81308" y2="56831"/>
                        <a14:foregroundMark x1="87227" y1="46175" x2="87539" y2="54098"/>
                        <a14:foregroundMark x1="22118" y1="48907" x2="31153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6768" y="1632881"/>
            <a:ext cx="864096" cy="985229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flipV="1">
            <a:off x="3500451" y="2007840"/>
            <a:ext cx="108817" cy="43836"/>
          </a:xfrm>
          <a:prstGeom prst="line">
            <a:avLst/>
          </a:prstGeom>
          <a:ln w="19050">
            <a:solidFill>
              <a:srgbClr val="1A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00229" y="2018805"/>
            <a:ext cx="126931" cy="32026"/>
          </a:xfrm>
          <a:prstGeom prst="line">
            <a:avLst/>
          </a:prstGeom>
          <a:ln w="19050">
            <a:solidFill>
              <a:srgbClr val="1A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33057" y="1964682"/>
            <a:ext cx="8691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b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186530" y="918068"/>
            <a:ext cx="0" cy="262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16200000">
            <a:off x="5670530" y="1863389"/>
            <a:ext cx="288032" cy="533965"/>
            <a:chOff x="6084168" y="2855871"/>
            <a:chExt cx="288032" cy="533965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6084168" y="2855871"/>
              <a:ext cx="0" cy="533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6372200" y="2855871"/>
              <a:ext cx="0" cy="53396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9"/>
          <a:srcRect l="42743" r="28300"/>
          <a:stretch/>
        </p:blipFill>
        <p:spPr>
          <a:xfrm>
            <a:off x="1074642" y="652722"/>
            <a:ext cx="1350236" cy="3485694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2451951" y="2016488"/>
            <a:ext cx="651337" cy="4838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4001461" y="3177499"/>
            <a:ext cx="872358" cy="79408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4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3" t="6928" r="3302" b="53276"/>
          <a:stretch/>
        </p:blipFill>
        <p:spPr bwMode="auto">
          <a:xfrm>
            <a:off x="3247133" y="3919877"/>
            <a:ext cx="2381013" cy="23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6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기타 사항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206" y="571475"/>
            <a:ext cx="9133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잘린 </a:t>
            </a:r>
            <a:r>
              <a:rPr lang="ko-KR" altLang="en-US" sz="1600" b="1" dirty="0" err="1" smtClean="0"/>
              <a:t>병변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patch </a:t>
            </a:r>
            <a:r>
              <a:rPr lang="ko-KR" altLang="en-US" sz="1600" b="1" dirty="0" smtClean="0"/>
              <a:t>이미지 사용 이유</a:t>
            </a:r>
            <a:r>
              <a:rPr lang="en-US" altLang="ko-KR" sz="1600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기존에는 원본에서 </a:t>
            </a:r>
            <a:r>
              <a:rPr lang="en-US" altLang="ko-KR" sz="1600" dirty="0" smtClean="0"/>
              <a:t>annotation </a:t>
            </a:r>
            <a:r>
              <a:rPr lang="ko-KR" altLang="en-US" sz="1600" dirty="0" smtClean="0"/>
              <a:t>파트 만을 </a:t>
            </a:r>
            <a:r>
              <a:rPr lang="ko-KR" altLang="en-US" sz="1600" b="1" dirty="0" smtClean="0"/>
              <a:t>선별할 방법이 </a:t>
            </a:r>
            <a:r>
              <a:rPr lang="ko-KR" altLang="en-US" sz="1600" dirty="0" smtClean="0"/>
              <a:t>없었음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좌표 기반 패치 선별 방법 </a:t>
            </a:r>
            <a:r>
              <a:rPr lang="en-US" altLang="ko-KR" sz="1600" b="1" dirty="0" smtClean="0"/>
              <a:t>(‘</a:t>
            </a:r>
            <a:r>
              <a:rPr lang="ko-KR" altLang="en-US" sz="1600" b="1" dirty="0" smtClean="0"/>
              <a:t>박영진</a:t>
            </a:r>
            <a:r>
              <a:rPr lang="en-US" altLang="ko-KR" sz="1600" b="1" dirty="0" smtClean="0"/>
              <a:t>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1) </a:t>
            </a:r>
            <a:r>
              <a:rPr lang="ko-KR" altLang="en-US" sz="1600" dirty="0" smtClean="0"/>
              <a:t>기존과 동일하게 </a:t>
            </a:r>
            <a:r>
              <a:rPr lang="en-US" altLang="ko-KR" sz="1600" dirty="0" smtClean="0"/>
              <a:t>annotation only </a:t>
            </a:r>
            <a:r>
              <a:rPr lang="ko-KR" altLang="en-US" sz="1600" dirty="0" smtClean="0"/>
              <a:t>이미지에서 </a:t>
            </a:r>
            <a:r>
              <a:rPr lang="en-US" altLang="ko-KR" sz="1600" dirty="0" smtClean="0"/>
              <a:t>patch </a:t>
            </a:r>
            <a:r>
              <a:rPr lang="ko-KR" altLang="en-US" sz="1600" dirty="0" smtClean="0"/>
              <a:t>이미지 생성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폴더 </a:t>
            </a:r>
            <a:r>
              <a:rPr lang="en-US" altLang="ko-KR" sz="1600" b="1" dirty="0" smtClean="0"/>
              <a:t>1]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동일한 </a:t>
            </a:r>
            <a:r>
              <a:rPr lang="en-US" altLang="ko-KR" sz="1600" dirty="0" smtClean="0"/>
              <a:t>original WSI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patch </a:t>
            </a:r>
            <a:r>
              <a:rPr lang="ko-KR" altLang="en-US" sz="1600" dirty="0" smtClean="0"/>
              <a:t>이미지를 생성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폴더 </a:t>
            </a:r>
            <a:r>
              <a:rPr lang="en-US" altLang="ko-KR" sz="1600" b="1" dirty="0" smtClean="0"/>
              <a:t>2]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3)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폴더 </a:t>
            </a:r>
            <a:r>
              <a:rPr lang="en-US" altLang="ko-KR" sz="1600" b="1" dirty="0" smtClean="0"/>
              <a:t>1]</a:t>
            </a:r>
            <a:r>
              <a:rPr lang="ko-KR" altLang="en-US" sz="1600" dirty="0" smtClean="0"/>
              <a:t>과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폴더 </a:t>
            </a:r>
            <a:r>
              <a:rPr lang="en-US" altLang="ko-KR" sz="1600" b="1" dirty="0" smtClean="0"/>
              <a:t>2]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리스트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좌표 정보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비교하여</a:t>
            </a:r>
            <a:r>
              <a:rPr lang="en-US" altLang="ko-KR" sz="1600" dirty="0" smtClean="0"/>
              <a:t>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4)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폴더 </a:t>
            </a:r>
            <a:r>
              <a:rPr lang="en-US" altLang="ko-KR" sz="1600" b="1" dirty="0" smtClean="0"/>
              <a:t>1]</a:t>
            </a:r>
            <a:r>
              <a:rPr lang="ko-KR" altLang="en-US" sz="1600" dirty="0" smtClean="0"/>
              <a:t>의 리스트와 동일한 이미지만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폴더 </a:t>
            </a:r>
            <a:r>
              <a:rPr lang="en-US" altLang="ko-KR" sz="1600" b="1" dirty="0" smtClean="0"/>
              <a:t>2]</a:t>
            </a:r>
            <a:r>
              <a:rPr lang="ko-KR" altLang="en-US" sz="1600" dirty="0" smtClean="0"/>
              <a:t>에 남기고 나머지 필터 링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*</a:t>
            </a:r>
            <a:r>
              <a:rPr lang="ko-KR" altLang="en-US" sz="1600" dirty="0" smtClean="0"/>
              <a:t>기존보다 용량과 시간 소요가 높음</a:t>
            </a:r>
            <a:endParaRPr lang="ko-KR" altLang="en-US" sz="16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37" y="4290770"/>
            <a:ext cx="3353395" cy="159685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10" y="4290770"/>
            <a:ext cx="3317908" cy="2336139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956372" y="5887625"/>
            <a:ext cx="3273846" cy="73928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987315" y="5981059"/>
            <a:ext cx="3167897" cy="4476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76182" y="4071937"/>
            <a:ext cx="3428771" cy="2631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856877" y="4071937"/>
            <a:ext cx="3428771" cy="2631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72" y="3660407"/>
            <a:ext cx="661324" cy="55916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601" y="3618463"/>
            <a:ext cx="661324" cy="559168"/>
          </a:xfrm>
          <a:prstGeom prst="rect">
            <a:avLst/>
          </a:prstGeom>
        </p:spPr>
      </p:pic>
      <p:cxnSp>
        <p:nvCxnSpPr>
          <p:cNvPr id="49" name="직선 화살표 연결선 48"/>
          <p:cNvCxnSpPr>
            <a:stCxn id="44" idx="3"/>
            <a:endCxn id="45" idx="1"/>
          </p:cNvCxnSpPr>
          <p:nvPr/>
        </p:nvCxnSpPr>
        <p:spPr>
          <a:xfrm flipV="1">
            <a:off x="2740096" y="3898047"/>
            <a:ext cx="3500505" cy="4194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02194" y="3851946"/>
            <a:ext cx="94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폴더 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240601" y="3851946"/>
            <a:ext cx="94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폴더 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69434" y="3611242"/>
            <a:ext cx="180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좌표 정보 비교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94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기타 사항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206" y="571475"/>
            <a:ext cx="9133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기대 사항</a:t>
            </a:r>
            <a:endParaRPr lang="en-US" altLang="ko-KR" sz="16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Edge bias </a:t>
            </a:r>
            <a:r>
              <a:rPr lang="ko-KR" altLang="en-US" sz="1600" dirty="0" smtClean="0"/>
              <a:t>해결 기대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Active learning</a:t>
            </a:r>
            <a:r>
              <a:rPr lang="ko-KR" altLang="en-US" sz="1600" dirty="0" smtClean="0"/>
              <a:t>시 생성되는 </a:t>
            </a:r>
            <a:r>
              <a:rPr lang="ko-KR" altLang="en-US" sz="1600" dirty="0" err="1" smtClean="0"/>
              <a:t>병변</a:t>
            </a:r>
            <a:r>
              <a:rPr lang="ko-KR" altLang="en-US" sz="1600" dirty="0" smtClean="0"/>
              <a:t> 패치와 동일한 형태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 차이 완화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Active learning</a:t>
            </a:r>
            <a:r>
              <a:rPr lang="ko-KR" altLang="en-US" sz="1600" dirty="0" smtClean="0"/>
              <a:t>의 패치 추천을 위한 새로운 </a:t>
            </a:r>
            <a:r>
              <a:rPr lang="en-US" altLang="ko-KR" sz="1600" dirty="0" smtClean="0"/>
              <a:t>calibration </a:t>
            </a:r>
            <a:r>
              <a:rPr lang="ko-KR" altLang="en-US" sz="1600" dirty="0" smtClean="0"/>
              <a:t>방법 적용 가능 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픽셀 기반의 </a:t>
            </a:r>
            <a:r>
              <a:rPr lang="en-US" altLang="ko-KR" sz="1600" dirty="0" smtClean="0"/>
              <a:t>label smoothing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81" y="2765172"/>
            <a:ext cx="1137532" cy="113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90" y="2765172"/>
            <a:ext cx="1137532" cy="1137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31324" y="4321682"/>
            <a:ext cx="7569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적용 계획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다음 </a:t>
            </a:r>
            <a:r>
              <a:rPr lang="en-US" altLang="ko-KR" sz="1600" dirty="0" err="1"/>
              <a:t>LossDiff</a:t>
            </a:r>
            <a:r>
              <a:rPr lang="en-US" altLang="ko-KR" sz="1600" dirty="0"/>
              <a:t> (patch classifier) </a:t>
            </a:r>
            <a:r>
              <a:rPr lang="ko-KR" altLang="en-US" sz="1600" dirty="0" err="1"/>
              <a:t>업데이트시</a:t>
            </a:r>
            <a:r>
              <a:rPr lang="ko-KR" altLang="en-US" sz="1600" dirty="0"/>
              <a:t> 적용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성능 변화</a:t>
            </a:r>
            <a:r>
              <a:rPr lang="en-US" altLang="ko-KR" sz="1600" dirty="0"/>
              <a:t>, </a:t>
            </a:r>
            <a:r>
              <a:rPr lang="ko-KR" altLang="en-US" sz="1600" dirty="0"/>
              <a:t>추가 변수 등에 대한</a:t>
            </a:r>
            <a:r>
              <a:rPr lang="en-US" altLang="ko-KR" sz="1600" dirty="0"/>
              <a:t>, </a:t>
            </a:r>
            <a:r>
              <a:rPr lang="ko-KR" altLang="en-US" sz="1600" dirty="0"/>
              <a:t>정확한 예측이 불가하기 때문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Step 2 Active learning </a:t>
            </a:r>
            <a:r>
              <a:rPr lang="ko-KR" altLang="en-US" sz="1600" dirty="0"/>
              <a:t>파트 시스템의 </a:t>
            </a:r>
            <a:r>
              <a:rPr lang="ko-KR" altLang="en-US" sz="1600" dirty="0" err="1"/>
              <a:t>프로토타입</a:t>
            </a:r>
            <a:r>
              <a:rPr lang="ko-KR" altLang="en-US" sz="1600" dirty="0"/>
              <a:t> 프로그램생성 이후 </a:t>
            </a:r>
            <a:r>
              <a:rPr lang="ko-KR" altLang="en-US" sz="1600" dirty="0" smtClean="0"/>
              <a:t>가능</a:t>
            </a:r>
            <a:endParaRPr lang="en-US" altLang="ko-KR" sz="1600" dirty="0"/>
          </a:p>
        </p:txBody>
      </p:sp>
      <p:sp>
        <p:nvSpPr>
          <p:cNvPr id="4" name="오른쪽 화살표 3"/>
          <p:cNvSpPr/>
          <p:nvPr/>
        </p:nvSpPr>
        <p:spPr>
          <a:xfrm>
            <a:off x="3785627" y="2938964"/>
            <a:ext cx="797401" cy="254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98013" y="3230553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EX) </a:t>
            </a:r>
          </a:p>
          <a:p>
            <a:r>
              <a:rPr lang="en-US" altLang="ko-KR" sz="1200" dirty="0" smtClean="0"/>
              <a:t>label : Dysplasia</a:t>
            </a:r>
          </a:p>
          <a:p>
            <a:r>
              <a:rPr lang="en-US" altLang="ko-KR" sz="1200" dirty="0" smtClean="0"/>
              <a:t>White space </a:t>
            </a:r>
            <a:r>
              <a:rPr lang="ko-KR" altLang="en-US" sz="1200" dirty="0" smtClean="0"/>
              <a:t>비율</a:t>
            </a:r>
            <a:r>
              <a:rPr lang="en-US" altLang="ko-KR" sz="1200" dirty="0" smtClean="0"/>
              <a:t>: 80%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7425" y="3259802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EX) </a:t>
            </a:r>
          </a:p>
          <a:p>
            <a:r>
              <a:rPr lang="en-US" altLang="ko-KR" sz="1200" dirty="0" smtClean="0"/>
              <a:t>label : Dysplasia</a:t>
            </a:r>
          </a:p>
          <a:p>
            <a:r>
              <a:rPr lang="en-US" altLang="ko-KR" sz="1200" dirty="0" smtClean="0"/>
              <a:t>Label smoothing: </a:t>
            </a:r>
            <a:r>
              <a:rPr lang="en-US" altLang="ko-KR" sz="1200" dirty="0" smtClean="0">
                <a:solidFill>
                  <a:srgbClr val="FF0000"/>
                </a:solidFill>
              </a:rPr>
              <a:t>[0.5, 0.6, 0]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640" y="380536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  D  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880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216</Words>
  <Application>Microsoft Office PowerPoint</Application>
  <PresentationFormat>화면 슬라이드 쇼(4:3)</PresentationFormat>
  <Paragraphs>36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</cp:revision>
  <dcterms:created xsi:type="dcterms:W3CDTF">2022-06-22T07:50:30Z</dcterms:created>
  <dcterms:modified xsi:type="dcterms:W3CDTF">2022-06-22T07:53:18Z</dcterms:modified>
</cp:coreProperties>
</file>