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5" r:id="rId3"/>
    <p:sldId id="257" r:id="rId4"/>
    <p:sldId id="258" r:id="rId5"/>
    <p:sldId id="264" r:id="rId6"/>
    <p:sldId id="262" r:id="rId7"/>
    <p:sldId id="259" r:id="rId8"/>
    <p:sldId id="260" r:id="rId9"/>
    <p:sldId id="261" r:id="rId10"/>
    <p:sldId id="266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Sheet1!$E$9:$E$17</c:f>
              <c:numCache>
                <c:formatCode>General</c:formatCode>
                <c:ptCount val="9"/>
                <c:pt idx="0">
                  <c:v>73.08</c:v>
                </c:pt>
                <c:pt idx="1">
                  <c:v>70.39</c:v>
                </c:pt>
                <c:pt idx="2">
                  <c:v>69.63</c:v>
                </c:pt>
                <c:pt idx="3">
                  <c:v>83.07</c:v>
                </c:pt>
                <c:pt idx="4">
                  <c:v>74.47</c:v>
                </c:pt>
                <c:pt idx="5">
                  <c:v>76.81</c:v>
                </c:pt>
                <c:pt idx="6">
                  <c:v>78.25</c:v>
                </c:pt>
                <c:pt idx="7">
                  <c:v>80.27</c:v>
                </c:pt>
                <c:pt idx="8">
                  <c:v>74.760000000000005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E-4836-A79D-19016083638C}"/>
            </c:ext>
          </c:extLst>
        </c:ser>
        <c:ser>
          <c:idx val="1"/>
          <c:order val="1"/>
          <c:tx>
            <c:strRef>
              <c:f>Sheet1!$F$8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Sheet1!$F$9:$F$17</c:f>
              <c:numCache>
                <c:formatCode>General</c:formatCode>
                <c:ptCount val="9"/>
                <c:pt idx="0">
                  <c:v>64.25</c:v>
                </c:pt>
                <c:pt idx="1">
                  <c:v>72.72</c:v>
                </c:pt>
                <c:pt idx="2">
                  <c:v>83.01</c:v>
                </c:pt>
                <c:pt idx="3">
                  <c:v>80.22</c:v>
                </c:pt>
                <c:pt idx="4">
                  <c:v>70.2</c:v>
                </c:pt>
                <c:pt idx="5">
                  <c:v>81.7</c:v>
                </c:pt>
                <c:pt idx="6">
                  <c:v>65.48</c:v>
                </c:pt>
                <c:pt idx="7">
                  <c:v>79.180000000000007</c:v>
                </c:pt>
                <c:pt idx="8">
                  <c:v>74.95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2E-4836-A79D-19016083638C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Sheet1!$G$9:$G$17</c:f>
              <c:numCache>
                <c:formatCode>General</c:formatCode>
                <c:ptCount val="9"/>
                <c:pt idx="0">
                  <c:v>69.61</c:v>
                </c:pt>
                <c:pt idx="1">
                  <c:v>73.319999999999993</c:v>
                </c:pt>
                <c:pt idx="2">
                  <c:v>74.680000000000007</c:v>
                </c:pt>
                <c:pt idx="3">
                  <c:v>81.84</c:v>
                </c:pt>
                <c:pt idx="4">
                  <c:v>66.03</c:v>
                </c:pt>
                <c:pt idx="5">
                  <c:v>71.22</c:v>
                </c:pt>
                <c:pt idx="6">
                  <c:v>80.7</c:v>
                </c:pt>
                <c:pt idx="7">
                  <c:v>75.53</c:v>
                </c:pt>
                <c:pt idx="8">
                  <c:v>88.41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2E-4836-A79D-19016083638C}"/>
            </c:ext>
          </c:extLst>
        </c:ser>
        <c:ser>
          <c:idx val="3"/>
          <c:order val="3"/>
          <c:tx>
            <c:strRef>
              <c:f>Sheet1!$H$8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Sheet1!$H$9:$H$17</c:f>
              <c:numCache>
                <c:formatCode>General</c:formatCode>
                <c:ptCount val="9"/>
                <c:pt idx="0">
                  <c:v>67.7</c:v>
                </c:pt>
                <c:pt idx="1">
                  <c:v>82.22</c:v>
                </c:pt>
                <c:pt idx="2">
                  <c:v>69.27</c:v>
                </c:pt>
                <c:pt idx="3">
                  <c:v>67.89</c:v>
                </c:pt>
                <c:pt idx="4">
                  <c:v>66.56</c:v>
                </c:pt>
                <c:pt idx="5">
                  <c:v>81.13</c:v>
                </c:pt>
                <c:pt idx="6">
                  <c:v>78.900000000000006</c:v>
                </c:pt>
                <c:pt idx="7">
                  <c:v>77.36</c:v>
                </c:pt>
                <c:pt idx="8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2E-4836-A79D-19016083638C}"/>
            </c:ext>
          </c:extLst>
        </c:ser>
        <c:ser>
          <c:idx val="4"/>
          <c:order val="4"/>
          <c:tx>
            <c:strRef>
              <c:f>Sheet1!$I$8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Sheet1!$I$9:$I$17</c:f>
              <c:numCache>
                <c:formatCode>General</c:formatCode>
                <c:ptCount val="9"/>
                <c:pt idx="0">
                  <c:v>69.05</c:v>
                </c:pt>
                <c:pt idx="1">
                  <c:v>71.59</c:v>
                </c:pt>
                <c:pt idx="2">
                  <c:v>76.290000000000006</c:v>
                </c:pt>
                <c:pt idx="3">
                  <c:v>78.989999999999995</c:v>
                </c:pt>
                <c:pt idx="4">
                  <c:v>78.739999999999995</c:v>
                </c:pt>
                <c:pt idx="5">
                  <c:v>77.75</c:v>
                </c:pt>
                <c:pt idx="6">
                  <c:v>67.36</c:v>
                </c:pt>
                <c:pt idx="7">
                  <c:v>76.23</c:v>
                </c:pt>
                <c:pt idx="8">
                  <c:v>81.040000000000006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2E-4836-A79D-190160836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983728"/>
        <c:axId val="724985808"/>
      </c:lineChart>
      <c:catAx>
        <c:axId val="7249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5808"/>
        <c:crosses val="autoZero"/>
        <c:auto val="1"/>
        <c:lblAlgn val="ctr"/>
        <c:lblOffset val="100"/>
        <c:noMultiLvlLbl val="0"/>
      </c:catAx>
      <c:valAx>
        <c:axId val="724985808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61E5-D33A-4E22-BB93-679C82E9A891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A10FE-1F80-47C7-AF3B-C8BF0A739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55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E9E8-9E3C-4E40-8A1B-0F1081DFA34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608E-0BBA-4CE6-86C8-91CE9E6DB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6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classifier training module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이번주 </a:t>
            </a:r>
            <a:r>
              <a:rPr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이솔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휴가로 인해서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 월요일에 내가 개발 계획 전달 예정임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착수 정도로 전달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드리면됨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1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0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5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8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8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ABFD-0357-4F97-B635-DF2E980A64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____1.xlsx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3" y="1403022"/>
            <a:ext cx="780184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9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9C53C-1CC4-45D7-BD21-4896CAAAB0D4}"/>
              </a:ext>
            </a:extLst>
          </p:cNvPr>
          <p:cNvSpPr/>
          <p:nvPr/>
        </p:nvSpPr>
        <p:spPr>
          <a:xfrm>
            <a:off x="470264" y="0"/>
            <a:ext cx="8203474" cy="679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>
                <a:solidFill>
                  <a:schemeClr val="tx1"/>
                </a:solidFill>
                <a:latin typeface="+mj-ea"/>
                <a:ea typeface="+mj-ea"/>
              </a:rPr>
              <a:t>Slide Distribution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2D2474-88E2-4709-A030-893630D3708D}"/>
              </a:ext>
            </a:extLst>
          </p:cNvPr>
          <p:cNvCxnSpPr>
            <a:cxnSpLocks/>
          </p:cNvCxnSpPr>
          <p:nvPr/>
        </p:nvCxnSpPr>
        <p:spPr>
          <a:xfrm>
            <a:off x="470263" y="679269"/>
            <a:ext cx="822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3E10812E-E8EB-469A-9E3B-9D17D5848AA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9432" y="902634"/>
          <a:ext cx="42386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238576" imgH="1304938" progId="Excel.Sheet.12">
                  <p:embed/>
                </p:oleObj>
              </mc:Choice>
              <mc:Fallback>
                <p:oleObj name="Worksheet" r:id="rId3" imgW="4238576" imgH="1304938" progId="Excel.Sheet.12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3E10812E-E8EB-469A-9E3B-9D17D5848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432" y="902634"/>
                        <a:ext cx="4238625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2D842337-C149-454C-880A-EF4401C611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9432" y="2126265"/>
          <a:ext cx="48101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4810211" imgH="2362053" progId="Excel.Sheet.12">
                  <p:embed/>
                </p:oleObj>
              </mc:Choice>
              <mc:Fallback>
                <p:oleObj name="Worksheet" r:id="rId5" imgW="4810211" imgH="2362053" progId="Excel.Sheet.12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2D842337-C149-454C-880A-EF4401C61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432" y="2126265"/>
                        <a:ext cx="48101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AD5EF7B-4DCD-4CF3-B4E0-EC190B5A2694}"/>
              </a:ext>
            </a:extLst>
          </p:cNvPr>
          <p:cNvSpPr/>
          <p:nvPr/>
        </p:nvSpPr>
        <p:spPr>
          <a:xfrm>
            <a:off x="649432" y="4650441"/>
            <a:ext cx="7845136" cy="203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j-ea"/>
                <a:ea typeface="+mj-ea"/>
              </a:rPr>
              <a:t>확인된 사항</a:t>
            </a:r>
            <a:endParaRPr lang="en-US" altLang="ko-KR" sz="1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 영역 </a:t>
            </a:r>
            <a:r>
              <a:rPr lang="en-US" altLang="ko-KR" dirty="0">
                <a:solidFill>
                  <a:schemeClr val="tx1"/>
                </a:solidFill>
              </a:rPr>
              <a:t>Colon Data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Total 361</a:t>
            </a:r>
            <a:r>
              <a:rPr lang="ko-KR" altLang="en-US" dirty="0">
                <a:solidFill>
                  <a:schemeClr val="tx1"/>
                </a:solidFill>
              </a:rPr>
              <a:t>개로 </a:t>
            </a:r>
            <a:r>
              <a:rPr lang="en-US" altLang="ko-KR" dirty="0">
                <a:solidFill>
                  <a:schemeClr val="tx1"/>
                </a:solidFill>
              </a:rPr>
              <a:t>Stomach Data Total 1212</a:t>
            </a:r>
            <a:r>
              <a:rPr lang="ko-KR" altLang="en-US" dirty="0">
                <a:solidFill>
                  <a:schemeClr val="tx1"/>
                </a:solidFill>
              </a:rPr>
              <a:t>개에 비해서 매우 적음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촬영 환경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 다른 </a:t>
            </a:r>
            <a:r>
              <a:rPr lang="en-US" altLang="ko-KR" dirty="0">
                <a:solidFill>
                  <a:schemeClr val="tx1"/>
                </a:solidFill>
              </a:rPr>
              <a:t>2018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2019</a:t>
            </a:r>
            <a:r>
              <a:rPr lang="ko-KR" altLang="en-US" dirty="0">
                <a:solidFill>
                  <a:schemeClr val="tx1"/>
                </a:solidFill>
              </a:rPr>
              <a:t>년 데이터를 사용해도 되는 회의 필요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 Case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Colon &amp; Stomach </a:t>
            </a:r>
            <a:r>
              <a:rPr lang="ko-KR" altLang="en-US" dirty="0">
                <a:solidFill>
                  <a:schemeClr val="tx1"/>
                </a:solidFill>
              </a:rPr>
              <a:t>모두 </a:t>
            </a:r>
            <a:r>
              <a:rPr lang="en-US" altLang="ko-KR" dirty="0">
                <a:solidFill>
                  <a:schemeClr val="tx1"/>
                </a:solidFill>
              </a:rPr>
              <a:t>D Case </a:t>
            </a:r>
            <a:r>
              <a:rPr lang="ko-KR" altLang="en-US" dirty="0">
                <a:solidFill>
                  <a:schemeClr val="tx1"/>
                </a:solidFill>
              </a:rPr>
              <a:t>또는 </a:t>
            </a:r>
            <a:r>
              <a:rPr lang="en-US" altLang="ko-KR" dirty="0">
                <a:solidFill>
                  <a:schemeClr val="tx1"/>
                </a:solidFill>
              </a:rPr>
              <a:t>M Case</a:t>
            </a:r>
            <a:r>
              <a:rPr lang="ko-KR" altLang="en-US" dirty="0">
                <a:solidFill>
                  <a:schemeClr val="tx1"/>
                </a:solidFill>
              </a:rPr>
              <a:t>에 비해서 적은 상황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2022</a:t>
            </a:r>
            <a:r>
              <a:rPr lang="ko-KR" altLang="en-US" dirty="0">
                <a:solidFill>
                  <a:schemeClr val="tx1"/>
                </a:solidFill>
              </a:rPr>
              <a:t>년에 </a:t>
            </a:r>
            <a:r>
              <a:rPr lang="en-US" altLang="ko-KR" dirty="0">
                <a:solidFill>
                  <a:schemeClr val="tx1"/>
                </a:solidFill>
              </a:rPr>
              <a:t>Annotation</a:t>
            </a:r>
            <a:r>
              <a:rPr lang="ko-KR" altLang="en-US" dirty="0">
                <a:solidFill>
                  <a:schemeClr val="tx1"/>
                </a:solidFill>
              </a:rPr>
              <a:t>된 데이터가 없는 상황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파트 현황 요약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72641" y="803054"/>
          <a:ext cx="8493957" cy="483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01">
                  <a:extLst>
                    <a:ext uri="{9D8B030D-6E8A-4147-A177-3AD203B41FA5}">
                      <a16:colId xmlns:a16="http://schemas.microsoft.com/office/drawing/2014/main" val="1221087168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3635539071"/>
                    </a:ext>
                  </a:extLst>
                </a:gridCol>
                <a:gridCol w="1938411">
                  <a:extLst>
                    <a:ext uri="{9D8B030D-6E8A-4147-A177-3AD203B41FA5}">
                      <a16:colId xmlns:a16="http://schemas.microsoft.com/office/drawing/2014/main" val="2258218219"/>
                    </a:ext>
                  </a:extLst>
                </a:gridCol>
                <a:gridCol w="1511173">
                  <a:extLst>
                    <a:ext uri="{9D8B030D-6E8A-4147-A177-3AD203B41FA5}">
                      <a16:colId xmlns:a16="http://schemas.microsoft.com/office/drawing/2014/main" val="685538144"/>
                    </a:ext>
                  </a:extLst>
                </a:gridCol>
                <a:gridCol w="3534310">
                  <a:extLst>
                    <a:ext uri="{9D8B030D-6E8A-4147-A177-3AD203B41FA5}">
                      <a16:colId xmlns:a16="http://schemas.microsoft.com/office/drawing/2014/main" val="1888373241"/>
                    </a:ext>
                  </a:extLst>
                </a:gridCol>
              </a:tblGrid>
              <a:tr h="49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328"/>
                  </a:ext>
                </a:extLst>
              </a:tr>
              <a:tr h="825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System design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 시스템 개발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설계 및 개발 방안 정리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진행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Training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수정중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7752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Recommendation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patch- 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실험 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AL </a:t>
                      </a:r>
                      <a:r>
                        <a:rPr lang="ko-KR" altLang="en-US" sz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알고리즘 정리 및 실험 세팅</a:t>
                      </a:r>
                      <a:endParaRPr lang="en-US" altLang="ko-KR" sz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96532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generator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진행중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 Function 1. DB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업데이트 주기 별 데이터 저장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좌표 기반 이미지 생성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40905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Training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classifier training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 1.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lossdiff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vast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분산 폴더에서 학습 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학습 범위 설정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0817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classifier train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 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분산 폴더에서 학습 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feature cube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414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641" y="5803285"/>
            <a:ext cx="817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Recommendation </a:t>
            </a:r>
            <a:r>
              <a:rPr lang="ko-KR" altLang="en-US" sz="1400" dirty="0">
                <a:latin typeface="+mj-ea"/>
                <a:ea typeface="+mj-ea"/>
              </a:rPr>
              <a:t>파트를 제외하고 전체 모듈의 기초 개발은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 완료됨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추후 통합 예정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Recommendation </a:t>
            </a:r>
            <a:r>
              <a:rPr lang="ko-KR" altLang="en-US" sz="1400" dirty="0">
                <a:latin typeface="+mj-ea"/>
                <a:ea typeface="+mj-ea"/>
              </a:rPr>
              <a:t>파트 개발 이후 시스템으로 전환할 예정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*UI </a:t>
            </a:r>
            <a:r>
              <a:rPr lang="ko-KR" altLang="en-US" sz="1400" dirty="0">
                <a:latin typeface="+mj-ea"/>
                <a:ea typeface="+mj-ea"/>
              </a:rPr>
              <a:t>구조에 대한 협의 및 논의 필요 </a:t>
            </a:r>
            <a:r>
              <a:rPr lang="en-US" altLang="ko-KR" sz="1400" dirty="0">
                <a:latin typeface="+mj-ea"/>
                <a:ea typeface="+mj-ea"/>
              </a:rPr>
              <a:t>(8/16~8/19 </a:t>
            </a:r>
            <a:r>
              <a:rPr lang="ko-KR" altLang="en-US" sz="1400" dirty="0">
                <a:latin typeface="+mj-ea"/>
                <a:ea typeface="+mj-ea"/>
              </a:rPr>
              <a:t>중 일자 협의 필요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329240" y="644088"/>
          <a:ext cx="45720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/>
          <p:cNvSpPr/>
          <p:nvPr/>
        </p:nvSpPr>
        <p:spPr>
          <a:xfrm>
            <a:off x="276654" y="612933"/>
            <a:ext cx="4707619" cy="360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0070" y="644089"/>
            <a:ext cx="347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실험 결과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) -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뚜렷한 경향성 확인이 어려움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60070" y="1899220"/>
            <a:ext cx="388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테스트 데이터 이슈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err="1" smtClean="0"/>
              <a:t>Conf</a:t>
            </a:r>
            <a:r>
              <a:rPr lang="ko-KR" altLang="en-US" dirty="0" smtClean="0"/>
              <a:t>값 이 적합하지 않은 기준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60070" y="644088"/>
            <a:ext cx="35523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60070" y="1899219"/>
            <a:ext cx="3552337" cy="72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5109" y="1529886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원인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5260070" y="1367464"/>
            <a:ext cx="308523" cy="4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60070" y="3269584"/>
            <a:ext cx="388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테스트 데이터 </a:t>
            </a:r>
            <a:r>
              <a:rPr lang="ko-KR" altLang="en-US" dirty="0" err="1" smtClean="0"/>
              <a:t>재구축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새로운 추천 방안 개발 필요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60070" y="3269583"/>
            <a:ext cx="3552337" cy="720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5260070" y="2716049"/>
            <a:ext cx="308523" cy="4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7315" y="29002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해결 방향성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7" y="5182859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691" y="5182859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오른쪽 화살표 24"/>
          <p:cNvSpPr/>
          <p:nvPr/>
        </p:nvSpPr>
        <p:spPr>
          <a:xfrm>
            <a:off x="3356309" y="5366925"/>
            <a:ext cx="797401" cy="254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6654" y="4950027"/>
            <a:ext cx="8220074" cy="155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551398" y="5928345"/>
            <a:ext cx="668728" cy="3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885" y="5801812"/>
            <a:ext cx="1438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절단면을 </a:t>
            </a:r>
            <a:r>
              <a:rPr lang="en-US" altLang="ko-KR" sz="1400" dirty="0" smtClean="0"/>
              <a:t>cheating</a:t>
            </a:r>
            <a:r>
              <a:rPr lang="ko-KR" altLang="en-US" sz="1400" dirty="0" smtClean="0"/>
              <a:t>할 가능성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342750" y="3323394"/>
            <a:ext cx="2537043" cy="276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  <a:endCxn id="17" idx="0"/>
          </p:cNvCxnSpPr>
          <p:nvPr/>
        </p:nvCxnSpPr>
        <p:spPr>
          <a:xfrm flipH="1">
            <a:off x="4386691" y="3600211"/>
            <a:ext cx="2224581" cy="134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41232" y="0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8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30139" y="482403"/>
            <a:ext cx="77346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액티브 </a:t>
            </a:r>
            <a:r>
              <a:rPr lang="ko-KR" altLang="en-US" sz="1600" dirty="0"/>
              <a:t>러닝이 잘 작동하지 않는 </a:t>
            </a:r>
            <a:r>
              <a:rPr lang="ko-KR" altLang="en-US" sz="1600" dirty="0" smtClean="0"/>
              <a:t>이유 </a:t>
            </a:r>
            <a:r>
              <a:rPr lang="en-US" altLang="ko-KR" sz="1600" dirty="0" smtClean="0"/>
              <a:t>(related work)</a:t>
            </a:r>
            <a:endParaRPr lang="ko-KR" alt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어려운 </a:t>
            </a:r>
            <a:r>
              <a:rPr lang="ko-KR" altLang="en-US" sz="1600" dirty="0"/>
              <a:t>예만 선택하면 대표적이지 않은 </a:t>
            </a:r>
            <a:r>
              <a:rPr lang="en-US" altLang="ko-KR" sz="1600" dirty="0"/>
              <a:t>feature </a:t>
            </a:r>
            <a:r>
              <a:rPr lang="ko-KR" altLang="en-US" sz="1600" dirty="0"/>
              <a:t>들이 학습되어 모델의 품질이 </a:t>
            </a:r>
            <a:r>
              <a:rPr lang="ko-KR" altLang="en-US" sz="1600" dirty="0" smtClean="0"/>
              <a:t>저하됨</a:t>
            </a:r>
            <a:endParaRPr lang="en-US" altLang="ko-KR" sz="16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=&gt; </a:t>
            </a:r>
            <a:r>
              <a:rPr lang="ko-KR" altLang="en-US" sz="1600" dirty="0" smtClean="0"/>
              <a:t>기존 방식은 모델이 확실한 </a:t>
            </a:r>
            <a:r>
              <a:rPr lang="ko-KR" altLang="en-US" sz="1600" dirty="0" err="1" smtClean="0"/>
              <a:t>레이블링을</a:t>
            </a:r>
            <a:r>
              <a:rPr lang="ko-KR" altLang="en-US" sz="1600" dirty="0" smtClean="0"/>
              <a:t> 강제로 추가 하는 방식을 사용함</a:t>
            </a:r>
            <a:endParaRPr lang="en-US" altLang="ko-KR" sz="16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/>
              <a:t>단일 </a:t>
            </a:r>
            <a:r>
              <a:rPr lang="ko-KR" altLang="en-US" sz="1600" dirty="0"/>
              <a:t>데이터 지점 선택에 사용됨</a:t>
            </a:r>
            <a:r>
              <a:rPr lang="en-US" altLang="ko-KR" sz="1600" dirty="0"/>
              <a:t>, (</a:t>
            </a:r>
            <a:r>
              <a:rPr lang="ko-KR" altLang="en-US" sz="1600" dirty="0" err="1"/>
              <a:t>딥러닝은</a:t>
            </a:r>
            <a:r>
              <a:rPr lang="ko-KR" altLang="en-US" sz="1600" dirty="0"/>
              <a:t> 배치 업데이트와 함께 사용됨</a:t>
            </a:r>
            <a:r>
              <a:rPr lang="en-US" altLang="ko-KR" sz="1600" dirty="0"/>
              <a:t>= </a:t>
            </a:r>
            <a:r>
              <a:rPr lang="ko-KR" altLang="en-US" sz="1600" dirty="0"/>
              <a:t>최적 배치 선택을 위한 쿼리 전략이 필요함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=&gt;  (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Random Sampling </a:t>
            </a:r>
            <a:r>
              <a:rPr lang="ko-KR" altLang="en-US" sz="1600" dirty="0" smtClean="0"/>
              <a:t>방식이 왜 </a:t>
            </a:r>
            <a:r>
              <a:rPr lang="ko-KR" altLang="en-US" sz="1600" dirty="0"/>
              <a:t>효과적이지 못하지</a:t>
            </a:r>
            <a:r>
              <a:rPr lang="en-US" altLang="ko-KR" sz="1600" dirty="0" smtClean="0"/>
              <a:t>?)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/>
              <a:t>소프트맥스</a:t>
            </a:r>
            <a:r>
              <a:rPr lang="ko-KR" altLang="en-US" sz="1600" dirty="0" smtClean="0"/>
              <a:t> 아웃풋은 </a:t>
            </a:r>
            <a:r>
              <a:rPr lang="ko-KR" altLang="en-US" sz="1600" dirty="0"/>
              <a:t>불확실성을 잘 나타내지 않는다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 </a:t>
            </a:r>
            <a:r>
              <a:rPr lang="ko-KR" altLang="en-US" sz="1600" dirty="0" err="1" smtClean="0"/>
              <a:t>오버컨피던스</a:t>
            </a:r>
            <a:r>
              <a:rPr lang="ko-KR" altLang="en-US" sz="1600" dirty="0" smtClean="0"/>
              <a:t> 이슈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칼리브레이션</a:t>
            </a:r>
            <a:r>
              <a:rPr lang="ko-KR" altLang="en-US" sz="1600" dirty="0" smtClean="0"/>
              <a:t> 방법을 활용함</a:t>
            </a:r>
            <a:endParaRPr lang="ko-KR" altLang="en-US" sz="1600" dirty="0"/>
          </a:p>
        </p:txBody>
      </p:sp>
      <p:sp>
        <p:nvSpPr>
          <p:cNvPr id="64" name="직사각형 63"/>
          <p:cNvSpPr/>
          <p:nvPr/>
        </p:nvSpPr>
        <p:spPr>
          <a:xfrm>
            <a:off x="7541232" y="-17842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2641" y="3526058"/>
            <a:ext cx="8258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실험 결과를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u="sng" dirty="0"/>
              <a:t>모르는 것만 </a:t>
            </a:r>
            <a:r>
              <a:rPr lang="ko-KR" altLang="en-US" u="sng" dirty="0" smtClean="0"/>
              <a:t>가르치는 건 </a:t>
            </a:r>
            <a:r>
              <a:rPr lang="ko-KR" altLang="en-US" u="sng" dirty="0"/>
              <a:t>의미가 </a:t>
            </a:r>
            <a:r>
              <a:rPr lang="ko-KR" altLang="en-US" dirty="0"/>
              <a:t>없어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그렇다고 </a:t>
            </a:r>
            <a:r>
              <a:rPr lang="ko-KR" altLang="en-US" dirty="0"/>
              <a:t>해서</a:t>
            </a:r>
            <a:r>
              <a:rPr lang="en-US" altLang="ko-KR" dirty="0"/>
              <a:t>, </a:t>
            </a:r>
            <a:r>
              <a:rPr lang="en-US" altLang="ko-KR" u="sng" dirty="0"/>
              <a:t>RS </a:t>
            </a:r>
            <a:r>
              <a:rPr lang="ko-KR" altLang="en-US" u="sng" dirty="0"/>
              <a:t>방식으로 다양하게 가르치는 것은 </a:t>
            </a:r>
            <a:r>
              <a:rPr lang="ko-KR" altLang="en-US" dirty="0"/>
              <a:t>더욱 효과가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WSI</a:t>
            </a:r>
            <a:r>
              <a:rPr lang="ko-KR" altLang="en-US" dirty="0"/>
              <a:t>의 특성을 반영해야 </a:t>
            </a:r>
            <a:r>
              <a:rPr lang="ko-KR" altLang="en-US" dirty="0" smtClean="0"/>
              <a:t>할 것 </a:t>
            </a:r>
            <a:r>
              <a:rPr lang="ko-KR" altLang="en-US" dirty="0"/>
              <a:t>같음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u="sng" dirty="0" err="1" smtClean="0"/>
              <a:t>잘모르는</a:t>
            </a:r>
            <a:r>
              <a:rPr lang="ko-KR" altLang="en-US" u="sng" dirty="0" smtClean="0"/>
              <a:t> </a:t>
            </a:r>
            <a:r>
              <a:rPr lang="ko-KR" altLang="en-US" u="sng" dirty="0"/>
              <a:t>패치가 </a:t>
            </a:r>
            <a:r>
              <a:rPr lang="ko-KR" altLang="en-US" u="sng" dirty="0" err="1"/>
              <a:t>있을때</a:t>
            </a:r>
            <a:r>
              <a:rPr lang="ko-KR" altLang="en-US" u="sng" dirty="0"/>
              <a:t> 정말 주변 패치들을 잘 알면서 </a:t>
            </a:r>
            <a:r>
              <a:rPr lang="ko-KR" altLang="en-US" u="sng" dirty="0" err="1"/>
              <a:t>자신있게</a:t>
            </a:r>
            <a:r>
              <a:rPr lang="ko-KR" altLang="en-US" u="sng" dirty="0"/>
              <a:t> 말을 </a:t>
            </a:r>
            <a:r>
              <a:rPr lang="ko-KR" altLang="en-US" u="sng" dirty="0" err="1"/>
              <a:t>하는걸까</a:t>
            </a:r>
            <a:r>
              <a:rPr lang="en-US" altLang="ko-KR" u="sng" dirty="0" smtClean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u="sng" dirty="0" smtClean="0"/>
          </a:p>
          <a:p>
            <a:r>
              <a:rPr lang="en-US" altLang="ko-KR" u="sng" dirty="0" smtClean="0"/>
              <a:t>Active </a:t>
            </a:r>
            <a:r>
              <a:rPr lang="en-US" altLang="ko-KR" u="sng" dirty="0"/>
              <a:t>learning based on context information: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region based + overlapping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전통적인 방법으로 대표 이미지를 뽑는 경우</a:t>
            </a:r>
            <a:r>
              <a:rPr lang="en-US" altLang="ko-KR" dirty="0"/>
              <a:t>. patch-based</a:t>
            </a:r>
            <a:r>
              <a:rPr lang="ko-KR" altLang="en-US" dirty="0"/>
              <a:t>에서 </a:t>
            </a:r>
            <a:r>
              <a:rPr lang="en-US" altLang="ko-KR" dirty="0"/>
              <a:t>entropy </a:t>
            </a:r>
            <a:r>
              <a:rPr lang="ko-KR" altLang="en-US" dirty="0"/>
              <a:t>가 낮은 패치가 발생 </a:t>
            </a:r>
            <a:r>
              <a:rPr lang="ko-KR" altLang="en-US" dirty="0" err="1"/>
              <a:t>했을때</a:t>
            </a:r>
            <a:r>
              <a:rPr lang="ko-KR" altLang="en-US" dirty="0"/>
              <a:t> 모델이 주변 이미지 정보를 획득하는 것이 필요하지 않을까</a:t>
            </a:r>
            <a:r>
              <a:rPr lang="en-US" altLang="ko-KR" dirty="0"/>
              <a:t>?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59752" y="3597779"/>
            <a:ext cx="65409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6713" y="1589094"/>
            <a:ext cx="484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1 : Searching seed patches by entropy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5079" y="4041358"/>
            <a:ext cx="45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2 : Searching uncertain region (by Spatial)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450" y="474971"/>
            <a:ext cx="7734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/>
              <a:t>Active learning based on </a:t>
            </a:r>
            <a:r>
              <a:rPr lang="en-US" altLang="ko-KR" u="sng" dirty="0" smtClean="0"/>
              <a:t>context </a:t>
            </a:r>
            <a:r>
              <a:rPr lang="en-US" altLang="ko-KR" u="sng" dirty="0"/>
              <a:t>information: </a:t>
            </a:r>
            <a:endParaRPr lang="en-US" altLang="ko-KR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region </a:t>
            </a:r>
            <a:r>
              <a:rPr lang="en-US" altLang="ko-KR" dirty="0"/>
              <a:t>based + </a:t>
            </a:r>
            <a:r>
              <a:rPr lang="en-US" altLang="ko-KR" dirty="0" smtClean="0"/>
              <a:t>overlapping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38" y="1898800"/>
            <a:ext cx="3088404" cy="202711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43542" y="2606677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96882" y="2912355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81576" y="3708331"/>
            <a:ext cx="173009" cy="15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97256" y="3648911"/>
            <a:ext cx="117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high entropy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1038" y="1931874"/>
            <a:ext cx="321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잘 모르는 패치가 있을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정말 주변 패치들은 잘 알고 있을까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93" y="4561958"/>
            <a:ext cx="3088404" cy="202711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224797" y="5269835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78137" y="5575513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168935" y="5574162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88208" y="59379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59066" y="59379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68935" y="52103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397309" y="52103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8229" y="5934035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216725" y="5267677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16725" y="4909875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6817" y="5266326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07523" y="5266326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26796" y="56301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597654" y="56301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607523" y="490250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35897" y="490250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6817" y="5626199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78137" y="5217711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88229" y="5574162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541232" y="-17842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72641" y="1596229"/>
            <a:ext cx="76348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5257" y="1144128"/>
            <a:ext cx="44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Scenario 1 : </a:t>
            </a:r>
            <a:r>
              <a:rPr lang="ko-KR" altLang="en-US" dirty="0" smtClean="0">
                <a:solidFill>
                  <a:srgbClr val="FF0000"/>
                </a:solidFill>
              </a:rPr>
              <a:t>적은 수의 </a:t>
            </a:r>
            <a:r>
              <a:rPr lang="en-US" altLang="ko-KR" dirty="0" smtClean="0">
                <a:solidFill>
                  <a:srgbClr val="FF0000"/>
                </a:solidFill>
              </a:rPr>
              <a:t>seed</a:t>
            </a:r>
            <a:r>
              <a:rPr lang="ko-KR" altLang="en-US" dirty="0" smtClean="0">
                <a:solidFill>
                  <a:srgbClr val="FF0000"/>
                </a:solidFill>
              </a:rPr>
              <a:t>와 이웃 </a:t>
            </a:r>
            <a:r>
              <a:rPr lang="en-US" altLang="ko-KR" dirty="0" smtClean="0">
                <a:solidFill>
                  <a:srgbClr val="FF0000"/>
                </a:solidFill>
              </a:rPr>
              <a:t>patch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836519" y="5217711"/>
            <a:ext cx="609111" cy="356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0422" y="5187131"/>
            <a:ext cx="384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Seed </a:t>
            </a:r>
            <a:r>
              <a:rPr lang="ko-KR" altLang="en-US" dirty="0" smtClean="0"/>
              <a:t>주변 이웃 패치를 모두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labeling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486400" y="1796250"/>
            <a:ext cx="0" cy="331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43729" y="2145210"/>
            <a:ext cx="35892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1) Find </a:t>
            </a:r>
            <a:r>
              <a:rPr lang="ko-KR" altLang="en-US" sz="1400" dirty="0" err="1" smtClean="0"/>
              <a:t>seed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=222 (</a:t>
            </a:r>
            <a:r>
              <a:rPr lang="ko-KR" altLang="en-US" sz="1400" dirty="0" err="1"/>
              <a:t>low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confidence</a:t>
            </a:r>
            <a:r>
              <a:rPr lang="ko-KR" altLang="en-US" sz="1400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 smtClean="0"/>
              <a:t>2) Get more patches from around seed.</a:t>
            </a:r>
          </a:p>
          <a:p>
            <a:pPr lvl="1"/>
            <a:r>
              <a:rPr lang="en-US" altLang="ko-KR" sz="1400" dirty="0" smtClean="0"/>
              <a:t>-</a:t>
            </a:r>
            <a:r>
              <a:rPr lang="ko-KR" altLang="en-US" sz="1400" dirty="0" smtClean="0"/>
              <a:t>9-time(</a:t>
            </a:r>
            <a:r>
              <a:rPr lang="ko-KR" altLang="en-US" sz="1400" dirty="0" err="1" smtClean="0"/>
              <a:t>get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neighbour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patches</a:t>
            </a:r>
            <a:r>
              <a:rPr lang="ko-KR" altLang="en-US" sz="1400" dirty="0"/>
              <a:t>)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3) </a:t>
            </a:r>
            <a:r>
              <a:rPr lang="ko-KR" altLang="en-US" sz="1400" dirty="0" err="1" smtClean="0"/>
              <a:t>if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than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2000 (</a:t>
            </a:r>
            <a:r>
              <a:rPr lang="ko-KR" altLang="en-US" sz="1400" dirty="0" err="1"/>
              <a:t>get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confidence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patches</a:t>
            </a:r>
            <a:r>
              <a:rPr lang="ko-KR" altLang="en-US" sz="1400" dirty="0"/>
              <a:t>)) 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-</a:t>
            </a:r>
            <a:r>
              <a:rPr lang="ko-KR" altLang="en-US" sz="1400" dirty="0" smtClean="0"/>
              <a:t>(</a:t>
            </a:r>
            <a:r>
              <a:rPr lang="ko-KR" altLang="en-US" sz="1400" dirty="0" err="1"/>
              <a:t>eg</a:t>
            </a:r>
            <a:r>
              <a:rPr lang="ko-KR" altLang="en-US" sz="1400" dirty="0"/>
              <a:t>. 222 </a:t>
            </a:r>
            <a:r>
              <a:rPr lang="ko-KR" altLang="en-US" sz="1400" dirty="0" err="1"/>
              <a:t>seed</a:t>
            </a:r>
            <a:r>
              <a:rPr lang="ko-KR" altLang="en-US" sz="1400" dirty="0"/>
              <a:t> =&gt; 1800 </a:t>
            </a:r>
            <a:r>
              <a:rPr lang="ko-KR" altLang="en-US" sz="1400" dirty="0" err="1"/>
              <a:t>patch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please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add</a:t>
            </a:r>
            <a:r>
              <a:rPr lang="ko-KR" altLang="en-US" sz="1400" dirty="0"/>
              <a:t> 200 </a:t>
            </a:r>
            <a:r>
              <a:rPr lang="ko-KR" altLang="en-US" sz="1400" dirty="0" err="1"/>
              <a:t>low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patches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64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60210" y="4633465"/>
                <a:ext cx="3618235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𝑟𝑒𝑔𝑖𝑜𝑛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10" y="4633465"/>
                <a:ext cx="3618235" cy="392608"/>
              </a:xfrm>
              <a:prstGeom prst="rect">
                <a:avLst/>
              </a:prstGeom>
              <a:blipFill>
                <a:blip r:embed="rId3"/>
                <a:stretch>
                  <a:fillRect l="-3872" t="-4688" r="-2189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6713" y="1589094"/>
            <a:ext cx="484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1 : Searching seed patches by entropy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5079" y="4041358"/>
            <a:ext cx="45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2 : Searching uncertain region (by Spatial)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450" y="474971"/>
            <a:ext cx="7734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/>
              <a:t>Active learning based on </a:t>
            </a:r>
            <a:r>
              <a:rPr lang="en-US" altLang="ko-KR" u="sng" dirty="0" smtClean="0"/>
              <a:t>context </a:t>
            </a:r>
            <a:r>
              <a:rPr lang="en-US" altLang="ko-KR" u="sng" dirty="0"/>
              <a:t>information: </a:t>
            </a:r>
            <a:endParaRPr lang="en-US" altLang="ko-KR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region </a:t>
            </a:r>
            <a:r>
              <a:rPr lang="en-US" altLang="ko-KR" dirty="0"/>
              <a:t>based + </a:t>
            </a:r>
            <a:r>
              <a:rPr lang="en-US" altLang="ko-KR" dirty="0" smtClean="0"/>
              <a:t>overlapping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38" y="1898800"/>
            <a:ext cx="3088404" cy="202711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43542" y="2606677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96882" y="2912355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81576" y="3708331"/>
            <a:ext cx="173009" cy="15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97256" y="3648911"/>
            <a:ext cx="117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high entropy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1038" y="1931874"/>
            <a:ext cx="321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잘 모르는 패치가 있을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정말 주변 패치들은 잘 알고 있을까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38" y="4561958"/>
            <a:ext cx="3088404" cy="202711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643542" y="5269835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196882" y="5575513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87680" y="5574162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06953" y="59379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577811" y="59379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87680" y="52103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16054" y="52103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06974" y="5934035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14205" y="5803728"/>
                <a:ext cx="3045064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05" y="5803728"/>
                <a:ext cx="3045064" cy="392608"/>
              </a:xfrm>
              <a:prstGeom prst="rect">
                <a:avLst/>
              </a:prstGeom>
              <a:blipFill>
                <a:blip r:embed="rId5"/>
                <a:stretch>
                  <a:fillRect l="-4810" t="-4688" r="-3006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1635470" y="5267677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635470" y="4909875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245562" y="5266326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26268" y="5266326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45541" y="56301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6399" y="563014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26268" y="490250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54642" y="490250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45562" y="5626199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97256" y="55046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Patch based</a:t>
            </a:r>
            <a:endParaRPr lang="ko-KR" altLang="en-US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4313991" y="43549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Region based</a:t>
            </a:r>
            <a:endParaRPr lang="ko-KR" altLang="en-US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4773493" y="4989999"/>
            <a:ext cx="4276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*region</a:t>
            </a:r>
            <a:r>
              <a:rPr lang="ko-KR" altLang="en-US" sz="1100" dirty="0" smtClean="0"/>
              <a:t>을 구성하는 </a:t>
            </a:r>
            <a:r>
              <a:rPr lang="en-US" altLang="ko-KR" sz="1100" dirty="0" smtClean="0"/>
              <a:t>patch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entropy </a:t>
            </a:r>
            <a:r>
              <a:rPr lang="ko-KR" altLang="en-US" sz="1100" dirty="0" smtClean="0"/>
              <a:t>평균이 </a:t>
            </a:r>
            <a:r>
              <a:rPr lang="en-US" altLang="ko-KR" sz="1100" dirty="0" smtClean="0"/>
              <a:t>1/a*(WSI </a:t>
            </a:r>
            <a:r>
              <a:rPr lang="ko-KR" altLang="en-US" sz="1100" dirty="0" smtClean="0"/>
              <a:t>전체 패치 </a:t>
            </a:r>
            <a:r>
              <a:rPr lang="en-US" altLang="ko-KR" sz="1100" dirty="0" err="1" smtClean="0"/>
              <a:t>ent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보다 큰 경우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76740" y="6279945"/>
            <a:ext cx="4276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*seed </a:t>
            </a:r>
            <a:r>
              <a:rPr lang="ko-KR" altLang="en-US" sz="1100" dirty="0" smtClean="0"/>
              <a:t>주변을 구성하는 </a:t>
            </a:r>
            <a:r>
              <a:rPr lang="en-US" altLang="ko-KR" sz="1100" dirty="0" smtClean="0"/>
              <a:t>patch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중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기존 방식으로는 선택 받지 못했으나 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평균 </a:t>
            </a:r>
            <a:r>
              <a:rPr lang="en-US" altLang="ko-KR" sz="1100" dirty="0" smtClean="0"/>
              <a:t>*1/a</a:t>
            </a:r>
            <a:r>
              <a:rPr lang="ko-KR" altLang="en-US" sz="1100" dirty="0" smtClean="0"/>
              <a:t>보다 높은 값을 가지는 패치를 선택</a:t>
            </a:r>
            <a:endParaRPr lang="ko-KR" altLang="en-US" sz="1100" dirty="0"/>
          </a:p>
        </p:txBody>
      </p:sp>
      <p:cxnSp>
        <p:nvCxnSpPr>
          <p:cNvPr id="54" name="직선 연결선 53"/>
          <p:cNvCxnSpPr>
            <a:endCxn id="50" idx="1"/>
          </p:cNvCxnSpPr>
          <p:nvPr/>
        </p:nvCxnSpPr>
        <p:spPr>
          <a:xfrm flipV="1">
            <a:off x="1828971" y="4539587"/>
            <a:ext cx="2485020" cy="92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196882" y="5217711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06974" y="5574162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endCxn id="26" idx="1"/>
          </p:cNvCxnSpPr>
          <p:nvPr/>
        </p:nvCxnSpPr>
        <p:spPr>
          <a:xfrm>
            <a:off x="3415646" y="5379720"/>
            <a:ext cx="981610" cy="309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26" idx="1"/>
          </p:cNvCxnSpPr>
          <p:nvPr/>
        </p:nvCxnSpPr>
        <p:spPr>
          <a:xfrm flipV="1">
            <a:off x="3039409" y="5689341"/>
            <a:ext cx="1357847" cy="4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541232" y="-17842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72641" y="1596229"/>
            <a:ext cx="76348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257" y="1144128"/>
            <a:ext cx="44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Scenario 2 : based –region entropy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2549" y="877212"/>
            <a:ext cx="45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</a:t>
            </a:r>
            <a:r>
              <a:rPr lang="en-US" altLang="ko-KR" dirty="0" smtClean="0"/>
              <a:t>3. get more label base on region info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5592" y="507880"/>
            <a:ext cx="440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Active learning based on </a:t>
            </a:r>
            <a:r>
              <a:rPr lang="en-US" altLang="ko-KR" dirty="0" smtClean="0"/>
              <a:t>context information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8" y="1397812"/>
            <a:ext cx="3088404" cy="202711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01012" y="2105689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54352" y="2411367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45150" y="2410016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64423" y="277383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35281" y="2773834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45150" y="204619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73524" y="204619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64444" y="2769889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92940" y="2103531"/>
            <a:ext cx="370858" cy="33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2940" y="1745729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03032" y="21021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883738" y="2102180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503011" y="246599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73869" y="2465998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83738" y="1738362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12112" y="1738362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103032" y="2462053"/>
            <a:ext cx="370858" cy="3387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54352" y="2053565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64444" y="2410016"/>
            <a:ext cx="370858" cy="3387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541232" y="-17842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9" y="3682237"/>
            <a:ext cx="3052683" cy="3160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91072" y="4324490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95331" y="4323753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93907" y="4945191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01607" y="4945191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93060" y="5612900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96856" y="5621446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76576" y="4969108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92462" y="4131954"/>
            <a:ext cx="130385" cy="1126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4498" y="4031495"/>
            <a:ext cx="290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labeled patch as </a:t>
            </a:r>
            <a:r>
              <a:rPr lang="en-US" altLang="ko-KR" sz="1400" b="1" dirty="0" smtClean="0"/>
              <a:t>Dysplasia</a:t>
            </a:r>
            <a:r>
              <a:rPr lang="en-US" altLang="ko-KR" sz="1400" dirty="0" smtClean="0"/>
              <a:t> by oracle</a:t>
            </a:r>
            <a:endParaRPr lang="ko-KR" altLang="en-US" sz="1400" dirty="0"/>
          </a:p>
        </p:txBody>
      </p:sp>
      <p:cxnSp>
        <p:nvCxnSpPr>
          <p:cNvPr id="12" name="꺾인 연결선 11"/>
          <p:cNvCxnSpPr>
            <a:stCxn id="29" idx="1"/>
            <a:endCxn id="2" idx="1"/>
          </p:cNvCxnSpPr>
          <p:nvPr/>
        </p:nvCxnSpPr>
        <p:spPr>
          <a:xfrm rot="10800000" flipV="1">
            <a:off x="443970" y="2411366"/>
            <a:ext cx="484539" cy="2850901"/>
          </a:xfrm>
          <a:prstGeom prst="bentConnector3">
            <a:avLst>
              <a:gd name="adj1" fmla="val 14717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10615" y="4589242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416103" y="4593951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709107" y="5276387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00795" y="5284933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82408" y="4400715"/>
            <a:ext cx="139169" cy="1464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785679" y="4320060"/>
            <a:ext cx="545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additional labeled patch by automatically (*cost reduction)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1355763" y="4932815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447617" y="3628957"/>
            <a:ext cx="65882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l="63792" t="19507" r="14373" b="40739"/>
          <a:stretch/>
        </p:blipFill>
        <p:spPr>
          <a:xfrm>
            <a:off x="4075194" y="5124391"/>
            <a:ext cx="666572" cy="1256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81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Recommendation module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95592" y="507880"/>
            <a:ext cx="440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Active learning based on </a:t>
            </a:r>
            <a:r>
              <a:rPr lang="en-US" altLang="ko-KR" dirty="0" smtClean="0"/>
              <a:t>context information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541232" y="-17842"/>
            <a:ext cx="1602768" cy="46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 논의 용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6" y="1178319"/>
            <a:ext cx="3052683" cy="3160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3309" y="1820572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197568" y="1819835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96144" y="2441273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03844" y="2441273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95297" y="3108982"/>
            <a:ext cx="659021" cy="5991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99093" y="3117528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8813" y="2465190"/>
            <a:ext cx="659021" cy="5692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41456" y="1278778"/>
            <a:ext cx="130385" cy="1126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33492" y="1178319"/>
            <a:ext cx="290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labeled patch as </a:t>
            </a:r>
            <a:r>
              <a:rPr lang="en-US" altLang="ko-KR" sz="1400" b="1" dirty="0" smtClean="0"/>
              <a:t>Dysplasia</a:t>
            </a:r>
            <a:r>
              <a:rPr lang="en-US" altLang="ko-KR" sz="1400" dirty="0" smtClean="0"/>
              <a:t> by oracle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512852" y="2085324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218340" y="2090033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11344" y="2772469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03032" y="2781015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431402" y="1547539"/>
            <a:ext cx="139169" cy="1464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534673" y="1466884"/>
            <a:ext cx="545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additional labeled patch by automatically (*additional cost reduction)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1158000" y="2428897"/>
            <a:ext cx="639478" cy="6730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rcRect l="64206" t="19548" r="14238" b="61792"/>
          <a:stretch/>
        </p:blipFill>
        <p:spPr>
          <a:xfrm>
            <a:off x="3446257" y="2785130"/>
            <a:ext cx="658026" cy="589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rcRect l="63926" t="40204" r="14239" b="41407"/>
          <a:stretch/>
        </p:blipFill>
        <p:spPr>
          <a:xfrm>
            <a:off x="3437711" y="3505200"/>
            <a:ext cx="666572" cy="581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577681" y="3240283"/>
            <a:ext cx="1751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Kl-divergence</a:t>
            </a:r>
            <a:endParaRPr lang="ko-KR" altLang="en-US" sz="9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976" t="4049" r="4121" b="2848"/>
          <a:stretch/>
        </p:blipFill>
        <p:spPr>
          <a:xfrm>
            <a:off x="4700801" y="3061921"/>
            <a:ext cx="733425" cy="7715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3491710" y="3387490"/>
            <a:ext cx="18923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91710" y="3057418"/>
            <a:ext cx="18923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557346" y="3499583"/>
            <a:ext cx="18923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539903" y="3820386"/>
            <a:ext cx="18923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5163" y="3103859"/>
            <a:ext cx="864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Overlap part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045163" y="3556198"/>
            <a:ext cx="864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Overlap part</a:t>
            </a:r>
            <a:endParaRPr lang="ko-KR" altLang="en-US" sz="800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/>
          <a:srcRect l="64206" t="19548" r="14238" b="61792"/>
          <a:stretch/>
        </p:blipFill>
        <p:spPr>
          <a:xfrm>
            <a:off x="6264088" y="2514938"/>
            <a:ext cx="658026" cy="589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rcRect l="63926" t="40204" r="14239" b="41407"/>
          <a:stretch/>
        </p:blipFill>
        <p:spPr>
          <a:xfrm>
            <a:off x="6255542" y="3606800"/>
            <a:ext cx="666572" cy="581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"/>
          <a:srcRect l="1976" t="4049" r="4121" b="2848"/>
          <a:stretch/>
        </p:blipFill>
        <p:spPr>
          <a:xfrm>
            <a:off x="7518632" y="3039379"/>
            <a:ext cx="733425" cy="77152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78" idx="3"/>
            <a:endCxn id="80" idx="1"/>
          </p:cNvCxnSpPr>
          <p:nvPr/>
        </p:nvCxnSpPr>
        <p:spPr>
          <a:xfrm>
            <a:off x="6922114" y="2809768"/>
            <a:ext cx="596518" cy="6153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3"/>
            <a:endCxn id="80" idx="1"/>
          </p:cNvCxnSpPr>
          <p:nvPr/>
        </p:nvCxnSpPr>
        <p:spPr>
          <a:xfrm flipV="1">
            <a:off x="6922114" y="3425142"/>
            <a:ext cx="596518" cy="4722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8" idx="2"/>
            <a:endCxn id="79" idx="0"/>
          </p:cNvCxnSpPr>
          <p:nvPr/>
        </p:nvCxnSpPr>
        <p:spPr>
          <a:xfrm flipH="1">
            <a:off x="6588828" y="3104598"/>
            <a:ext cx="4273" cy="5022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364899" y="2389062"/>
            <a:ext cx="5056136" cy="195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화살표 91"/>
          <p:cNvSpPr/>
          <p:nvPr/>
        </p:nvSpPr>
        <p:spPr>
          <a:xfrm>
            <a:off x="5588792" y="3253586"/>
            <a:ext cx="444500" cy="302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65089" y="4357562"/>
            <a:ext cx="349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</a:t>
            </a:r>
            <a:r>
              <a:rPr lang="ko-KR" altLang="en-US" sz="900" dirty="0" smtClean="0"/>
              <a:t>유사한 경우에 대해서는 급격한 변화가 일어나지 않은 것임으로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정확한 레이블 링이라고 </a:t>
            </a:r>
            <a:r>
              <a:rPr lang="ko-KR" altLang="en-US" sz="900" dirty="0" err="1" smtClean="0"/>
              <a:t>할수</a:t>
            </a:r>
            <a:r>
              <a:rPr lang="ko-KR" altLang="en-US" sz="900" dirty="0" smtClean="0"/>
              <a:t> 있다</a:t>
            </a:r>
            <a:r>
              <a:rPr lang="en-US" altLang="ko-KR" sz="900" dirty="0" smtClean="0"/>
              <a:t>. 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835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287" y="352034"/>
            <a:ext cx="7567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 smtClean="0"/>
          </a:p>
          <a:p>
            <a:r>
              <a:rPr lang="ko-KR" altLang="en-US" sz="2400" dirty="0" smtClean="0"/>
              <a:t>WSI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each</a:t>
            </a:r>
            <a:r>
              <a:rPr lang="ko-KR" altLang="en-US" sz="2400" dirty="0" smtClean="0"/>
              <a:t> # of </a:t>
            </a:r>
            <a:r>
              <a:rPr lang="ko-KR" altLang="en-US" sz="2400" dirty="0" err="1" smtClean="0"/>
              <a:t>G</a:t>
            </a:r>
            <a:r>
              <a:rPr lang="ko-KR" altLang="en-US" sz="2400" dirty="0" smtClean="0"/>
              <a:t> = (</a:t>
            </a:r>
            <a:r>
              <a:rPr lang="ko-KR" altLang="en-US" sz="2400" dirty="0" err="1" smtClean="0"/>
              <a:t>train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slide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total</a:t>
            </a:r>
            <a:r>
              <a:rPr lang="ko-KR" altLang="en-US" sz="2400" dirty="0" smtClean="0"/>
              <a:t>) /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G1 =&gt; </a:t>
            </a:r>
            <a:r>
              <a:rPr lang="ko-KR" altLang="en-US" sz="2400" dirty="0" err="1" smtClean="0"/>
              <a:t>train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all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patches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from</a:t>
            </a:r>
            <a:r>
              <a:rPr lang="ko-KR" altLang="en-US" sz="2400" dirty="0" smtClean="0"/>
              <a:t> WSI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but</a:t>
            </a:r>
            <a:r>
              <a:rPr lang="ko-KR" altLang="en-US" sz="2400" dirty="0" smtClean="0"/>
              <a:t>, </a:t>
            </a:r>
            <a:r>
              <a:rPr lang="ko-KR" altLang="en-US" sz="2400" dirty="0" err="1" smtClean="0"/>
              <a:t>assume</a:t>
            </a:r>
            <a:r>
              <a:rPr lang="ko-KR" altLang="en-US" sz="2400" dirty="0" smtClean="0"/>
              <a:t> : "</a:t>
            </a:r>
            <a:r>
              <a:rPr lang="ko-KR" altLang="en-US" sz="2400" dirty="0" err="1" smtClean="0"/>
              <a:t>ignore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patches</a:t>
            </a:r>
            <a:r>
              <a:rPr lang="ko-KR" altLang="en-US" sz="2400" dirty="0" smtClean="0"/>
              <a:t>, </a:t>
            </a:r>
            <a:r>
              <a:rPr lang="ko-KR" altLang="en-US" sz="2400" dirty="0" err="1" smtClean="0"/>
              <a:t>which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come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from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abnormal</a:t>
            </a:r>
            <a:r>
              <a:rPr lang="ko-KR" altLang="en-US" sz="2400" dirty="0" smtClean="0"/>
              <a:t> WSI" </a:t>
            </a:r>
          </a:p>
          <a:p>
            <a:r>
              <a:rPr lang="ko-KR" altLang="en-US" sz="2400" dirty="0" smtClean="0"/>
              <a:t>=&gt; </a:t>
            </a:r>
            <a:r>
              <a:rPr lang="ko-KR" altLang="en-US" sz="2400" dirty="0" err="1" smtClean="0"/>
              <a:t>we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can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use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patches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from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annotation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only</a:t>
            </a:r>
            <a:r>
              <a:rPr lang="ko-KR" altLang="en-US" sz="2400" dirty="0" smtClean="0"/>
              <a:t> WSI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03375" y="3607694"/>
            <a:ext cx="8592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latin typeface="NotoSansKR"/>
              </a:rPr>
              <a:t>region -based =&gt; seed define # of </a:t>
            </a:r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seedassume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 make label from oracle only 2000(fix)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1D1C1D"/>
                </a:solidFill>
                <a:latin typeface="NotoSansKR"/>
              </a:rPr>
              <a:t>G1 =&gt;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1D1C1D"/>
                </a:solidFill>
                <a:latin typeface="NotoSansKR"/>
              </a:rPr>
              <a:t>1) = &gt; high entropy (low confidence) =&gt; 2000 (from low) (traditional)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1D1C1D"/>
                </a:solidFill>
                <a:latin typeface="NotoSansKR"/>
              </a:rPr>
              <a:t>2) =&gt; region based (seed =222 (low confidence)=&gt; 9-time(get </a:t>
            </a:r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neighbour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 patches) + if it is less than 2000(get low confidence patches)) (</a:t>
            </a:r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eg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222 seed =&gt; 1800 patch, please add 200 low </a:t>
            </a:r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conf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 patches)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1D1C1D"/>
                </a:solidFill>
                <a:latin typeface="NotoSansKR"/>
              </a:rPr>
              <a:t>3)=&gt; 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8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890</Words>
  <Application>Microsoft Office PowerPoint</Application>
  <PresentationFormat>화면 슬라이드 쇼(4:3)</PresentationFormat>
  <Paragraphs>146</Paragraphs>
  <Slides>10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NotoSansKR</vt:lpstr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10</cp:revision>
  <cp:lastPrinted>2022-08-10T05:59:59Z</cp:lastPrinted>
  <dcterms:created xsi:type="dcterms:W3CDTF">2022-08-10T05:10:41Z</dcterms:created>
  <dcterms:modified xsi:type="dcterms:W3CDTF">2022-08-12T03:14:54Z</dcterms:modified>
</cp:coreProperties>
</file>