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00" r:id="rId2"/>
    <p:sldId id="319" r:id="rId3"/>
    <p:sldId id="321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84321" autoAdjust="0"/>
  </p:normalViewPr>
  <p:slideViewPr>
    <p:cSldViewPr snapToGrid="0">
      <p:cViewPr varScale="1">
        <p:scale>
          <a:sx n="93" d="100"/>
          <a:sy n="93" d="100"/>
        </p:scale>
        <p:origin x="22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F4B8-929C-445E-B57F-35D5B622153E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CD2DF-2B55-4632-A6F1-AAF9AB27D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032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400" b="1" dirty="0" smtClean="0"/>
              <a:t>Recommendation module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주요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역할</a:t>
            </a:r>
            <a:r>
              <a:rPr lang="en-US" altLang="ko-KR" sz="1400" b="1" dirty="0" smtClean="0"/>
              <a:t>: oracle</a:t>
            </a:r>
            <a:r>
              <a:rPr lang="ko-KR" altLang="en-US" sz="1400" b="1" dirty="0" smtClean="0"/>
              <a:t>에게 학습이 필요한 이미지를 추천해 주는 모듈 </a:t>
            </a:r>
            <a:endParaRPr lang="en-US" altLang="ko-KR" sz="1400" b="1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400" b="1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400" b="1" dirty="0" smtClean="0"/>
              <a:t>Patch generator module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주요 역할</a:t>
            </a:r>
            <a:r>
              <a:rPr lang="en-US" altLang="ko-KR" sz="1400" b="1" dirty="0" smtClean="0"/>
              <a:t>: oracle</a:t>
            </a:r>
            <a:r>
              <a:rPr lang="ko-KR" altLang="en-US" sz="1400" b="1" dirty="0" smtClean="0"/>
              <a:t>에 의해서 선택된 이미지를 패치</a:t>
            </a:r>
            <a:r>
              <a:rPr lang="ko-KR" altLang="en-US" sz="1400" b="1" baseline="0" dirty="0" smtClean="0"/>
              <a:t> 이미지로 생성하는 모듈</a:t>
            </a:r>
            <a:endParaRPr lang="en-US" altLang="ko-KR" sz="1400" b="1" baseline="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400" b="1" dirty="0" smtClean="0"/>
              <a:t>Patch classifier train module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 smtClean="0"/>
              <a:t>LossDiff</a:t>
            </a:r>
            <a:r>
              <a:rPr lang="en-US" altLang="ko-KR" sz="1400" b="1" dirty="0" smtClean="0"/>
              <a:t> 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주요 역할 </a:t>
            </a:r>
            <a:r>
              <a:rPr lang="en-US" altLang="ko-KR" sz="1400" b="1" dirty="0" smtClean="0"/>
              <a:t>: noisy-label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및 </a:t>
            </a:r>
            <a:r>
              <a:rPr lang="en-US" altLang="ko-KR" sz="1400" b="1" dirty="0" smtClean="0"/>
              <a:t>noise-data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처리의 목적 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AL system</a:t>
            </a:r>
            <a:r>
              <a:rPr lang="ko-KR" altLang="en-US" sz="1400" b="1" dirty="0" smtClean="0"/>
              <a:t>의 특수성</a:t>
            </a:r>
            <a:r>
              <a:rPr lang="en-US" altLang="ko-KR" sz="1400" b="1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AL </a:t>
            </a:r>
            <a:r>
              <a:rPr lang="ko-KR" altLang="en-US" sz="1400" dirty="0" smtClean="0"/>
              <a:t>추가될 데이터는 </a:t>
            </a:r>
            <a:r>
              <a:rPr lang="en-US" altLang="ko-KR" sz="1400" dirty="0" smtClean="0"/>
              <a:t>noise </a:t>
            </a:r>
            <a:r>
              <a:rPr lang="ko-KR" altLang="en-US" sz="1400" dirty="0" smtClean="0"/>
              <a:t>발생 가능성이 현저히 낮음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사실상 </a:t>
            </a:r>
            <a:r>
              <a:rPr lang="ko-KR" altLang="en-US" sz="1400" b="1" dirty="0" smtClean="0"/>
              <a:t>전문의에 의한 전수 검사</a:t>
            </a:r>
            <a:endParaRPr lang="en-US" altLang="ko-KR" sz="14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D/M case: </a:t>
            </a:r>
            <a:r>
              <a:rPr lang="ko-KR" altLang="en-US" sz="1400" dirty="0" smtClean="0"/>
              <a:t>전수 검사에 가까운 데이터가 추가될 예정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N case: </a:t>
            </a:r>
            <a:r>
              <a:rPr lang="ko-KR" altLang="en-US" sz="1400" b="1" dirty="0" smtClean="0"/>
              <a:t> 일부 데이터의 자동 선택이 발생함 </a:t>
            </a:r>
            <a:r>
              <a:rPr lang="en-US" altLang="ko-KR" sz="1400" b="1" dirty="0" smtClean="0"/>
              <a:t>– noise-data(</a:t>
            </a:r>
            <a:r>
              <a:rPr lang="ko-KR" altLang="en-US" sz="1400" b="1" dirty="0" smtClean="0"/>
              <a:t>일부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알고리즘 버그</a:t>
            </a:r>
            <a:r>
              <a:rPr lang="en-US" altLang="ko-KR" sz="1400" b="1" dirty="0" smtClean="0"/>
              <a:t>)/ noisy-label(X)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** </a:t>
            </a:r>
            <a:r>
              <a:rPr lang="ko-KR" altLang="en-US" sz="1400" b="1" dirty="0" smtClean="0"/>
              <a:t>기존 방식으로 </a:t>
            </a:r>
            <a:r>
              <a:rPr lang="en-US" altLang="ko-KR" sz="1400" b="1" dirty="0" smtClean="0"/>
              <a:t>WSI </a:t>
            </a:r>
            <a:r>
              <a:rPr lang="ko-KR" altLang="en-US" sz="1400" b="1" dirty="0" smtClean="0"/>
              <a:t>이미지를 추가해야 하는 경우에 </a:t>
            </a:r>
            <a:r>
              <a:rPr lang="en-US" altLang="ko-KR" sz="1400" b="1" dirty="0" err="1" smtClean="0"/>
              <a:t>LossDiff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작동 필요</a:t>
            </a:r>
            <a:endParaRPr lang="en-US" altLang="ko-KR" sz="1400" b="1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WSI classifier train module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 smtClean="0"/>
              <a:t>Feature_cube</a:t>
            </a:r>
            <a:r>
              <a:rPr lang="en-US" altLang="ko-KR" sz="1400" b="1" dirty="0" smtClean="0"/>
              <a:t> 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 </a:t>
            </a:r>
            <a:r>
              <a:rPr lang="en-US" altLang="ko-KR" sz="1400" dirty="0" err="1" smtClean="0"/>
              <a:t>Feature_cube</a:t>
            </a:r>
            <a:r>
              <a:rPr lang="ko-KR" altLang="en-US" sz="1400" dirty="0" smtClean="0"/>
              <a:t>의 경우 큰 이슈 사항은 없는 것으로 확인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모듈이 학습 대상 기간에 해당하는 각 </a:t>
            </a:r>
            <a:r>
              <a:rPr lang="en-US" altLang="ko-KR" sz="1400" dirty="0" smtClean="0"/>
              <a:t>folder</a:t>
            </a:r>
            <a:r>
              <a:rPr lang="ko-KR" altLang="en-US" sz="1400" dirty="0" smtClean="0"/>
              <a:t>를 읽어와서 학습할 예정</a:t>
            </a:r>
            <a:endParaRPr lang="en-US" altLang="ko-KR" sz="14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838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ctr" latinLnBrk="1" hangingPunct="1"/>
            <a:r>
              <a:rPr lang="en-US" altLang="ko-K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endParaRPr lang="ko-KR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1" hangingPunct="1"/>
            <a:r>
              <a:rPr lang="en-US" altLang="ko-K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Patch classifier training module</a:t>
            </a:r>
            <a:r>
              <a:rPr lang="ko-KR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 이번주 </a:t>
            </a:r>
            <a:r>
              <a:rPr lang="ko-KR" alt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이솔</a:t>
            </a:r>
            <a:r>
              <a:rPr lang="ko-KR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학생 휴가로 인해서</a:t>
            </a:r>
            <a:r>
              <a:rPr lang="en-US" altLang="ko-K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다음주 월요일에 내가 개발 계획 전달 예정임</a:t>
            </a:r>
            <a:endParaRPr lang="en-US" altLang="ko-KR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1" hangingPunct="1"/>
            <a:endParaRPr lang="en-US" altLang="ko-KR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1" hangingPunct="1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착수 정도로 전달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드리면됨</a:t>
            </a:r>
            <a:endParaRPr lang="ko-KR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04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95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8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23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52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7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4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37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79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90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55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3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CB0CA-D8B6-41F5-80C7-3A89BDD72843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91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6298" y="3671215"/>
            <a:ext cx="7704856" cy="87774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5575" y="127265"/>
            <a:ext cx="46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</a:rPr>
              <a:t>System overview </a:t>
            </a:r>
            <a:endParaRPr lang="ko-KR" altLang="en-US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오른쪽 화살표 1"/>
          <p:cNvSpPr/>
          <p:nvPr/>
        </p:nvSpPr>
        <p:spPr>
          <a:xfrm rot="10800000">
            <a:off x="4221313" y="1328398"/>
            <a:ext cx="651337" cy="48384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433" y="1073820"/>
            <a:ext cx="3014720" cy="2619394"/>
          </a:xfrm>
          <a:prstGeom prst="rect">
            <a:avLst/>
          </a:prstGeom>
        </p:spPr>
      </p:pic>
      <p:sp>
        <p:nvSpPr>
          <p:cNvPr id="28" name="오른쪽 화살표 27"/>
          <p:cNvSpPr/>
          <p:nvPr/>
        </p:nvSpPr>
        <p:spPr>
          <a:xfrm rot="10800000">
            <a:off x="4202674" y="2199336"/>
            <a:ext cx="651337" cy="48384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 rot="10800000">
            <a:off x="4221314" y="3152222"/>
            <a:ext cx="651337" cy="48384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4"/>
          <a:srcRect l="32603"/>
          <a:stretch/>
        </p:blipFill>
        <p:spPr>
          <a:xfrm>
            <a:off x="5322828" y="1161987"/>
            <a:ext cx="2549375" cy="253122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872968" y="710900"/>
            <a:ext cx="1263650" cy="3333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WSI system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5581179" y="683494"/>
            <a:ext cx="2769293" cy="3333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Sample selection &amp; update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9562" y="4545513"/>
            <a:ext cx="3618525" cy="2290206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6"/>
          <a:srcRect l="42743" r="28300"/>
          <a:stretch/>
        </p:blipFill>
        <p:spPr>
          <a:xfrm>
            <a:off x="1993665" y="4266838"/>
            <a:ext cx="1115897" cy="2880739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3112283" y="3961547"/>
            <a:ext cx="2769293" cy="3333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Sustainable system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49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032" y="1652626"/>
            <a:ext cx="3194509" cy="1873970"/>
          </a:xfrm>
          <a:prstGeom prst="rect">
            <a:avLst/>
          </a:prstGeom>
        </p:spPr>
      </p:pic>
      <p:cxnSp>
        <p:nvCxnSpPr>
          <p:cNvPr id="49" name="직선 연결선 48"/>
          <p:cNvCxnSpPr/>
          <p:nvPr/>
        </p:nvCxnSpPr>
        <p:spPr>
          <a:xfrm>
            <a:off x="362808" y="397413"/>
            <a:ext cx="2124751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246206" y="28081"/>
            <a:ext cx="473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design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280692" y="3519949"/>
            <a:ext cx="6912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76830" y="497549"/>
            <a:ext cx="7415940" cy="2359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AL part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76830" y="6481088"/>
            <a:ext cx="7415940" cy="2343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Training part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740" y="3831541"/>
            <a:ext cx="3221431" cy="224099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76830" y="3631151"/>
            <a:ext cx="3608412" cy="257157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776830" y="6187901"/>
            <a:ext cx="3608412" cy="23681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Patch classifier train module</a:t>
            </a:r>
            <a:endParaRPr lang="ko-KR" altLang="en-US" dirty="0"/>
          </a:p>
        </p:txBody>
      </p:sp>
      <p:sp>
        <p:nvSpPr>
          <p:cNvPr id="141" name="직사각형 140"/>
          <p:cNvSpPr/>
          <p:nvPr/>
        </p:nvSpPr>
        <p:spPr>
          <a:xfrm>
            <a:off x="4584358" y="3631151"/>
            <a:ext cx="3608412" cy="257157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4584358" y="6187901"/>
            <a:ext cx="3608412" cy="23681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WSI classifier train module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3032" y="3897238"/>
            <a:ext cx="3250778" cy="2030670"/>
          </a:xfrm>
          <a:prstGeom prst="rect">
            <a:avLst/>
          </a:prstGeom>
        </p:spPr>
      </p:pic>
      <p:sp>
        <p:nvSpPr>
          <p:cNvPr id="203" name="직사각형 202"/>
          <p:cNvSpPr/>
          <p:nvPr/>
        </p:nvSpPr>
        <p:spPr>
          <a:xfrm>
            <a:off x="776830" y="948376"/>
            <a:ext cx="3608412" cy="2571573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/>
          <p:cNvSpPr/>
          <p:nvPr/>
        </p:nvSpPr>
        <p:spPr>
          <a:xfrm>
            <a:off x="776830" y="791304"/>
            <a:ext cx="3608412" cy="2368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Recommendation module</a:t>
            </a:r>
            <a:endParaRPr lang="ko-KR" altLang="en-US" dirty="0"/>
          </a:p>
        </p:txBody>
      </p:sp>
      <p:sp>
        <p:nvSpPr>
          <p:cNvPr id="205" name="직사각형 204"/>
          <p:cNvSpPr/>
          <p:nvPr/>
        </p:nvSpPr>
        <p:spPr>
          <a:xfrm>
            <a:off x="4584358" y="948376"/>
            <a:ext cx="3608412" cy="25715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>
            <a:off x="4584358" y="791304"/>
            <a:ext cx="3608412" cy="2368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Patch generator module</a:t>
            </a:r>
            <a:endParaRPr lang="ko-KR" altLang="en-US" dirty="0"/>
          </a:p>
        </p:txBody>
      </p:sp>
      <p:sp>
        <p:nvSpPr>
          <p:cNvPr id="84" name="원통 83"/>
          <p:cNvSpPr/>
          <p:nvPr/>
        </p:nvSpPr>
        <p:spPr>
          <a:xfrm>
            <a:off x="4186125" y="3220316"/>
            <a:ext cx="550606" cy="599266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4351" y="1118867"/>
            <a:ext cx="3507880" cy="56952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68858" y="3350588"/>
            <a:ext cx="776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226</a:t>
            </a:r>
            <a:br>
              <a:rPr lang="en-US" altLang="ko-KR" sz="1200" dirty="0" smtClean="0"/>
            </a:br>
            <a:r>
              <a:rPr lang="en-US" altLang="ko-KR" sz="1200" dirty="0" smtClean="0"/>
              <a:t>Server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740" y="1324520"/>
            <a:ext cx="1946390" cy="102825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8"/>
          <a:srcRect l="46967" t="53585" r="31283" b="15996"/>
          <a:stretch/>
        </p:blipFill>
        <p:spPr>
          <a:xfrm>
            <a:off x="1727659" y="2811543"/>
            <a:ext cx="629752" cy="658377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1975935" y="2451262"/>
            <a:ext cx="0" cy="30315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V="1">
            <a:off x="2174346" y="2451262"/>
            <a:ext cx="0" cy="30315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984293" y="2917387"/>
            <a:ext cx="1246332" cy="2683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RCMD </a:t>
            </a:r>
            <a:r>
              <a:rPr lang="en-US" altLang="ko-KR" sz="1000" dirty="0" smtClean="0"/>
              <a:t>module</a:t>
            </a:r>
            <a:endParaRPr lang="ko-KR" altLang="en-US" sz="1400" dirty="0"/>
          </a:p>
        </p:txBody>
      </p:sp>
      <p:cxnSp>
        <p:nvCxnSpPr>
          <p:cNvPr id="12" name="꺾인 연결선 11"/>
          <p:cNvCxnSpPr>
            <a:stCxn id="9" idx="0"/>
            <a:endCxn id="5" idx="3"/>
          </p:cNvCxnSpPr>
          <p:nvPr/>
        </p:nvCxnSpPr>
        <p:spPr>
          <a:xfrm rot="16200000" flipV="1">
            <a:off x="2738926" y="2048853"/>
            <a:ext cx="1078739" cy="658329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23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72641" y="415550"/>
            <a:ext cx="2124751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46206" y="28081"/>
            <a:ext cx="473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파트 현황 요약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364324"/>
              </p:ext>
            </p:extLst>
          </p:nvPr>
        </p:nvGraphicFramePr>
        <p:xfrm>
          <a:off x="372641" y="803054"/>
          <a:ext cx="8493957" cy="4612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601">
                  <a:extLst>
                    <a:ext uri="{9D8B030D-6E8A-4147-A177-3AD203B41FA5}">
                      <a16:colId xmlns:a16="http://schemas.microsoft.com/office/drawing/2014/main" val="1221087168"/>
                    </a:ext>
                  </a:extLst>
                </a:gridCol>
                <a:gridCol w="552462">
                  <a:extLst>
                    <a:ext uri="{9D8B030D-6E8A-4147-A177-3AD203B41FA5}">
                      <a16:colId xmlns:a16="http://schemas.microsoft.com/office/drawing/2014/main" val="3635539071"/>
                    </a:ext>
                  </a:extLst>
                </a:gridCol>
                <a:gridCol w="1938411">
                  <a:extLst>
                    <a:ext uri="{9D8B030D-6E8A-4147-A177-3AD203B41FA5}">
                      <a16:colId xmlns:a16="http://schemas.microsoft.com/office/drawing/2014/main" val="2258218219"/>
                    </a:ext>
                  </a:extLst>
                </a:gridCol>
                <a:gridCol w="1511173">
                  <a:extLst>
                    <a:ext uri="{9D8B030D-6E8A-4147-A177-3AD203B41FA5}">
                      <a16:colId xmlns:a16="http://schemas.microsoft.com/office/drawing/2014/main" val="685538144"/>
                    </a:ext>
                  </a:extLst>
                </a:gridCol>
                <a:gridCol w="3534310">
                  <a:extLst>
                    <a:ext uri="{9D8B030D-6E8A-4147-A177-3AD203B41FA5}">
                      <a16:colId xmlns:a16="http://schemas.microsoft.com/office/drawing/2014/main" val="1888373241"/>
                    </a:ext>
                  </a:extLst>
                </a:gridCol>
              </a:tblGrid>
              <a:tr h="495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범위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명칭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현황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904328"/>
                  </a:ext>
                </a:extLst>
              </a:tr>
              <a:tr h="8255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시스템 설계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System design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전체 시스템 개발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 설계 및 개발 방안 정리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문서화 진행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Training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파트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AL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파트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</a:rPr>
                        <a:t>수정중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377752"/>
                  </a:ext>
                </a:extLst>
              </a:tr>
              <a:tr h="49533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AL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파트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Recommendation module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patch- WSI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추천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설계 및 실험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중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Region based AL 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알고리즘 정리</a:t>
                      </a:r>
                      <a:endParaRPr lang="en-US" altLang="ko-KR" sz="12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Region based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AL 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실험 </a:t>
                      </a:r>
                      <a:r>
                        <a:rPr lang="ko-KR" altLang="en-US" sz="1200" baseline="0" dirty="0" err="1" smtClean="0">
                          <a:solidFill>
                            <a:srgbClr val="FF0000"/>
                          </a:solidFill>
                        </a:rPr>
                        <a:t>셋업</a:t>
                      </a:r>
                      <a:endParaRPr lang="en-US" altLang="ko-KR" sz="12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896532"/>
                  </a:ext>
                </a:extLst>
              </a:tr>
              <a:tr h="495333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Patch generator module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Patch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생성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개발 진행중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-  Function 1. DB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연결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Function 2.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업데이트 주기 별 데이터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저장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Function 3.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좌표 기반 이미지 생성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640905"/>
                  </a:ext>
                </a:extLst>
              </a:tr>
              <a:tr h="49533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Training </a:t>
                      </a:r>
                      <a:b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파트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Patch classifier training module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Patch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분류기 학습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개발 완료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Work 1.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lossdiff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데이터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vast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완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Function 1.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분산 폴더에서 학습 데이터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load(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Function 2.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학습 범위 설정 기능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Function 3. patch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분류기 학습 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870817"/>
                  </a:ext>
                </a:extLst>
              </a:tr>
              <a:tr h="495333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WSI classifier train module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WSI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분류기 학습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개발 진행 중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Function 1.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분산 폴더에서 학습 데이터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load 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Function 2.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선택된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patch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분류기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load 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Function 3. feature cube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학습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54146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2641" y="5803285"/>
            <a:ext cx="8175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Recommendation </a:t>
            </a:r>
            <a:r>
              <a:rPr lang="ko-KR" altLang="en-US" sz="1400" dirty="0" smtClean="0"/>
              <a:t>파트를 제외하고 전체 모듈의 기초 개발은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차 완료됨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추후 통합 예정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Recommendation </a:t>
            </a:r>
            <a:r>
              <a:rPr lang="ko-KR" altLang="en-US" sz="1400" dirty="0" smtClean="0"/>
              <a:t>파트 개발 이후 시스템으로 전환할 예정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*UI </a:t>
            </a:r>
            <a:r>
              <a:rPr lang="ko-KR" altLang="en-US" sz="1400" dirty="0"/>
              <a:t>구조에 대한 협의 및 논의 </a:t>
            </a:r>
            <a:r>
              <a:rPr lang="ko-KR" altLang="en-US" sz="1400" dirty="0" smtClean="0"/>
              <a:t>필요 </a:t>
            </a:r>
            <a:r>
              <a:rPr lang="en-US" altLang="ko-KR" sz="1400" dirty="0" smtClean="0"/>
              <a:t>(8/16~8/19 </a:t>
            </a:r>
            <a:r>
              <a:rPr lang="ko-KR" altLang="en-US" sz="1400" dirty="0" smtClean="0"/>
              <a:t>중 일자 협의 필요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91145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6084</TotalTime>
  <Words>409</Words>
  <Application>Microsoft Office PowerPoint</Application>
  <PresentationFormat>화면 슬라이드 쇼(4:3)</PresentationFormat>
  <Paragraphs>84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mujinkim</dc:creator>
  <cp:lastModifiedBy>mujinkim</cp:lastModifiedBy>
  <cp:revision>127</cp:revision>
  <dcterms:created xsi:type="dcterms:W3CDTF">2022-04-27T02:16:25Z</dcterms:created>
  <dcterms:modified xsi:type="dcterms:W3CDTF">2022-08-11T04:21:13Z</dcterms:modified>
</cp:coreProperties>
</file>