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7" r:id="rId3"/>
    <p:sldId id="268" r:id="rId4"/>
    <p:sldId id="269" r:id="rId5"/>
    <p:sldId id="270" r:id="rId6"/>
    <p:sldId id="265" r:id="rId7"/>
    <p:sldId id="271" r:id="rId8"/>
    <p:sldId id="272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ropbox\&#50672;&#44396;%20&#44228;&#54925;\01.&#48156;&#54364;&#51088;&#47308;\incremental%20learning%20&#44288;&#47144;\2022080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ropbox\&#50672;&#44396;%20&#44228;&#54925;\01.&#48156;&#54364;&#51088;&#47308;\incremental%20learning%20&#44288;&#47144;\2022080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ropbox\&#50672;&#44396;%20&#44228;&#54925;\01.&#48156;&#54364;&#51088;&#47308;\incremental%20learning%20&#44288;&#47144;\2022080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ropbox\&#50672;&#44396;%20&#44228;&#54925;\01.&#48156;&#54364;&#51088;&#47308;\incremental%20learning%20&#44288;&#47144;\2022080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ropbox\&#50672;&#44396;%20&#44228;&#54925;\01.&#48156;&#54364;&#51088;&#47308;\incremental%20learning%20&#44288;&#47144;\2022080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ropbox\&#50672;&#44396;%20&#44228;&#54925;\01.&#48156;&#54364;&#51088;&#47308;\incremental%20learning%20&#44288;&#47144;\20220805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Sheet1!$E$8</c:f>
              <c:strCache>
                <c:ptCount val="1"/>
                <c:pt idx="0">
                  <c:v>True 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Sheet1!$D$9:$D$17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Sheet1!$E$9:$E$17</c:f>
              <c:numCache>
                <c:formatCode>General</c:formatCode>
                <c:ptCount val="9"/>
                <c:pt idx="0">
                  <c:v>73.08</c:v>
                </c:pt>
                <c:pt idx="1">
                  <c:v>70.39</c:v>
                </c:pt>
                <c:pt idx="2">
                  <c:v>69.63</c:v>
                </c:pt>
                <c:pt idx="3">
                  <c:v>83.07</c:v>
                </c:pt>
                <c:pt idx="4">
                  <c:v>74.47</c:v>
                </c:pt>
                <c:pt idx="5">
                  <c:v>76.81</c:v>
                </c:pt>
                <c:pt idx="6">
                  <c:v>78.25</c:v>
                </c:pt>
                <c:pt idx="7">
                  <c:v>80.27</c:v>
                </c:pt>
                <c:pt idx="8">
                  <c:v>74.760000000000005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67-48E2-9F1B-06BBAF888EDC}"/>
            </c:ext>
          </c:extLst>
        </c:ser>
        <c:ser>
          <c:idx val="1"/>
          <c:order val="1"/>
          <c:tx>
            <c:strRef>
              <c:f>Sheet1!$F$8</c:f>
              <c:strCache>
                <c:ptCount val="1"/>
                <c:pt idx="0">
                  <c:v>False Low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Sheet1!$D$9:$D$17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Sheet1!$F$9:$F$17</c:f>
              <c:numCache>
                <c:formatCode>General</c:formatCode>
                <c:ptCount val="9"/>
                <c:pt idx="0">
                  <c:v>64.25</c:v>
                </c:pt>
                <c:pt idx="1">
                  <c:v>72.72</c:v>
                </c:pt>
                <c:pt idx="2">
                  <c:v>83.01</c:v>
                </c:pt>
                <c:pt idx="3">
                  <c:v>80.22</c:v>
                </c:pt>
                <c:pt idx="4">
                  <c:v>70.2</c:v>
                </c:pt>
                <c:pt idx="5">
                  <c:v>81.7</c:v>
                </c:pt>
                <c:pt idx="6">
                  <c:v>65.48</c:v>
                </c:pt>
                <c:pt idx="7">
                  <c:v>79.180000000000007</c:v>
                </c:pt>
                <c:pt idx="8">
                  <c:v>74.95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67-48E2-9F1B-06BBAF888EDC}"/>
            </c:ext>
          </c:extLst>
        </c:ser>
        <c:ser>
          <c:idx val="2"/>
          <c:order val="2"/>
          <c:tx>
            <c:strRef>
              <c:f>Sheet1!$G$8</c:f>
              <c:strCache>
                <c:ptCount val="1"/>
                <c:pt idx="0">
                  <c:v>True High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strRef>
              <c:f>Sheet1!$D$9:$D$17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Sheet1!$G$9:$G$17</c:f>
              <c:numCache>
                <c:formatCode>General</c:formatCode>
                <c:ptCount val="9"/>
                <c:pt idx="0">
                  <c:v>69.61</c:v>
                </c:pt>
                <c:pt idx="1">
                  <c:v>73.319999999999993</c:v>
                </c:pt>
                <c:pt idx="2">
                  <c:v>74.680000000000007</c:v>
                </c:pt>
                <c:pt idx="3">
                  <c:v>81.84</c:v>
                </c:pt>
                <c:pt idx="4">
                  <c:v>66.03</c:v>
                </c:pt>
                <c:pt idx="5">
                  <c:v>71.22</c:v>
                </c:pt>
                <c:pt idx="6">
                  <c:v>80.7</c:v>
                </c:pt>
                <c:pt idx="7">
                  <c:v>75.53</c:v>
                </c:pt>
                <c:pt idx="8">
                  <c:v>88.41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67-48E2-9F1B-06BBAF888EDC}"/>
            </c:ext>
          </c:extLst>
        </c:ser>
        <c:ser>
          <c:idx val="3"/>
          <c:order val="3"/>
          <c:tx>
            <c:strRef>
              <c:f>Sheet1!$H$8</c:f>
              <c:strCache>
                <c:ptCount val="1"/>
                <c:pt idx="0">
                  <c:v>False High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Sheet1!$D$9:$D$17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Sheet1!$H$9:$H$17</c:f>
              <c:numCache>
                <c:formatCode>General</c:formatCode>
                <c:ptCount val="9"/>
                <c:pt idx="0">
                  <c:v>67.7</c:v>
                </c:pt>
                <c:pt idx="1">
                  <c:v>82.22</c:v>
                </c:pt>
                <c:pt idx="2">
                  <c:v>69.27</c:v>
                </c:pt>
                <c:pt idx="3">
                  <c:v>67.89</c:v>
                </c:pt>
                <c:pt idx="4">
                  <c:v>66.56</c:v>
                </c:pt>
                <c:pt idx="5">
                  <c:v>81.13</c:v>
                </c:pt>
                <c:pt idx="6">
                  <c:v>78.900000000000006</c:v>
                </c:pt>
                <c:pt idx="7">
                  <c:v>77.36</c:v>
                </c:pt>
                <c:pt idx="8">
                  <c:v>79.3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67-48E2-9F1B-06BBAF888EDC}"/>
            </c:ext>
          </c:extLst>
        </c:ser>
        <c:ser>
          <c:idx val="4"/>
          <c:order val="4"/>
          <c:tx>
            <c:strRef>
              <c:f>Sheet1!$I$8</c:f>
              <c:strCache>
                <c:ptCount val="1"/>
                <c:pt idx="0">
                  <c:v>Random Sampling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tx1"/>
                </a:solidFill>
                <a:prstDash val="sysDash"/>
              </a:ln>
              <a:effectLst/>
            </c:spPr>
          </c:marker>
          <c:cat>
            <c:strRef>
              <c:f>Sheet1!$D$9:$D$17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Sheet1!$I$9:$I$17</c:f>
              <c:numCache>
                <c:formatCode>General</c:formatCode>
                <c:ptCount val="9"/>
                <c:pt idx="0">
                  <c:v>69.05</c:v>
                </c:pt>
                <c:pt idx="1">
                  <c:v>71.59</c:v>
                </c:pt>
                <c:pt idx="2">
                  <c:v>76.290000000000006</c:v>
                </c:pt>
                <c:pt idx="3">
                  <c:v>78.989999999999995</c:v>
                </c:pt>
                <c:pt idx="4">
                  <c:v>78.739999999999995</c:v>
                </c:pt>
                <c:pt idx="5">
                  <c:v>77.75</c:v>
                </c:pt>
                <c:pt idx="6">
                  <c:v>67.36</c:v>
                </c:pt>
                <c:pt idx="7">
                  <c:v>76.23</c:v>
                </c:pt>
                <c:pt idx="8">
                  <c:v>81.040000000000006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967-48E2-9F1B-06BBAF888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4983728"/>
        <c:axId val="724985808"/>
      </c:lineChart>
      <c:catAx>
        <c:axId val="72498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4985808"/>
        <c:crosses val="autoZero"/>
        <c:auto val="1"/>
        <c:lblAlgn val="ctr"/>
        <c:lblOffset val="100"/>
        <c:noMultiLvlLbl val="0"/>
      </c:catAx>
      <c:valAx>
        <c:axId val="724985808"/>
        <c:scaling>
          <c:orientation val="minMax"/>
          <c:min val="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498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Sheet1!$E$8</c:f>
              <c:strCache>
                <c:ptCount val="1"/>
                <c:pt idx="0">
                  <c:v>True 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Sheet1!$D$9:$D$17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Sheet1!$E$9:$E$17</c:f>
              <c:numCache>
                <c:formatCode>General</c:formatCode>
                <c:ptCount val="9"/>
                <c:pt idx="0">
                  <c:v>73.08</c:v>
                </c:pt>
                <c:pt idx="1">
                  <c:v>70.39</c:v>
                </c:pt>
                <c:pt idx="2">
                  <c:v>69.63</c:v>
                </c:pt>
                <c:pt idx="3">
                  <c:v>83.07</c:v>
                </c:pt>
                <c:pt idx="4">
                  <c:v>74.47</c:v>
                </c:pt>
                <c:pt idx="5">
                  <c:v>76.81</c:v>
                </c:pt>
                <c:pt idx="6">
                  <c:v>78.25</c:v>
                </c:pt>
                <c:pt idx="7">
                  <c:v>80.27</c:v>
                </c:pt>
                <c:pt idx="8">
                  <c:v>74.760000000000005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4C-4D2C-82EF-140B0A62734A}"/>
            </c:ext>
          </c:extLst>
        </c:ser>
        <c:ser>
          <c:idx val="1"/>
          <c:order val="1"/>
          <c:tx>
            <c:strRef>
              <c:f>Sheet1!$F$8</c:f>
              <c:strCache>
                <c:ptCount val="1"/>
                <c:pt idx="0">
                  <c:v>False Low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Sheet1!$D$9:$D$17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Sheet1!$F$9:$F$17</c:f>
              <c:numCache>
                <c:formatCode>General</c:formatCode>
                <c:ptCount val="9"/>
                <c:pt idx="0">
                  <c:v>64.25</c:v>
                </c:pt>
                <c:pt idx="1">
                  <c:v>72.72</c:v>
                </c:pt>
                <c:pt idx="2">
                  <c:v>83.01</c:v>
                </c:pt>
                <c:pt idx="3">
                  <c:v>80.22</c:v>
                </c:pt>
                <c:pt idx="4">
                  <c:v>70.2</c:v>
                </c:pt>
                <c:pt idx="5">
                  <c:v>81.7</c:v>
                </c:pt>
                <c:pt idx="6">
                  <c:v>65.48</c:v>
                </c:pt>
                <c:pt idx="7">
                  <c:v>79.180000000000007</c:v>
                </c:pt>
                <c:pt idx="8">
                  <c:v>74.95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4C-4D2C-82EF-140B0A62734A}"/>
            </c:ext>
          </c:extLst>
        </c:ser>
        <c:ser>
          <c:idx val="2"/>
          <c:order val="2"/>
          <c:tx>
            <c:strRef>
              <c:f>Sheet1!$G$8</c:f>
              <c:strCache>
                <c:ptCount val="1"/>
                <c:pt idx="0">
                  <c:v>True High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strRef>
              <c:f>Sheet1!$D$9:$D$17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Sheet1!$G$9:$G$17</c:f>
              <c:numCache>
                <c:formatCode>General</c:formatCode>
                <c:ptCount val="9"/>
                <c:pt idx="0">
                  <c:v>69.61</c:v>
                </c:pt>
                <c:pt idx="1">
                  <c:v>73.319999999999993</c:v>
                </c:pt>
                <c:pt idx="2">
                  <c:v>74.680000000000007</c:v>
                </c:pt>
                <c:pt idx="3">
                  <c:v>81.84</c:v>
                </c:pt>
                <c:pt idx="4">
                  <c:v>66.03</c:v>
                </c:pt>
                <c:pt idx="5">
                  <c:v>71.22</c:v>
                </c:pt>
                <c:pt idx="6">
                  <c:v>80.7</c:v>
                </c:pt>
                <c:pt idx="7">
                  <c:v>75.53</c:v>
                </c:pt>
                <c:pt idx="8">
                  <c:v>88.41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4C-4D2C-82EF-140B0A62734A}"/>
            </c:ext>
          </c:extLst>
        </c:ser>
        <c:ser>
          <c:idx val="3"/>
          <c:order val="3"/>
          <c:tx>
            <c:strRef>
              <c:f>Sheet1!$H$8</c:f>
              <c:strCache>
                <c:ptCount val="1"/>
                <c:pt idx="0">
                  <c:v>False High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Sheet1!$D$9:$D$17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Sheet1!$H$9:$H$17</c:f>
              <c:numCache>
                <c:formatCode>General</c:formatCode>
                <c:ptCount val="9"/>
                <c:pt idx="0">
                  <c:v>67.7</c:v>
                </c:pt>
                <c:pt idx="1">
                  <c:v>82.22</c:v>
                </c:pt>
                <c:pt idx="2">
                  <c:v>69.27</c:v>
                </c:pt>
                <c:pt idx="3">
                  <c:v>67.89</c:v>
                </c:pt>
                <c:pt idx="4">
                  <c:v>66.56</c:v>
                </c:pt>
                <c:pt idx="5">
                  <c:v>81.13</c:v>
                </c:pt>
                <c:pt idx="6">
                  <c:v>78.900000000000006</c:v>
                </c:pt>
                <c:pt idx="7">
                  <c:v>77.36</c:v>
                </c:pt>
                <c:pt idx="8">
                  <c:v>79.3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4C-4D2C-82EF-140B0A62734A}"/>
            </c:ext>
          </c:extLst>
        </c:ser>
        <c:ser>
          <c:idx val="4"/>
          <c:order val="4"/>
          <c:tx>
            <c:strRef>
              <c:f>Sheet1!$I$8</c:f>
              <c:strCache>
                <c:ptCount val="1"/>
                <c:pt idx="0">
                  <c:v>Random Sampling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tx1"/>
                </a:solidFill>
                <a:prstDash val="sysDash"/>
              </a:ln>
              <a:effectLst/>
            </c:spPr>
          </c:marker>
          <c:cat>
            <c:strRef>
              <c:f>Sheet1!$D$9:$D$17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Sheet1!$I$9:$I$17</c:f>
              <c:numCache>
                <c:formatCode>General</c:formatCode>
                <c:ptCount val="9"/>
                <c:pt idx="0">
                  <c:v>69.05</c:v>
                </c:pt>
                <c:pt idx="1">
                  <c:v>71.59</c:v>
                </c:pt>
                <c:pt idx="2">
                  <c:v>76.290000000000006</c:v>
                </c:pt>
                <c:pt idx="3">
                  <c:v>78.989999999999995</c:v>
                </c:pt>
                <c:pt idx="4">
                  <c:v>78.739999999999995</c:v>
                </c:pt>
                <c:pt idx="5">
                  <c:v>77.75</c:v>
                </c:pt>
                <c:pt idx="6">
                  <c:v>67.36</c:v>
                </c:pt>
                <c:pt idx="7">
                  <c:v>76.23</c:v>
                </c:pt>
                <c:pt idx="8">
                  <c:v>81.040000000000006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74C-4D2C-82EF-140B0A6273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4983728"/>
        <c:axId val="724985808"/>
      </c:lineChart>
      <c:catAx>
        <c:axId val="72498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4985808"/>
        <c:crosses val="autoZero"/>
        <c:auto val="1"/>
        <c:lblAlgn val="ctr"/>
        <c:lblOffset val="100"/>
        <c:noMultiLvlLbl val="0"/>
      </c:catAx>
      <c:valAx>
        <c:axId val="724985808"/>
        <c:scaling>
          <c:orientation val="minMax"/>
          <c:min val="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498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Sheet1!$E$34</c:f>
              <c:strCache>
                <c:ptCount val="1"/>
                <c:pt idx="0">
                  <c:v>True 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Sheet1!$D$35:$D$43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Sheet1!$E$35:$E$43</c:f>
              <c:numCache>
                <c:formatCode>General</c:formatCode>
                <c:ptCount val="9"/>
                <c:pt idx="0">
                  <c:v>70.41</c:v>
                </c:pt>
                <c:pt idx="1">
                  <c:v>75.84</c:v>
                </c:pt>
                <c:pt idx="2">
                  <c:v>75.31</c:v>
                </c:pt>
                <c:pt idx="3">
                  <c:v>81.66</c:v>
                </c:pt>
                <c:pt idx="4">
                  <c:v>67.069999999999993</c:v>
                </c:pt>
                <c:pt idx="5">
                  <c:v>75.7</c:v>
                </c:pt>
                <c:pt idx="6">
                  <c:v>83.31</c:v>
                </c:pt>
                <c:pt idx="7">
                  <c:v>74.83</c:v>
                </c:pt>
                <c:pt idx="8">
                  <c:v>78.53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F9-49A8-AA9F-68F5F6598CD0}"/>
            </c:ext>
          </c:extLst>
        </c:ser>
        <c:ser>
          <c:idx val="1"/>
          <c:order val="1"/>
          <c:tx>
            <c:strRef>
              <c:f>Sheet1!$F$34</c:f>
              <c:strCache>
                <c:ptCount val="1"/>
                <c:pt idx="0">
                  <c:v>False Low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rgbClr val="FFFF00"/>
                </a:solidFill>
              </a:ln>
              <a:effectLst/>
            </c:spPr>
          </c:marker>
          <c:cat>
            <c:strRef>
              <c:f>Sheet1!$D$35:$D$43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Sheet1!$F$35:$F$43</c:f>
              <c:numCache>
                <c:formatCode>General</c:formatCode>
                <c:ptCount val="9"/>
                <c:pt idx="0">
                  <c:v>74.38</c:v>
                </c:pt>
                <c:pt idx="1">
                  <c:v>73.27</c:v>
                </c:pt>
                <c:pt idx="2">
                  <c:v>80.89</c:v>
                </c:pt>
                <c:pt idx="3">
                  <c:v>80.3</c:v>
                </c:pt>
                <c:pt idx="4">
                  <c:v>72.290000000000006</c:v>
                </c:pt>
                <c:pt idx="5">
                  <c:v>85.3</c:v>
                </c:pt>
                <c:pt idx="6">
                  <c:v>70.7</c:v>
                </c:pt>
                <c:pt idx="7">
                  <c:v>73.45</c:v>
                </c:pt>
                <c:pt idx="8">
                  <c:v>73.790000000000006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F9-49A8-AA9F-68F5F6598CD0}"/>
            </c:ext>
          </c:extLst>
        </c:ser>
        <c:ser>
          <c:idx val="2"/>
          <c:order val="2"/>
          <c:tx>
            <c:strRef>
              <c:f>Sheet1!$G$34</c:f>
              <c:strCache>
                <c:ptCount val="1"/>
                <c:pt idx="0">
                  <c:v>True High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strRef>
              <c:f>Sheet1!$D$35:$D$43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Sheet1!$G$35:$G$43</c:f>
              <c:numCache>
                <c:formatCode>General</c:formatCode>
                <c:ptCount val="9"/>
                <c:pt idx="0">
                  <c:v>77.13</c:v>
                </c:pt>
                <c:pt idx="1">
                  <c:v>76.78</c:v>
                </c:pt>
                <c:pt idx="2">
                  <c:v>73.84</c:v>
                </c:pt>
                <c:pt idx="3">
                  <c:v>80.84</c:v>
                </c:pt>
                <c:pt idx="4">
                  <c:v>83.74</c:v>
                </c:pt>
                <c:pt idx="5">
                  <c:v>70.680000000000007</c:v>
                </c:pt>
                <c:pt idx="6">
                  <c:v>78.8</c:v>
                </c:pt>
                <c:pt idx="7">
                  <c:v>73.010000000000005</c:v>
                </c:pt>
                <c:pt idx="8">
                  <c:v>66.73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F9-49A8-AA9F-68F5F6598CD0}"/>
            </c:ext>
          </c:extLst>
        </c:ser>
        <c:ser>
          <c:idx val="3"/>
          <c:order val="3"/>
          <c:tx>
            <c:strRef>
              <c:f>Sheet1!$H$34</c:f>
              <c:strCache>
                <c:ptCount val="1"/>
                <c:pt idx="0">
                  <c:v>False High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Sheet1!$D$35:$D$43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Sheet1!$H$35:$H$43</c:f>
              <c:numCache>
                <c:formatCode>General</c:formatCode>
                <c:ptCount val="9"/>
                <c:pt idx="0">
                  <c:v>71.44</c:v>
                </c:pt>
                <c:pt idx="1">
                  <c:v>74.19</c:v>
                </c:pt>
                <c:pt idx="2">
                  <c:v>82.19</c:v>
                </c:pt>
                <c:pt idx="3">
                  <c:v>81.489999999999995</c:v>
                </c:pt>
                <c:pt idx="4">
                  <c:v>72.36</c:v>
                </c:pt>
                <c:pt idx="5">
                  <c:v>78.63</c:v>
                </c:pt>
                <c:pt idx="6">
                  <c:v>80.430000000000007</c:v>
                </c:pt>
                <c:pt idx="7">
                  <c:v>59.37</c:v>
                </c:pt>
                <c:pt idx="8">
                  <c:v>74.28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BF9-49A8-AA9F-68F5F6598CD0}"/>
            </c:ext>
          </c:extLst>
        </c:ser>
        <c:ser>
          <c:idx val="4"/>
          <c:order val="4"/>
          <c:tx>
            <c:strRef>
              <c:f>Sheet1!$I$34</c:f>
              <c:strCache>
                <c:ptCount val="1"/>
                <c:pt idx="0">
                  <c:v>Random Sampling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  <a:prstDash val="sysDash"/>
              </a:ln>
              <a:effectLst/>
            </c:spPr>
          </c:marker>
          <c:cat>
            <c:strRef>
              <c:f>Sheet1!$D$35:$D$43</c:f>
              <c:strCache>
                <c:ptCount val="9"/>
                <c:pt idx="0">
                  <c:v>G2</c:v>
                </c:pt>
                <c:pt idx="1">
                  <c:v>G3</c:v>
                </c:pt>
                <c:pt idx="2">
                  <c:v>G4</c:v>
                </c:pt>
                <c:pt idx="3">
                  <c:v>G5</c:v>
                </c:pt>
                <c:pt idx="4">
                  <c:v>G6</c:v>
                </c:pt>
                <c:pt idx="5">
                  <c:v>G7</c:v>
                </c:pt>
                <c:pt idx="6">
                  <c:v>G8</c:v>
                </c:pt>
                <c:pt idx="7">
                  <c:v>G9</c:v>
                </c:pt>
                <c:pt idx="8">
                  <c:v>G10</c:v>
                </c:pt>
              </c:strCache>
            </c:strRef>
          </c:cat>
          <c:val>
            <c:numRef>
              <c:f>Sheet1!$I$35:$I$43</c:f>
              <c:numCache>
                <c:formatCode>General</c:formatCode>
                <c:ptCount val="9"/>
                <c:pt idx="0">
                  <c:v>75.36</c:v>
                </c:pt>
                <c:pt idx="1">
                  <c:v>76.67</c:v>
                </c:pt>
                <c:pt idx="2">
                  <c:v>75.790000000000006</c:v>
                </c:pt>
                <c:pt idx="3">
                  <c:v>81.03</c:v>
                </c:pt>
                <c:pt idx="4">
                  <c:v>69.87</c:v>
                </c:pt>
                <c:pt idx="5">
                  <c:v>84.93</c:v>
                </c:pt>
                <c:pt idx="6">
                  <c:v>83.89</c:v>
                </c:pt>
                <c:pt idx="7">
                  <c:v>61.28</c:v>
                </c:pt>
                <c:pt idx="8">
                  <c:v>85.22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BF9-49A8-AA9F-68F5F6598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4298304"/>
        <c:axId val="784288320"/>
      </c:lineChart>
      <c:catAx>
        <c:axId val="78429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4288320"/>
        <c:crosses val="autoZero"/>
        <c:auto val="1"/>
        <c:lblAlgn val="ctr"/>
        <c:lblOffset val="100"/>
        <c:noMultiLvlLbl val="0"/>
      </c:catAx>
      <c:valAx>
        <c:axId val="784288320"/>
        <c:scaling>
          <c:orientation val="minMax"/>
          <c:min val="5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429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Sheet1!$E$57</c:f>
              <c:strCache>
                <c:ptCount val="1"/>
                <c:pt idx="0">
                  <c:v>True 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Sheet1!$D$58:$D$67</c:f>
              <c:strCache>
                <c:ptCount val="10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  <c:pt idx="4">
                  <c:v>G5</c:v>
                </c:pt>
                <c:pt idx="5">
                  <c:v>G6</c:v>
                </c:pt>
                <c:pt idx="6">
                  <c:v>G7</c:v>
                </c:pt>
                <c:pt idx="7">
                  <c:v>G8</c:v>
                </c:pt>
                <c:pt idx="8">
                  <c:v>G9</c:v>
                </c:pt>
                <c:pt idx="9">
                  <c:v>G10</c:v>
                </c:pt>
              </c:strCache>
            </c:strRef>
          </c:cat>
          <c:val>
            <c:numRef>
              <c:f>Sheet1!$E$58:$E$67</c:f>
              <c:numCache>
                <c:formatCode>General</c:formatCode>
                <c:ptCount val="10"/>
                <c:pt idx="0">
                  <c:v>68.97</c:v>
                </c:pt>
                <c:pt idx="1">
                  <c:v>67.510000000000005</c:v>
                </c:pt>
                <c:pt idx="2">
                  <c:v>71.59</c:v>
                </c:pt>
                <c:pt idx="3">
                  <c:v>68.98</c:v>
                </c:pt>
                <c:pt idx="4">
                  <c:v>75.17</c:v>
                </c:pt>
                <c:pt idx="5">
                  <c:v>77.790000000000006</c:v>
                </c:pt>
                <c:pt idx="6">
                  <c:v>76.75</c:v>
                </c:pt>
                <c:pt idx="7">
                  <c:v>80.87</c:v>
                </c:pt>
                <c:pt idx="8">
                  <c:v>69.489999999999995</c:v>
                </c:pt>
                <c:pt idx="9">
                  <c:v>68.349999999999994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70-4ADF-89A1-A2F55DD11BDE}"/>
            </c:ext>
          </c:extLst>
        </c:ser>
        <c:ser>
          <c:idx val="1"/>
          <c:order val="1"/>
          <c:tx>
            <c:strRef>
              <c:f>Sheet1!$F$57</c:f>
              <c:strCache>
                <c:ptCount val="1"/>
                <c:pt idx="0">
                  <c:v>False Low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rgbClr val="FFFF00"/>
                </a:solidFill>
              </a:ln>
              <a:effectLst/>
            </c:spPr>
          </c:marker>
          <c:cat>
            <c:strRef>
              <c:f>Sheet1!$D$58:$D$67</c:f>
              <c:strCache>
                <c:ptCount val="10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  <c:pt idx="4">
                  <c:v>G5</c:v>
                </c:pt>
                <c:pt idx="5">
                  <c:v>G6</c:v>
                </c:pt>
                <c:pt idx="6">
                  <c:v>G7</c:v>
                </c:pt>
                <c:pt idx="7">
                  <c:v>G8</c:v>
                </c:pt>
                <c:pt idx="8">
                  <c:v>G9</c:v>
                </c:pt>
                <c:pt idx="9">
                  <c:v>G10</c:v>
                </c:pt>
              </c:strCache>
            </c:strRef>
          </c:cat>
          <c:val>
            <c:numRef>
              <c:f>Sheet1!$F$58:$F$67</c:f>
              <c:numCache>
                <c:formatCode>General</c:formatCode>
                <c:ptCount val="10"/>
                <c:pt idx="0">
                  <c:v>68.97</c:v>
                </c:pt>
                <c:pt idx="1">
                  <c:v>60.03</c:v>
                </c:pt>
                <c:pt idx="2">
                  <c:v>67.88</c:v>
                </c:pt>
                <c:pt idx="3">
                  <c:v>75.88</c:v>
                </c:pt>
                <c:pt idx="4">
                  <c:v>64.08</c:v>
                </c:pt>
                <c:pt idx="5">
                  <c:v>68.42</c:v>
                </c:pt>
                <c:pt idx="6">
                  <c:v>71.05</c:v>
                </c:pt>
                <c:pt idx="7">
                  <c:v>63.32</c:v>
                </c:pt>
                <c:pt idx="8">
                  <c:v>76.790000000000006</c:v>
                </c:pt>
                <c:pt idx="9">
                  <c:v>71.73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70-4ADF-89A1-A2F55DD11BDE}"/>
            </c:ext>
          </c:extLst>
        </c:ser>
        <c:ser>
          <c:idx val="2"/>
          <c:order val="2"/>
          <c:tx>
            <c:strRef>
              <c:f>Sheet1!$G$57</c:f>
              <c:strCache>
                <c:ptCount val="1"/>
                <c:pt idx="0">
                  <c:v>True High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strRef>
              <c:f>Sheet1!$D$58:$D$67</c:f>
              <c:strCache>
                <c:ptCount val="10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  <c:pt idx="4">
                  <c:v>G5</c:v>
                </c:pt>
                <c:pt idx="5">
                  <c:v>G6</c:v>
                </c:pt>
                <c:pt idx="6">
                  <c:v>G7</c:v>
                </c:pt>
                <c:pt idx="7">
                  <c:v>G8</c:v>
                </c:pt>
                <c:pt idx="8">
                  <c:v>G9</c:v>
                </c:pt>
                <c:pt idx="9">
                  <c:v>G10</c:v>
                </c:pt>
              </c:strCache>
            </c:strRef>
          </c:cat>
          <c:val>
            <c:numRef>
              <c:f>Sheet1!$G$58:$G$67</c:f>
              <c:numCache>
                <c:formatCode>General</c:formatCode>
                <c:ptCount val="10"/>
                <c:pt idx="0">
                  <c:v>68.97</c:v>
                </c:pt>
                <c:pt idx="1">
                  <c:v>60.57</c:v>
                </c:pt>
                <c:pt idx="2">
                  <c:v>68.69</c:v>
                </c:pt>
                <c:pt idx="3">
                  <c:v>65.84</c:v>
                </c:pt>
                <c:pt idx="4">
                  <c:v>71.13</c:v>
                </c:pt>
                <c:pt idx="5">
                  <c:v>74.510000000000005</c:v>
                </c:pt>
                <c:pt idx="6">
                  <c:v>66.739999999999995</c:v>
                </c:pt>
                <c:pt idx="7">
                  <c:v>73.010000000000005</c:v>
                </c:pt>
                <c:pt idx="8">
                  <c:v>64.17</c:v>
                </c:pt>
                <c:pt idx="9">
                  <c:v>79.239999999999995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70-4ADF-89A1-A2F55DD11BDE}"/>
            </c:ext>
          </c:extLst>
        </c:ser>
        <c:ser>
          <c:idx val="3"/>
          <c:order val="3"/>
          <c:tx>
            <c:strRef>
              <c:f>Sheet1!$H$57</c:f>
              <c:strCache>
                <c:ptCount val="1"/>
                <c:pt idx="0">
                  <c:v>False High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Sheet1!$D$58:$D$67</c:f>
              <c:strCache>
                <c:ptCount val="10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  <c:pt idx="4">
                  <c:v>G5</c:v>
                </c:pt>
                <c:pt idx="5">
                  <c:v>G6</c:v>
                </c:pt>
                <c:pt idx="6">
                  <c:v>G7</c:v>
                </c:pt>
                <c:pt idx="7">
                  <c:v>G8</c:v>
                </c:pt>
                <c:pt idx="8">
                  <c:v>G9</c:v>
                </c:pt>
                <c:pt idx="9">
                  <c:v>G10</c:v>
                </c:pt>
              </c:strCache>
            </c:strRef>
          </c:cat>
          <c:val>
            <c:numRef>
              <c:f>Sheet1!$H$58:$H$67</c:f>
              <c:numCache>
                <c:formatCode>General</c:formatCode>
                <c:ptCount val="10"/>
                <c:pt idx="0">
                  <c:v>68.97</c:v>
                </c:pt>
                <c:pt idx="1">
                  <c:v>62.05</c:v>
                </c:pt>
                <c:pt idx="2">
                  <c:v>69.31</c:v>
                </c:pt>
                <c:pt idx="3">
                  <c:v>63.12</c:v>
                </c:pt>
                <c:pt idx="4">
                  <c:v>73.64</c:v>
                </c:pt>
                <c:pt idx="5">
                  <c:v>56.16</c:v>
                </c:pt>
                <c:pt idx="6">
                  <c:v>64.69</c:v>
                </c:pt>
                <c:pt idx="7">
                  <c:v>82.73</c:v>
                </c:pt>
                <c:pt idx="8">
                  <c:v>68.11</c:v>
                </c:pt>
                <c:pt idx="9">
                  <c:v>78.989999999999995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70-4ADF-89A1-A2F55DD11BDE}"/>
            </c:ext>
          </c:extLst>
        </c:ser>
        <c:ser>
          <c:idx val="4"/>
          <c:order val="4"/>
          <c:tx>
            <c:strRef>
              <c:f>Sheet1!$I$57</c:f>
              <c:strCache>
                <c:ptCount val="1"/>
                <c:pt idx="0">
                  <c:v>Random Sampling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  <a:prstDash val="sysDash"/>
              </a:ln>
              <a:effectLst/>
            </c:spPr>
          </c:marker>
          <c:cat>
            <c:strRef>
              <c:f>Sheet1!$D$58:$D$67</c:f>
              <c:strCache>
                <c:ptCount val="10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  <c:pt idx="4">
                  <c:v>G5</c:v>
                </c:pt>
                <c:pt idx="5">
                  <c:v>G6</c:v>
                </c:pt>
                <c:pt idx="6">
                  <c:v>G7</c:v>
                </c:pt>
                <c:pt idx="7">
                  <c:v>G8</c:v>
                </c:pt>
                <c:pt idx="8">
                  <c:v>G9</c:v>
                </c:pt>
                <c:pt idx="9">
                  <c:v>G10</c:v>
                </c:pt>
              </c:strCache>
            </c:strRef>
          </c:cat>
          <c:val>
            <c:numRef>
              <c:f>Sheet1!$I$58:$I$67</c:f>
              <c:numCache>
                <c:formatCode>General</c:formatCode>
                <c:ptCount val="10"/>
                <c:pt idx="0">
                  <c:v>68.97</c:v>
                </c:pt>
                <c:pt idx="1">
                  <c:v>59.11</c:v>
                </c:pt>
                <c:pt idx="2">
                  <c:v>71.400000000000006</c:v>
                </c:pt>
                <c:pt idx="3">
                  <c:v>75.89</c:v>
                </c:pt>
                <c:pt idx="4">
                  <c:v>74.62</c:v>
                </c:pt>
                <c:pt idx="5">
                  <c:v>70.37</c:v>
                </c:pt>
                <c:pt idx="6">
                  <c:v>69.790000000000006</c:v>
                </c:pt>
                <c:pt idx="7">
                  <c:v>71.650000000000006</c:v>
                </c:pt>
                <c:pt idx="8">
                  <c:v>62.63</c:v>
                </c:pt>
                <c:pt idx="9">
                  <c:v>81.88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A70-4ADF-89A1-A2F55DD11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1891759"/>
        <c:axId val="1861889263"/>
      </c:lineChart>
      <c:catAx>
        <c:axId val="1861891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1889263"/>
        <c:crosses val="autoZero"/>
        <c:auto val="1"/>
        <c:lblAlgn val="ctr"/>
        <c:lblOffset val="100"/>
        <c:noMultiLvlLbl val="0"/>
      </c:catAx>
      <c:valAx>
        <c:axId val="1861889263"/>
        <c:scaling>
          <c:orientation val="minMax"/>
          <c:min val="5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1891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Sheet1!$E$81</c:f>
              <c:strCache>
                <c:ptCount val="1"/>
                <c:pt idx="0">
                  <c:v>True 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Sheet1!$D$82:$D$91</c:f>
              <c:strCache>
                <c:ptCount val="10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  <c:pt idx="4">
                  <c:v>G5</c:v>
                </c:pt>
                <c:pt idx="5">
                  <c:v>G6</c:v>
                </c:pt>
                <c:pt idx="6">
                  <c:v>G7</c:v>
                </c:pt>
                <c:pt idx="7">
                  <c:v>G8</c:v>
                </c:pt>
                <c:pt idx="8">
                  <c:v>G9</c:v>
                </c:pt>
                <c:pt idx="9">
                  <c:v>G10</c:v>
                </c:pt>
              </c:strCache>
            </c:strRef>
          </c:cat>
          <c:val>
            <c:numRef>
              <c:f>Sheet1!$E$82:$E$91</c:f>
              <c:numCache>
                <c:formatCode>General</c:formatCode>
                <c:ptCount val="10"/>
                <c:pt idx="0">
                  <c:v>77.83</c:v>
                </c:pt>
                <c:pt idx="1">
                  <c:v>81.209999999999994</c:v>
                </c:pt>
                <c:pt idx="2">
                  <c:v>79.69</c:v>
                </c:pt>
                <c:pt idx="3">
                  <c:v>77.05</c:v>
                </c:pt>
                <c:pt idx="4">
                  <c:v>77.73</c:v>
                </c:pt>
                <c:pt idx="5">
                  <c:v>79.239999999999995</c:v>
                </c:pt>
                <c:pt idx="6">
                  <c:v>78.78</c:v>
                </c:pt>
                <c:pt idx="7">
                  <c:v>76.94</c:v>
                </c:pt>
                <c:pt idx="8">
                  <c:v>79.36</c:v>
                </c:pt>
                <c:pt idx="9">
                  <c:v>79.319999999999993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39-4511-A6BF-63E877BED9CA}"/>
            </c:ext>
          </c:extLst>
        </c:ser>
        <c:ser>
          <c:idx val="1"/>
          <c:order val="1"/>
          <c:tx>
            <c:strRef>
              <c:f>Sheet1!$F$81</c:f>
              <c:strCache>
                <c:ptCount val="1"/>
                <c:pt idx="0">
                  <c:v>False Low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rgbClr val="FFFF00"/>
                </a:solidFill>
              </a:ln>
              <a:effectLst/>
            </c:spPr>
          </c:marker>
          <c:cat>
            <c:strRef>
              <c:f>Sheet1!$D$82:$D$91</c:f>
              <c:strCache>
                <c:ptCount val="10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  <c:pt idx="4">
                  <c:v>G5</c:v>
                </c:pt>
                <c:pt idx="5">
                  <c:v>G6</c:v>
                </c:pt>
                <c:pt idx="6">
                  <c:v>G7</c:v>
                </c:pt>
                <c:pt idx="7">
                  <c:v>G8</c:v>
                </c:pt>
                <c:pt idx="8">
                  <c:v>G9</c:v>
                </c:pt>
                <c:pt idx="9">
                  <c:v>G10</c:v>
                </c:pt>
              </c:strCache>
            </c:strRef>
          </c:cat>
          <c:val>
            <c:numRef>
              <c:f>Sheet1!$F$82:$F$91</c:f>
              <c:numCache>
                <c:formatCode>General</c:formatCode>
                <c:ptCount val="10"/>
                <c:pt idx="0">
                  <c:v>77.83</c:v>
                </c:pt>
                <c:pt idx="1">
                  <c:v>81.78</c:v>
                </c:pt>
                <c:pt idx="2">
                  <c:v>78.91</c:v>
                </c:pt>
                <c:pt idx="3">
                  <c:v>77.180000000000007</c:v>
                </c:pt>
                <c:pt idx="4">
                  <c:v>77.67</c:v>
                </c:pt>
                <c:pt idx="5">
                  <c:v>75.08</c:v>
                </c:pt>
                <c:pt idx="6">
                  <c:v>73.3</c:v>
                </c:pt>
                <c:pt idx="7">
                  <c:v>76.69</c:v>
                </c:pt>
                <c:pt idx="8">
                  <c:v>74.069999999999993</c:v>
                </c:pt>
                <c:pt idx="9">
                  <c:v>78.19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39-4511-A6BF-63E877BED9CA}"/>
            </c:ext>
          </c:extLst>
        </c:ser>
        <c:ser>
          <c:idx val="2"/>
          <c:order val="2"/>
          <c:tx>
            <c:strRef>
              <c:f>Sheet1!$G$81</c:f>
              <c:strCache>
                <c:ptCount val="1"/>
                <c:pt idx="0">
                  <c:v>True High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strRef>
              <c:f>Sheet1!$D$82:$D$91</c:f>
              <c:strCache>
                <c:ptCount val="10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  <c:pt idx="4">
                  <c:v>G5</c:v>
                </c:pt>
                <c:pt idx="5">
                  <c:v>G6</c:v>
                </c:pt>
                <c:pt idx="6">
                  <c:v>G7</c:v>
                </c:pt>
                <c:pt idx="7">
                  <c:v>G8</c:v>
                </c:pt>
                <c:pt idx="8">
                  <c:v>G9</c:v>
                </c:pt>
                <c:pt idx="9">
                  <c:v>G10</c:v>
                </c:pt>
              </c:strCache>
            </c:strRef>
          </c:cat>
          <c:val>
            <c:numRef>
              <c:f>Sheet1!$G$82:$G$91</c:f>
              <c:numCache>
                <c:formatCode>General</c:formatCode>
                <c:ptCount val="10"/>
                <c:pt idx="0">
                  <c:v>77.83</c:v>
                </c:pt>
                <c:pt idx="1">
                  <c:v>80.56</c:v>
                </c:pt>
                <c:pt idx="2">
                  <c:v>79.95</c:v>
                </c:pt>
                <c:pt idx="3">
                  <c:v>76.3</c:v>
                </c:pt>
                <c:pt idx="4">
                  <c:v>80.510000000000005</c:v>
                </c:pt>
                <c:pt idx="5">
                  <c:v>80.78</c:v>
                </c:pt>
                <c:pt idx="6">
                  <c:v>79.11</c:v>
                </c:pt>
                <c:pt idx="7">
                  <c:v>78.53</c:v>
                </c:pt>
                <c:pt idx="8">
                  <c:v>77.98</c:v>
                </c:pt>
                <c:pt idx="9">
                  <c:v>76.540000000000006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39-4511-A6BF-63E877BED9CA}"/>
            </c:ext>
          </c:extLst>
        </c:ser>
        <c:ser>
          <c:idx val="3"/>
          <c:order val="3"/>
          <c:tx>
            <c:strRef>
              <c:f>Sheet1!$H$81</c:f>
              <c:strCache>
                <c:ptCount val="1"/>
                <c:pt idx="0">
                  <c:v>False High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Sheet1!$D$82:$D$91</c:f>
              <c:strCache>
                <c:ptCount val="10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  <c:pt idx="4">
                  <c:v>G5</c:v>
                </c:pt>
                <c:pt idx="5">
                  <c:v>G6</c:v>
                </c:pt>
                <c:pt idx="6">
                  <c:v>G7</c:v>
                </c:pt>
                <c:pt idx="7">
                  <c:v>G8</c:v>
                </c:pt>
                <c:pt idx="8">
                  <c:v>G9</c:v>
                </c:pt>
                <c:pt idx="9">
                  <c:v>G10</c:v>
                </c:pt>
              </c:strCache>
            </c:strRef>
          </c:cat>
          <c:val>
            <c:numRef>
              <c:f>Sheet1!$H$82:$H$91</c:f>
              <c:numCache>
                <c:formatCode>General</c:formatCode>
                <c:ptCount val="10"/>
                <c:pt idx="0">
                  <c:v>77.83</c:v>
                </c:pt>
                <c:pt idx="1">
                  <c:v>81.39</c:v>
                </c:pt>
                <c:pt idx="2">
                  <c:v>79.94</c:v>
                </c:pt>
                <c:pt idx="3">
                  <c:v>76.95</c:v>
                </c:pt>
                <c:pt idx="4">
                  <c:v>75.790000000000006</c:v>
                </c:pt>
                <c:pt idx="5">
                  <c:v>81.39</c:v>
                </c:pt>
                <c:pt idx="6">
                  <c:v>80.22</c:v>
                </c:pt>
                <c:pt idx="7">
                  <c:v>78.53</c:v>
                </c:pt>
                <c:pt idx="8">
                  <c:v>78.39</c:v>
                </c:pt>
                <c:pt idx="9">
                  <c:v>79.12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39-4511-A6BF-63E877BED9CA}"/>
            </c:ext>
          </c:extLst>
        </c:ser>
        <c:ser>
          <c:idx val="4"/>
          <c:order val="4"/>
          <c:tx>
            <c:strRef>
              <c:f>Sheet1!$I$81</c:f>
              <c:strCache>
                <c:ptCount val="1"/>
                <c:pt idx="0">
                  <c:v>Random Sampling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  <a:prstDash val="sysDash"/>
              </a:ln>
              <a:effectLst/>
            </c:spPr>
          </c:marker>
          <c:cat>
            <c:strRef>
              <c:f>Sheet1!$D$82:$D$91</c:f>
              <c:strCache>
                <c:ptCount val="10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  <c:pt idx="4">
                  <c:v>G5</c:v>
                </c:pt>
                <c:pt idx="5">
                  <c:v>G6</c:v>
                </c:pt>
                <c:pt idx="6">
                  <c:v>G7</c:v>
                </c:pt>
                <c:pt idx="7">
                  <c:v>G8</c:v>
                </c:pt>
                <c:pt idx="8">
                  <c:v>G9</c:v>
                </c:pt>
                <c:pt idx="9">
                  <c:v>G10</c:v>
                </c:pt>
              </c:strCache>
            </c:strRef>
          </c:cat>
          <c:val>
            <c:numRef>
              <c:f>Sheet1!$I$82:$I$91</c:f>
              <c:numCache>
                <c:formatCode>General</c:formatCode>
                <c:ptCount val="10"/>
                <c:pt idx="0">
                  <c:v>77.83</c:v>
                </c:pt>
                <c:pt idx="1">
                  <c:v>81.31</c:v>
                </c:pt>
                <c:pt idx="2">
                  <c:v>79.739999999999995</c:v>
                </c:pt>
                <c:pt idx="3">
                  <c:v>76.56</c:v>
                </c:pt>
                <c:pt idx="4">
                  <c:v>79.290000000000006</c:v>
                </c:pt>
                <c:pt idx="5">
                  <c:v>77.83</c:v>
                </c:pt>
                <c:pt idx="6">
                  <c:v>79.63</c:v>
                </c:pt>
                <c:pt idx="7">
                  <c:v>77.040000000000006</c:v>
                </c:pt>
                <c:pt idx="8">
                  <c:v>78.95</c:v>
                </c:pt>
                <c:pt idx="9">
                  <c:v>75.77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39-4511-A6BF-63E877BED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0793263"/>
        <c:axId val="1810799919"/>
      </c:lineChart>
      <c:catAx>
        <c:axId val="1810793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0799919"/>
        <c:crosses val="autoZero"/>
        <c:auto val="1"/>
        <c:lblAlgn val="ctr"/>
        <c:lblOffset val="100"/>
        <c:noMultiLvlLbl val="0"/>
      </c:catAx>
      <c:valAx>
        <c:axId val="1810799919"/>
        <c:scaling>
          <c:orientation val="minMax"/>
          <c:min val="7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0793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Sheet1!$E$93</c:f>
              <c:strCache>
                <c:ptCount val="1"/>
                <c:pt idx="0">
                  <c:v>Low confidence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Sheet1!$D$94:$D$103</c:f>
              <c:strCache>
                <c:ptCount val="10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  <c:pt idx="4">
                  <c:v>G5</c:v>
                </c:pt>
                <c:pt idx="5">
                  <c:v>G6</c:v>
                </c:pt>
                <c:pt idx="6">
                  <c:v>G7</c:v>
                </c:pt>
                <c:pt idx="7">
                  <c:v>G8</c:v>
                </c:pt>
                <c:pt idx="8">
                  <c:v>G9</c:v>
                </c:pt>
                <c:pt idx="9">
                  <c:v>G10</c:v>
                </c:pt>
              </c:strCache>
            </c:strRef>
          </c:cat>
          <c:val>
            <c:numRef>
              <c:f>Sheet1!$E$94:$E$103</c:f>
              <c:numCache>
                <c:formatCode>General</c:formatCode>
                <c:ptCount val="10"/>
                <c:pt idx="0">
                  <c:v>79.02</c:v>
                </c:pt>
                <c:pt idx="1">
                  <c:v>81.91</c:v>
                </c:pt>
                <c:pt idx="2">
                  <c:v>84.47</c:v>
                </c:pt>
                <c:pt idx="3">
                  <c:v>86.84</c:v>
                </c:pt>
                <c:pt idx="4">
                  <c:v>86.02</c:v>
                </c:pt>
                <c:pt idx="5">
                  <c:v>87</c:v>
                </c:pt>
                <c:pt idx="6">
                  <c:v>88.21</c:v>
                </c:pt>
                <c:pt idx="7">
                  <c:v>89.33</c:v>
                </c:pt>
                <c:pt idx="8">
                  <c:v>91</c:v>
                </c:pt>
                <c:pt idx="9">
                  <c:v>89.59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8E-4C1D-8FD6-A25A41ECBF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0564015"/>
        <c:axId val="1950563183"/>
      </c:lineChart>
      <c:catAx>
        <c:axId val="1950564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50563183"/>
        <c:crosses val="autoZero"/>
        <c:auto val="1"/>
        <c:lblAlgn val="ctr"/>
        <c:lblOffset val="100"/>
        <c:noMultiLvlLbl val="0"/>
      </c:catAx>
      <c:valAx>
        <c:axId val="1950563183"/>
        <c:scaling>
          <c:orientation val="minMax"/>
          <c:min val="7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50564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61E5-D33A-4E22-BB93-679C82E9A891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A10FE-1F80-47C7-AF3B-C8BF0A739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55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2E9E8-9E3C-4E40-8A1B-0F1081DFA34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A608E-0BBA-4CE6-86C8-91CE9E6DB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6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1" hangingPunct="1"/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 classifier training module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이번주 </a:t>
            </a:r>
            <a:r>
              <a:rPr lang="ko-KR" alt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이솔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휴가로 인해서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다음주 월요일에 내가 개발 계획 전달 예정임</a:t>
            </a:r>
            <a:endParaRPr lang="en-US" altLang="ko-K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endParaRPr lang="en-US" altLang="ko-K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착수 정도로 전달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드리면됨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4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1" hangingPunct="1"/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 classifier training module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이번주 </a:t>
            </a:r>
            <a:r>
              <a:rPr lang="ko-KR" alt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이솔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휴가로 인해서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다음주 월요일에 내가 개발 계획 전달 예정임</a:t>
            </a:r>
            <a:endParaRPr lang="en-US" altLang="ko-K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endParaRPr lang="en-US" altLang="ko-K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착수 정도로 전달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드리면됨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20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1" hangingPunct="1"/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 classifier training module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이번주 </a:t>
            </a:r>
            <a:r>
              <a:rPr lang="ko-KR" alt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이솔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휴가로 인해서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다음주 월요일에 내가 개발 계획 전달 예정임</a:t>
            </a:r>
            <a:endParaRPr lang="en-US" altLang="ko-K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endParaRPr lang="en-US" altLang="ko-KR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착수 정도로 전달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드리면됨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2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8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6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3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8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5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4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7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9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ABFD-0357-4F97-B635-DF2E980A640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8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1ABFD-0357-4F97-B635-DF2E980A640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5DB5F-558C-4029-BAA1-A810404C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8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2316" y="3262623"/>
            <a:ext cx="658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데이터 분포 관련 주요 자료 및 리포트 </a:t>
            </a:r>
            <a:endParaRPr lang="ko-KR" altLang="en-US" sz="28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811975" y="3860830"/>
            <a:ext cx="57000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7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637" y="90590"/>
            <a:ext cx="596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위장 데이터 </a:t>
            </a:r>
            <a:endParaRPr lang="en-US" altLang="ko-KR" sz="2000" b="1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19064" y="583432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12637" y="683257"/>
            <a:ext cx="57695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2018-2019 </a:t>
            </a:r>
            <a:r>
              <a:rPr lang="en-US" altLang="ko-KR" dirty="0" smtClean="0">
                <a:solidFill>
                  <a:srgbClr val="FF0000"/>
                </a:solidFill>
              </a:rPr>
              <a:t>N </a:t>
            </a:r>
            <a:r>
              <a:rPr lang="ko-KR" altLang="en-US" dirty="0" smtClean="0">
                <a:solidFill>
                  <a:srgbClr val="FF0000"/>
                </a:solidFill>
              </a:rPr>
              <a:t>데이터 </a:t>
            </a:r>
            <a:r>
              <a:rPr lang="ko-KR" altLang="en-US" dirty="0" smtClean="0"/>
              <a:t>사용 불가 확인 </a:t>
            </a:r>
            <a:r>
              <a:rPr lang="en-US" altLang="ko-KR" dirty="0" smtClean="0"/>
              <a:t>=&gt; N </a:t>
            </a:r>
            <a:r>
              <a:rPr lang="ko-KR" altLang="en-US" dirty="0" smtClean="0"/>
              <a:t>삭제 후 추가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20201217 N </a:t>
            </a:r>
            <a:r>
              <a:rPr lang="ko-KR" altLang="en-US" dirty="0" smtClean="0"/>
              <a:t>촬영 데이터 추가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Slide Dimension: (90036, 202456)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Quality Factor : 80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417541" y="1983410"/>
          <a:ext cx="7123325" cy="24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31">
                  <a:extLst>
                    <a:ext uri="{9D8B030D-6E8A-4147-A177-3AD203B41FA5}">
                      <a16:colId xmlns:a16="http://schemas.microsoft.com/office/drawing/2014/main" val="2865971789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1508576572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2545300942"/>
                    </a:ext>
                  </a:extLst>
                </a:gridCol>
                <a:gridCol w="552916">
                  <a:extLst>
                    <a:ext uri="{9D8B030D-6E8A-4147-A177-3AD203B41FA5}">
                      <a16:colId xmlns:a16="http://schemas.microsoft.com/office/drawing/2014/main" val="3877240489"/>
                    </a:ext>
                  </a:extLst>
                </a:gridCol>
                <a:gridCol w="552916">
                  <a:extLst>
                    <a:ext uri="{9D8B030D-6E8A-4147-A177-3AD203B41FA5}">
                      <a16:colId xmlns:a16="http://schemas.microsoft.com/office/drawing/2014/main" val="2379132897"/>
                    </a:ext>
                  </a:extLst>
                </a:gridCol>
                <a:gridCol w="855085">
                  <a:extLst>
                    <a:ext uri="{9D8B030D-6E8A-4147-A177-3AD203B41FA5}">
                      <a16:colId xmlns:a16="http://schemas.microsoft.com/office/drawing/2014/main" val="1275990047"/>
                    </a:ext>
                  </a:extLst>
                </a:gridCol>
                <a:gridCol w="944915">
                  <a:extLst>
                    <a:ext uri="{9D8B030D-6E8A-4147-A177-3AD203B41FA5}">
                      <a16:colId xmlns:a16="http://schemas.microsoft.com/office/drawing/2014/main" val="220398538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7540039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Slide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dimenstion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Quality factor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29993"/>
                  </a:ext>
                </a:extLst>
              </a:tr>
              <a:tr h="14664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90036,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202456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1,556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 (2020)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460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490382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 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2019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339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116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133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02446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2019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217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6892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37753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400288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17542" y="4488034"/>
          <a:ext cx="7123324" cy="598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31">
                  <a:extLst>
                    <a:ext uri="{9D8B030D-6E8A-4147-A177-3AD203B41FA5}">
                      <a16:colId xmlns:a16="http://schemas.microsoft.com/office/drawing/2014/main" val="3539769862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062093641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2668688385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207360281"/>
                    </a:ext>
                  </a:extLst>
                </a:gridCol>
                <a:gridCol w="855085">
                  <a:extLst>
                    <a:ext uri="{9D8B030D-6E8A-4147-A177-3AD203B41FA5}">
                      <a16:colId xmlns:a16="http://schemas.microsoft.com/office/drawing/2014/main" val="3709306476"/>
                    </a:ext>
                  </a:extLst>
                </a:gridCol>
                <a:gridCol w="944915">
                  <a:extLst>
                    <a:ext uri="{9D8B030D-6E8A-4147-A177-3AD203B41FA5}">
                      <a16:colId xmlns:a16="http://schemas.microsoft.com/office/drawing/2014/main" val="4746747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3927463"/>
                    </a:ext>
                  </a:extLst>
                </a:gridCol>
              </a:tblGrid>
              <a:tr h="598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90036,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202456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387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U </a:t>
                      </a:r>
                      <a:b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(2015-2020)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287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6569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417542" y="5185953"/>
          <a:ext cx="712332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31">
                  <a:extLst>
                    <a:ext uri="{9D8B030D-6E8A-4147-A177-3AD203B41FA5}">
                      <a16:colId xmlns:a16="http://schemas.microsoft.com/office/drawing/2014/main" val="3539769862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062093641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2668688385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207360281"/>
                    </a:ext>
                  </a:extLst>
                </a:gridCol>
                <a:gridCol w="855085">
                  <a:extLst>
                    <a:ext uri="{9D8B030D-6E8A-4147-A177-3AD203B41FA5}">
                      <a16:colId xmlns:a16="http://schemas.microsoft.com/office/drawing/2014/main" val="3709306476"/>
                    </a:ext>
                  </a:extLst>
                </a:gridCol>
                <a:gridCol w="944915">
                  <a:extLst>
                    <a:ext uri="{9D8B030D-6E8A-4147-A177-3AD203B41FA5}">
                      <a16:colId xmlns:a16="http://schemas.microsoft.com/office/drawing/2014/main" val="4746747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3927463"/>
                    </a:ext>
                  </a:extLst>
                </a:gridCol>
              </a:tblGrid>
              <a:tr h="199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87152, 204544 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516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N (2021)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rgbClr val="FF0000"/>
                          </a:solidFill>
                        </a:rPr>
                        <a:t>스캐너 도입 및 소프트웨어 업데이트 후</a:t>
                      </a:r>
                      <a:endParaRPr lang="ko-KR" altLang="en-US" sz="105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236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65695"/>
                  </a:ext>
                </a:extLst>
              </a:tr>
              <a:tr h="318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87236, 202718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1143"/>
                  </a:ext>
                </a:extLst>
              </a:tr>
              <a:tr h="199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90036, 212676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827608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7664691" y="5185953"/>
          <a:ext cx="140310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109">
                  <a:extLst>
                    <a:ext uri="{9D8B030D-6E8A-4147-A177-3AD203B41FA5}">
                      <a16:colId xmlns:a16="http://schemas.microsoft.com/office/drawing/2014/main" val="2752850588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Scanner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9618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Scanner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742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Old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9261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24413"/>
              </p:ext>
            </p:extLst>
          </p:nvPr>
        </p:nvGraphicFramePr>
        <p:xfrm>
          <a:off x="7664691" y="2559049"/>
          <a:ext cx="1403109" cy="2527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109">
                  <a:extLst>
                    <a:ext uri="{9D8B030D-6E8A-4147-A177-3AD203B41FA5}">
                      <a16:colId xmlns:a16="http://schemas.microsoft.com/office/drawing/2014/main" val="1593384722"/>
                    </a:ext>
                  </a:extLst>
                </a:gridCol>
              </a:tblGrid>
              <a:tr h="2527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Old</a:t>
                      </a: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(scanner 3)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57484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664691" y="1983410"/>
          <a:ext cx="1403109" cy="575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109">
                  <a:extLst>
                    <a:ext uri="{9D8B030D-6E8A-4147-A177-3AD203B41FA5}">
                      <a16:colId xmlns:a16="http://schemas.microsoft.com/office/drawing/2014/main" val="1593384722"/>
                    </a:ext>
                  </a:extLst>
                </a:gridCol>
              </a:tblGrid>
              <a:tr h="575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scanner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57484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674123" y="37516"/>
            <a:ext cx="1469877" cy="506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내부회의용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11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93717" y="3357153"/>
          <a:ext cx="712332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31">
                  <a:extLst>
                    <a:ext uri="{9D8B030D-6E8A-4147-A177-3AD203B41FA5}">
                      <a16:colId xmlns:a16="http://schemas.microsoft.com/office/drawing/2014/main" val="3539769862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062093641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2668688385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207360281"/>
                    </a:ext>
                  </a:extLst>
                </a:gridCol>
                <a:gridCol w="912234">
                  <a:extLst>
                    <a:ext uri="{9D8B030D-6E8A-4147-A177-3AD203B41FA5}">
                      <a16:colId xmlns:a16="http://schemas.microsoft.com/office/drawing/2014/main" val="3709306476"/>
                    </a:ext>
                  </a:extLst>
                </a:gridCol>
                <a:gridCol w="887766">
                  <a:extLst>
                    <a:ext uri="{9D8B030D-6E8A-4147-A177-3AD203B41FA5}">
                      <a16:colId xmlns:a16="http://schemas.microsoft.com/office/drawing/2014/main" val="4746747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3927463"/>
                    </a:ext>
                  </a:extLst>
                </a:gridCol>
              </a:tblGrid>
              <a:tr h="199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87152, 204544 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N (2021)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스캐너 도입 및 소프트웨어 업데이트 후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65695"/>
                  </a:ext>
                </a:extLst>
              </a:tr>
              <a:tr h="318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87236, 202718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1143"/>
                  </a:ext>
                </a:extLst>
              </a:tr>
              <a:tr h="199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90036, 212676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82760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550391" y="3357153"/>
          <a:ext cx="140310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109">
                  <a:extLst>
                    <a:ext uri="{9D8B030D-6E8A-4147-A177-3AD203B41FA5}">
                      <a16:colId xmlns:a16="http://schemas.microsoft.com/office/drawing/2014/main" val="2752850588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Scanner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9618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Scanner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742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Old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926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93717" y="5033553"/>
          <a:ext cx="712332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31">
                  <a:extLst>
                    <a:ext uri="{9D8B030D-6E8A-4147-A177-3AD203B41FA5}">
                      <a16:colId xmlns:a16="http://schemas.microsoft.com/office/drawing/2014/main" val="3539769862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062093641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2668688385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207360281"/>
                    </a:ext>
                  </a:extLst>
                </a:gridCol>
                <a:gridCol w="902709">
                  <a:extLst>
                    <a:ext uri="{9D8B030D-6E8A-4147-A177-3AD203B41FA5}">
                      <a16:colId xmlns:a16="http://schemas.microsoft.com/office/drawing/2014/main" val="3709306476"/>
                    </a:ext>
                  </a:extLst>
                </a:gridCol>
                <a:gridCol w="897291">
                  <a:extLst>
                    <a:ext uri="{9D8B030D-6E8A-4147-A177-3AD203B41FA5}">
                      <a16:colId xmlns:a16="http://schemas.microsoft.com/office/drawing/2014/main" val="4746747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3927463"/>
                    </a:ext>
                  </a:extLst>
                </a:gridCol>
              </a:tblGrid>
              <a:tr h="199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87152, 204544 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D (2021)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스캐너 도입 및 소프트웨어 업데이트 후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65695"/>
                  </a:ext>
                </a:extLst>
              </a:tr>
              <a:tr h="318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87236, 202718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1143"/>
                  </a:ext>
                </a:extLst>
              </a:tr>
              <a:tr h="199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90036, 212676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82760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550391" y="5033553"/>
          <a:ext cx="140310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109">
                  <a:extLst>
                    <a:ext uri="{9D8B030D-6E8A-4147-A177-3AD203B41FA5}">
                      <a16:colId xmlns:a16="http://schemas.microsoft.com/office/drawing/2014/main" val="2752850588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Scanner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69618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Scanner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742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Old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9261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93716" y="469481"/>
          <a:ext cx="7123324" cy="201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31">
                  <a:extLst>
                    <a:ext uri="{9D8B030D-6E8A-4147-A177-3AD203B41FA5}">
                      <a16:colId xmlns:a16="http://schemas.microsoft.com/office/drawing/2014/main" val="2865971789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1508576572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2545300942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87724048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7599004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9373158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163115254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Slide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dimenstion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Quality factor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29993"/>
                  </a:ext>
                </a:extLst>
              </a:tr>
              <a:tr h="14664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90036,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202456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1461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568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490382"/>
                  </a:ext>
                </a:extLst>
              </a:tr>
              <a:tr h="158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432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1165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68927"/>
                  </a:ext>
                </a:extLst>
              </a:tr>
              <a:tr h="146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400288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93717" y="2717073"/>
          <a:ext cx="712332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31">
                  <a:extLst>
                    <a:ext uri="{9D8B030D-6E8A-4147-A177-3AD203B41FA5}">
                      <a16:colId xmlns:a16="http://schemas.microsoft.com/office/drawing/2014/main" val="549672275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397594038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611114640"/>
                    </a:ext>
                  </a:extLst>
                </a:gridCol>
                <a:gridCol w="1105831">
                  <a:extLst>
                    <a:ext uri="{9D8B030D-6E8A-4147-A177-3AD203B41FA5}">
                      <a16:colId xmlns:a16="http://schemas.microsoft.com/office/drawing/2014/main" val="394604348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0952111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0321202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96022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90036,</a:t>
                      </a:r>
                    </a:p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202456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ko-KR" altLang="en-US" sz="14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8623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550391" y="1295400"/>
          <a:ext cx="1403109" cy="1939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109">
                  <a:extLst>
                    <a:ext uri="{9D8B030D-6E8A-4147-A177-3AD203B41FA5}">
                      <a16:colId xmlns:a16="http://schemas.microsoft.com/office/drawing/2014/main" val="1593384722"/>
                    </a:ext>
                  </a:extLst>
                </a:gridCol>
              </a:tblGrid>
              <a:tr h="1939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Old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57484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550391" y="469481"/>
          <a:ext cx="1403109" cy="75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109">
                  <a:extLst>
                    <a:ext uri="{9D8B030D-6E8A-4147-A177-3AD203B41FA5}">
                      <a16:colId xmlns:a16="http://schemas.microsoft.com/office/drawing/2014/main" val="1593384722"/>
                    </a:ext>
                  </a:extLst>
                </a:gridCol>
              </a:tblGrid>
              <a:tr h="759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scanner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57484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3716" y="29996"/>
            <a:ext cx="596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대장 데이터 </a:t>
            </a:r>
            <a:endParaRPr lang="en-US" altLang="ko-KR" sz="16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04739" y="402193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674123" y="29996"/>
            <a:ext cx="1469877" cy="28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내부회의용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05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504949" y="1162050"/>
          <a:ext cx="7315200" cy="202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65420326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587068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1700794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00308949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3184443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label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</a:rPr>
                        <a:t>Scanner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effectLst/>
                        </a:rPr>
                        <a:t>slide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#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%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392446"/>
                  </a:ext>
                </a:extLst>
              </a:tr>
              <a:tr h="3048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90036,202456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460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47.13115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2748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Sacnner1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87152, 204544 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236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24.18033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08003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Scanner2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87236, 202718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155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15.88115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8563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Old (2021)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90036, 212676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12.80738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972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976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9478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6223" y="438150"/>
            <a:ext cx="737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Stomach</a:t>
            </a:r>
            <a:r>
              <a:rPr lang="ko-KR" altLang="en-US" dirty="0" smtClean="0"/>
              <a:t>의 경우 스캐너 업데이트 이후 </a:t>
            </a:r>
            <a:r>
              <a:rPr lang="en-US" altLang="ko-KR" dirty="0" smtClean="0"/>
              <a:t>N </a:t>
            </a:r>
            <a:r>
              <a:rPr lang="ko-KR" altLang="en-US" dirty="0" smtClean="0"/>
              <a:t>데이터만이 추가됨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아래 표는 </a:t>
            </a:r>
            <a:r>
              <a:rPr lang="en-US" altLang="ko-KR" b="1" dirty="0" smtClean="0"/>
              <a:t>train N </a:t>
            </a:r>
            <a:r>
              <a:rPr lang="ko-KR" altLang="en-US" b="1" dirty="0" smtClean="0"/>
              <a:t>데이터</a:t>
            </a:r>
            <a:r>
              <a:rPr lang="ko-KR" altLang="en-US" dirty="0" smtClean="0"/>
              <a:t>에 대한 </a:t>
            </a:r>
            <a:r>
              <a:rPr lang="ko-KR" altLang="en-US" dirty="0" err="1" smtClean="0"/>
              <a:t>스캐너별</a:t>
            </a:r>
            <a:r>
              <a:rPr lang="ko-KR" altLang="en-US" dirty="0" smtClean="0"/>
              <a:t> 데이터 비율을 나타낸다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504949" y="3448050"/>
          <a:ext cx="73152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65420326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587068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1700794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00308949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31844437"/>
                    </a:ext>
                  </a:extLst>
                </a:gridCol>
              </a:tblGrid>
              <a:tr h="3048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90036,202456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effectLst/>
                        </a:rPr>
                        <a:t>568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81.26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2748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Sacnner1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87152, 204544 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77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11.02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08003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Scanner2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87236, 202718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3.58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8563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Old (2021)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90036, 212676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4.15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972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9478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504949" y="5095875"/>
          <a:ext cx="73152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65420326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587068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1700794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00308949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31844437"/>
                    </a:ext>
                  </a:extLst>
                </a:gridCol>
              </a:tblGrid>
              <a:tr h="3048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90036,202456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73.97</a:t>
                      </a:r>
                      <a:endParaRPr lang="en-US" altLang="ko-KR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2748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Sacnner1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87152, 204544 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08003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Scanner2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87236, 202718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8563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Old (2021)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90036, 212676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972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9478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76222" y="1695448"/>
          <a:ext cx="1152527" cy="149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27">
                  <a:extLst>
                    <a:ext uri="{9D8B030D-6E8A-4147-A177-3AD203B41FA5}">
                      <a16:colId xmlns:a16="http://schemas.microsoft.com/office/drawing/2014/main" val="1597840609"/>
                    </a:ext>
                  </a:extLst>
                </a:gridCol>
              </a:tblGrid>
              <a:tr h="1494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stomach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217918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276221" y="3448050"/>
          <a:ext cx="1152527" cy="317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27">
                  <a:extLst>
                    <a:ext uri="{9D8B030D-6E8A-4147-A177-3AD203B41FA5}">
                      <a16:colId xmlns:a16="http://schemas.microsoft.com/office/drawing/2014/main" val="1597840609"/>
                    </a:ext>
                  </a:extLst>
                </a:gridCol>
              </a:tblGrid>
              <a:tr h="317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colon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21791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3716" y="29996"/>
            <a:ext cx="596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데이터 비율</a:t>
            </a:r>
            <a:endParaRPr lang="en-US" altLang="ko-KR" sz="16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04739" y="402193"/>
            <a:ext cx="57505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674123" y="29996"/>
            <a:ext cx="1469877" cy="28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내부회의용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77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2316" y="3262623"/>
            <a:ext cx="658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Incremental learning</a:t>
            </a:r>
            <a:endParaRPr lang="ko-KR" altLang="en-US" sz="28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811975" y="3860830"/>
            <a:ext cx="57000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46206" y="28081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파트 현황 요약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57435"/>
              </p:ext>
            </p:extLst>
          </p:nvPr>
        </p:nvGraphicFramePr>
        <p:xfrm>
          <a:off x="372641" y="803054"/>
          <a:ext cx="8493957" cy="4978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601">
                  <a:extLst>
                    <a:ext uri="{9D8B030D-6E8A-4147-A177-3AD203B41FA5}">
                      <a16:colId xmlns:a16="http://schemas.microsoft.com/office/drawing/2014/main" val="1221087168"/>
                    </a:ext>
                  </a:extLst>
                </a:gridCol>
                <a:gridCol w="552462">
                  <a:extLst>
                    <a:ext uri="{9D8B030D-6E8A-4147-A177-3AD203B41FA5}">
                      <a16:colId xmlns:a16="http://schemas.microsoft.com/office/drawing/2014/main" val="3635539071"/>
                    </a:ext>
                  </a:extLst>
                </a:gridCol>
                <a:gridCol w="1938411">
                  <a:extLst>
                    <a:ext uri="{9D8B030D-6E8A-4147-A177-3AD203B41FA5}">
                      <a16:colId xmlns:a16="http://schemas.microsoft.com/office/drawing/2014/main" val="2258218219"/>
                    </a:ext>
                  </a:extLst>
                </a:gridCol>
                <a:gridCol w="1511173">
                  <a:extLst>
                    <a:ext uri="{9D8B030D-6E8A-4147-A177-3AD203B41FA5}">
                      <a16:colId xmlns:a16="http://schemas.microsoft.com/office/drawing/2014/main" val="685538144"/>
                    </a:ext>
                  </a:extLst>
                </a:gridCol>
                <a:gridCol w="3534310">
                  <a:extLst>
                    <a:ext uri="{9D8B030D-6E8A-4147-A177-3AD203B41FA5}">
                      <a16:colId xmlns:a16="http://schemas.microsoft.com/office/drawing/2014/main" val="1888373241"/>
                    </a:ext>
                  </a:extLst>
                </a:gridCol>
              </a:tblGrid>
              <a:tr h="49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04328"/>
                  </a:ext>
                </a:extLst>
              </a:tr>
              <a:tr h="825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시스템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System design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전체 시스템 개발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설계 및 개발 방안 정리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문서화 진행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Training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파트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수정중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77752"/>
                  </a:ext>
                </a:extLst>
              </a:tr>
              <a:tr h="4953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AL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Recommendation module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patch- WSI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설계 및 실험 중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데이터 재 </a:t>
                      </a:r>
                      <a:r>
                        <a:rPr lang="ko-KR" altLang="en-US" sz="120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셋업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주요 알고리즘 실험 진행중</a:t>
                      </a:r>
                      <a:endParaRPr lang="en-US" altLang="ko-KR" sz="1200" baseline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96532"/>
                  </a:ext>
                </a:extLst>
              </a:tr>
              <a:tr h="49533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Patch generator module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Patch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진행중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  Function 1. DB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연결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Function 2.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업데이트 주기 별 데이터 저장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Function 3.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좌표 기반 이미지 생성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40905"/>
                  </a:ext>
                </a:extLst>
              </a:tr>
              <a:tr h="4953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Training 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Patch classifier training module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Patch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분류기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완료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Work 1.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lossdiff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데이터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vast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 이동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Function 1.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분산 폴더에서 학습 데이터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load(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Function 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학습 범위 설정 기능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Function 3. patch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분류기 학습 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70817"/>
                  </a:ext>
                </a:extLst>
              </a:tr>
              <a:tr h="49533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WSI classifier train module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WSI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분류기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진행 중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Function 1.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분산 폴더에서 학습 데이터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load 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Function 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patch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분류기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load 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Function 3. feature cube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학습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54146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2641" y="5803285"/>
            <a:ext cx="8175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Recommendation </a:t>
            </a:r>
            <a:r>
              <a:rPr lang="ko-KR" altLang="en-US" sz="1400" dirty="0">
                <a:latin typeface="+mj-ea"/>
                <a:ea typeface="+mj-ea"/>
              </a:rPr>
              <a:t>파트를 제외하고 전체 모듈의 기초 개발은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차 완료됨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추후 통합 예정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Recommendation </a:t>
            </a:r>
            <a:r>
              <a:rPr lang="ko-KR" altLang="en-US" sz="1400" dirty="0">
                <a:latin typeface="+mj-ea"/>
                <a:ea typeface="+mj-ea"/>
              </a:rPr>
              <a:t>파트 개발 이후 시스템으로 전환할 예정</a:t>
            </a: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*UI </a:t>
            </a:r>
            <a:r>
              <a:rPr lang="ko-KR" altLang="en-US" sz="1400" dirty="0">
                <a:latin typeface="+mj-ea"/>
                <a:ea typeface="+mj-ea"/>
              </a:rPr>
              <a:t>구조에 대한 협의 및 논의 필요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8/22~8/26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중 일자 </a:t>
            </a:r>
            <a:r>
              <a:rPr lang="ko-KR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재협의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필요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786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46206" y="28081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파트 테스트 데이터 변환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641" y="640935"/>
            <a:ext cx="642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테스트 데이터 변환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Annotation only </a:t>
            </a:r>
            <a:r>
              <a:rPr lang="ko-KR" altLang="en-US" dirty="0" smtClean="0"/>
              <a:t>데이터의  경계선 학습 이슈의 우려 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674123" y="29996"/>
            <a:ext cx="1469877" cy="28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내부회의용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2641" y="3363784"/>
            <a:ext cx="6421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학습 데이터 </a:t>
            </a:r>
            <a:r>
              <a:rPr lang="en-US" altLang="ko-KR" dirty="0" smtClean="0"/>
              <a:t>stream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슬라이드 기준으로 변환 </a:t>
            </a:r>
            <a:endParaRPr lang="en-US" altLang="ko-KR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Region-based</a:t>
            </a:r>
            <a:r>
              <a:rPr lang="ko-KR" altLang="en-US" dirty="0" smtClean="0"/>
              <a:t>의 적용</a:t>
            </a:r>
            <a:endParaRPr lang="en-US" altLang="ko-KR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실제 현업 업데이트 시나리오와 유사한 환경</a:t>
            </a:r>
            <a:endParaRPr lang="en-US" altLang="ko-KR" dirty="0" smtClean="0"/>
          </a:p>
        </p:txBody>
      </p:sp>
      <p:graphicFrame>
        <p:nvGraphicFramePr>
          <p:cNvPr id="26" name="차트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090178"/>
              </p:ext>
            </p:extLst>
          </p:nvPr>
        </p:nvGraphicFramePr>
        <p:xfrm>
          <a:off x="4699061" y="1287266"/>
          <a:ext cx="4189692" cy="223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59" y="1664726"/>
            <a:ext cx="1137532" cy="1137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58" y="1664726"/>
            <a:ext cx="1137532" cy="1137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오른쪽 화살표 28"/>
          <p:cNvSpPr/>
          <p:nvPr/>
        </p:nvSpPr>
        <p:spPr>
          <a:xfrm>
            <a:off x="2925281" y="1848792"/>
            <a:ext cx="412387" cy="2545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1120370" y="2410212"/>
            <a:ext cx="668728" cy="3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40143" y="2283679"/>
            <a:ext cx="1438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절단면을 </a:t>
            </a:r>
            <a:r>
              <a:rPr lang="en-US" altLang="ko-KR" sz="1400" dirty="0" smtClean="0"/>
              <a:t>cheating</a:t>
            </a:r>
            <a:r>
              <a:rPr lang="ko-KR" altLang="en-US" sz="1400" dirty="0" smtClean="0"/>
              <a:t>할 가능성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08149" y="4891344"/>
            <a:ext cx="32379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무작위 </a:t>
            </a:r>
            <a:r>
              <a:rPr lang="en-US" altLang="ko-KR" dirty="0" smtClean="0"/>
              <a:t>WSI</a:t>
            </a:r>
            <a:r>
              <a:rPr lang="ko-KR" altLang="en-US" dirty="0" smtClean="0"/>
              <a:t>의 무작위 </a:t>
            </a:r>
            <a:r>
              <a:rPr lang="en-US" altLang="ko-KR" dirty="0" smtClean="0"/>
              <a:t>patch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인공적 절단면 존재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36138" y="4890471"/>
            <a:ext cx="32379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WSI </a:t>
            </a:r>
            <a:r>
              <a:rPr lang="ko-KR" altLang="en-US" dirty="0" smtClean="0"/>
              <a:t>단위 데이터 </a:t>
            </a:r>
            <a:r>
              <a:rPr lang="en-US" altLang="ko-KR" dirty="0" smtClean="0"/>
              <a:t>pool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인공적 절단면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82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72641" y="415550"/>
            <a:ext cx="2124751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46206" y="28081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파트 테스트 데이터 변환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차트 5"/>
          <p:cNvGraphicFramePr>
            <a:graphicFrameLocks/>
          </p:cNvGraphicFramePr>
          <p:nvPr/>
        </p:nvGraphicFramePr>
        <p:xfrm>
          <a:off x="211392" y="581003"/>
          <a:ext cx="4189692" cy="223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/>
        </p:nvGraphicFramePr>
        <p:xfrm>
          <a:off x="4486542" y="581003"/>
          <a:ext cx="4486542" cy="223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/>
        </p:nvGraphicFramePr>
        <p:xfrm>
          <a:off x="4486542" y="2866591"/>
          <a:ext cx="4154878" cy="2303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차트 8"/>
          <p:cNvGraphicFramePr>
            <a:graphicFrameLocks/>
          </p:cNvGraphicFramePr>
          <p:nvPr/>
        </p:nvGraphicFramePr>
        <p:xfrm>
          <a:off x="204866" y="2866591"/>
          <a:ext cx="4196218" cy="2210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204866" y="2820113"/>
            <a:ext cx="88797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401084" y="627481"/>
            <a:ext cx="0" cy="45423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차트 17"/>
          <p:cNvGraphicFramePr>
            <a:graphicFrameLocks/>
          </p:cNvGraphicFramePr>
          <p:nvPr/>
        </p:nvGraphicFramePr>
        <p:xfrm>
          <a:off x="320468" y="5076869"/>
          <a:ext cx="3678964" cy="1871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아래쪽 화살표 18"/>
          <p:cNvSpPr/>
          <p:nvPr/>
        </p:nvSpPr>
        <p:spPr>
          <a:xfrm>
            <a:off x="3828516" y="2621845"/>
            <a:ext cx="341832" cy="4027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8636193" y="2665241"/>
            <a:ext cx="341832" cy="4027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3885017" y="4921996"/>
            <a:ext cx="341832" cy="4027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93326" y="5169826"/>
            <a:ext cx="88797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674123" y="29996"/>
            <a:ext cx="1469877" cy="28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내부회의용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85616" y="2773634"/>
            <a:ext cx="3537959" cy="1517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테스트 데이터 변환</a:t>
            </a:r>
            <a:endParaRPr lang="ko-KR" altLang="en-US" sz="1100" b="1"/>
          </a:p>
        </p:txBody>
      </p:sp>
      <p:sp>
        <p:nvSpPr>
          <p:cNvPr id="17" name="직사각형 16"/>
          <p:cNvSpPr/>
          <p:nvPr/>
        </p:nvSpPr>
        <p:spPr>
          <a:xfrm>
            <a:off x="4749658" y="2790695"/>
            <a:ext cx="3537959" cy="1517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/>
              <a:t>테스트 데이터 변환</a:t>
            </a:r>
            <a:endParaRPr lang="ko-KR" altLang="en-US" sz="1100" b="1"/>
          </a:p>
        </p:txBody>
      </p:sp>
      <p:sp>
        <p:nvSpPr>
          <p:cNvPr id="23" name="직사각형 22"/>
          <p:cNvSpPr/>
          <p:nvPr/>
        </p:nvSpPr>
        <p:spPr>
          <a:xfrm>
            <a:off x="277304" y="5040591"/>
            <a:ext cx="3537959" cy="1517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 학습 데이터 스트림 변환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7069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3117</TotalTime>
  <Words>738</Words>
  <Application>Microsoft Office PowerPoint</Application>
  <PresentationFormat>화면 슬라이드 쇼(4:3)</PresentationFormat>
  <Paragraphs>302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18</cp:revision>
  <cp:lastPrinted>2022-08-10T05:59:59Z</cp:lastPrinted>
  <dcterms:created xsi:type="dcterms:W3CDTF">2022-08-10T05:10:41Z</dcterms:created>
  <dcterms:modified xsi:type="dcterms:W3CDTF">2022-08-19T05:24:03Z</dcterms:modified>
</cp:coreProperties>
</file>