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60" r:id="rId3"/>
    <p:sldId id="262" r:id="rId4"/>
    <p:sldId id="265" r:id="rId5"/>
    <p:sldId id="756" r:id="rId6"/>
    <p:sldId id="77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0154"/>
    <a:srgbClr val="CBCBCB"/>
    <a:srgbClr val="E7E7E7"/>
    <a:srgbClr val="D9D9D9"/>
    <a:srgbClr val="E7E6E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9" autoAdjust="0"/>
    <p:restoredTop sz="95366" autoAdjust="0"/>
  </p:normalViewPr>
  <p:slideViewPr>
    <p:cSldViewPr snapToGrid="0">
      <p:cViewPr varScale="1">
        <p:scale>
          <a:sx n="129" d="100"/>
          <a:sy n="129" d="100"/>
        </p:scale>
        <p:origin x="14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E310-D715-44F4-906F-D6BF674D3FD7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1D4D-75CA-43F2-AB9F-D8D9294CC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3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/>
              <a:t>Recommendation module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주요 역할: oracle에게 학습이 필요한 이미지를 추천해 주는 모듈 </a:t>
            </a:r>
            <a:endParaRPr sz="14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/>
              <a:t>Patch generator module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주요 역할: oracle에 의해서 선택된 이미지를 패치 이미지로 생성하는 모듈</a:t>
            </a:r>
            <a:endParaRPr sz="1400" b="1"/>
          </a:p>
          <a:p>
            <a:pPr marL="28575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/>
              <a:t>Patch classifier train module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LossDiff 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주요 역할 : noisy-label</a:t>
            </a:r>
            <a:r>
              <a:rPr lang="en-US" sz="1400"/>
              <a:t> 및 </a:t>
            </a:r>
            <a:r>
              <a:rPr lang="en-US" sz="1400" b="1"/>
              <a:t>noise-data</a:t>
            </a:r>
            <a:r>
              <a:rPr lang="en-US" sz="1400"/>
              <a:t> 처리의 목적 </a:t>
            </a:r>
            <a:endParaRPr sz="14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AL system의 특수성: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AL 추가될 데이터는 noise 발생 가능성이 현저히 낮음 : 사실상 </a:t>
            </a:r>
            <a:r>
              <a:rPr lang="en-US" sz="1400" b="1"/>
              <a:t>전문의에 의한 전수 검사</a:t>
            </a:r>
            <a:endParaRPr sz="1400" b="1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D/M case: </a:t>
            </a:r>
            <a:r>
              <a:rPr lang="en-US" sz="1400"/>
              <a:t>전수 검사에 가까운 데이터가 추가될 예정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N case:  일부 데이터의 자동 선택이 발생함 – noise-data(일부, 알고리즘 버그)/ noisy-label(X)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** 기존 방식으로 WSI 이미지를 추가해야 하는 경우에 LossDiff 작동 필요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WSI classifier train module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Feature_cube 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/>
              <a:t> </a:t>
            </a:r>
            <a:r>
              <a:rPr lang="en-US" sz="1400"/>
              <a:t>Feature_cube의 경우 큰 이슈 사항은 없는 것으로 확인</a:t>
            </a:r>
            <a:endParaRPr sz="140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모듈이 학습 대상 기간에 해당하는 각 folder를 읽어와서 학습할 예정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필수 기능 논의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실무 미팅에서 했고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어지간한 기능들은 다 구현 가능함을 확인 </a:t>
            </a:r>
            <a:r>
              <a:rPr lang="en-US" altLang="ko-KR" dirty="0" smtClean="0"/>
              <a:t>(UI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씨젠이</a:t>
            </a:r>
            <a:r>
              <a:rPr lang="ko-KR" altLang="en-US" dirty="0" smtClean="0"/>
              <a:t> 개발*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프레임 워크 세팅 </a:t>
            </a:r>
            <a:r>
              <a:rPr lang="en-US" altLang="ko-KR" dirty="0" smtClean="0"/>
              <a:t>=&gt; (</a:t>
            </a:r>
            <a:r>
              <a:rPr lang="ko-KR" altLang="en-US" dirty="0" err="1" smtClean="0"/>
              <a:t>이솔</a:t>
            </a:r>
            <a:r>
              <a:rPr lang="en-US" altLang="ko-KR" dirty="0" smtClean="0"/>
              <a:t>, JJ </a:t>
            </a:r>
            <a:r>
              <a:rPr lang="ko-KR" altLang="en-US" dirty="0" err="1" smtClean="0"/>
              <a:t>윌미</a:t>
            </a:r>
            <a:r>
              <a:rPr lang="ko-KR" altLang="en-US" dirty="0" smtClean="0"/>
              <a:t>*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AL </a:t>
            </a:r>
            <a:r>
              <a:rPr lang="ko-KR" altLang="en-US" dirty="0" smtClean="0"/>
              <a:t>통합 매인 개발자 들인 요거 마무리 하고 </a:t>
            </a:r>
            <a:r>
              <a:rPr lang="en-US" altLang="ko-KR" dirty="0" smtClean="0"/>
              <a:t>AL </a:t>
            </a:r>
            <a:r>
              <a:rPr lang="ko-KR" altLang="en-US" dirty="0" smtClean="0"/>
              <a:t>하기로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마무리를 </a:t>
            </a:r>
            <a:r>
              <a:rPr lang="en-US" altLang="ko-KR" dirty="0" smtClean="0"/>
              <a:t>9/1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통합</a:t>
            </a:r>
            <a:r>
              <a:rPr lang="ko-KR" altLang="en-US" baseline="0" dirty="0" smtClean="0"/>
              <a:t> 코딩 계획이 조금 연기됨 다음주 시작 예상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씨젠에</a:t>
            </a:r>
            <a:r>
              <a:rPr lang="ko-KR" altLang="en-US" baseline="0" dirty="0" smtClean="0"/>
              <a:t> 설치 시작 예정 </a:t>
            </a:r>
            <a:r>
              <a:rPr lang="en-US" altLang="ko-KR" baseline="0" dirty="0" smtClean="0"/>
              <a:t>9/15=&gt;226 </a:t>
            </a:r>
            <a:r>
              <a:rPr lang="ko-KR" altLang="en-US" baseline="0" dirty="0" smtClean="0"/>
              <a:t>관련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씨젠에서</a:t>
            </a:r>
            <a:r>
              <a:rPr lang="ko-KR" altLang="en-US" baseline="0" dirty="0" smtClean="0"/>
              <a:t> 일정 잡아 </a:t>
            </a:r>
            <a:r>
              <a:rPr lang="ko-KR" altLang="en-US" baseline="0" dirty="0" err="1" smtClean="0"/>
              <a:t>주기로함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 smtClean="0"/>
              <a:t>다중 폴더 학습 코드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Lossdiff</a:t>
            </a:r>
            <a:r>
              <a:rPr lang="ko-KR" altLang="en-US" dirty="0" smtClean="0"/>
              <a:t>를 여러 폴더에서 한꺼번에 학습시키는 방법인데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개발은 되어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정리가 필요함 프레임 워크가 </a:t>
            </a:r>
            <a:r>
              <a:rPr lang="ko-KR" altLang="en-US" dirty="0" err="1" smtClean="0"/>
              <a:t>끝나야함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4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해당 실험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 정도 걸림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왜나면 현재 표에 보이는 모델만 </a:t>
            </a:r>
            <a:r>
              <a:rPr lang="en-US" altLang="ko-KR" dirty="0" smtClean="0"/>
              <a:t>105</a:t>
            </a:r>
            <a:r>
              <a:rPr lang="ko-KR" altLang="en-US" dirty="0" smtClean="0"/>
              <a:t>개임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 소요가 상당한 </a:t>
            </a:r>
            <a:r>
              <a:rPr lang="ko-KR" altLang="en-US" dirty="0" err="1" smtClean="0"/>
              <a:t>실험임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none" strike="noStrike" dirty="0" smtClean="0">
                <a:effectLst/>
              </a:rPr>
              <a:t>222 SN + LC : LC</a:t>
            </a:r>
            <a:r>
              <a:rPr lang="ko-KR" altLang="en-US" sz="1200" u="none" strike="noStrike" dirty="0" smtClean="0">
                <a:effectLst/>
              </a:rPr>
              <a:t>로 </a:t>
            </a:r>
            <a:r>
              <a:rPr lang="en-US" altLang="ko-KR" sz="1200" u="none" strike="noStrike" dirty="0" smtClean="0">
                <a:effectLst/>
              </a:rPr>
              <a:t>seed</a:t>
            </a:r>
            <a:r>
              <a:rPr lang="ko-KR" altLang="en-US" sz="1200" u="none" strike="noStrike" dirty="0" smtClean="0">
                <a:effectLst/>
              </a:rPr>
              <a:t>를 만들고 이웃 패치를 불러오는 방식 </a:t>
            </a:r>
            <a:r>
              <a:rPr lang="en-US" altLang="ko-KR" sz="1200" u="none" strike="noStrike" dirty="0" smtClean="0">
                <a:effectLst/>
              </a:rPr>
              <a:t>+</a:t>
            </a:r>
            <a:r>
              <a:rPr lang="ko-KR" altLang="en-US" sz="1200" u="none" strike="noStrike" dirty="0" smtClean="0">
                <a:effectLst/>
              </a:rPr>
              <a:t>나머지 패치에 대해서는 </a:t>
            </a:r>
            <a:r>
              <a:rPr lang="en-US" altLang="ko-KR" sz="1200" u="none" strike="noStrike" dirty="0" smtClean="0">
                <a:effectLst/>
              </a:rPr>
              <a:t>LC </a:t>
            </a:r>
            <a:r>
              <a:rPr lang="ko-KR" altLang="en-US" sz="1200" u="none" strike="noStrike" dirty="0" smtClean="0">
                <a:effectLst/>
              </a:rPr>
              <a:t>방식으로 불러옴</a:t>
            </a:r>
            <a:endParaRPr lang="en-US" altLang="ko-KR" sz="1200" u="none" strike="noStrike" dirty="0" smtClean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MSN : seed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와 이웃으로만 구성</a:t>
            </a: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대부분 제안한 방법이 </a:t>
            </a:r>
            <a:r>
              <a:rPr lang="ko-KR" altLang="en-US" sz="1200" b="0" i="0" u="none" strike="noStrike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좋긴한데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차이가 너무 미미함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…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다만 긍정적인 예상은 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SN 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이 뭔가 한계점을 뚫고 올라가려는 모습이 보임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사실 추가 실험이 필요하나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실험에 </a:t>
            </a:r>
            <a:r>
              <a:rPr lang="ko-KR" altLang="en-US" sz="1200" b="0" i="0" u="none" strike="noStrike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시간소요가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너무 커서</a:t>
            </a: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추가 데이터 </a:t>
            </a:r>
            <a:r>
              <a:rPr lang="ko-KR" altLang="en-US" sz="1200" b="0" i="0" u="none" strike="noStrike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셋업을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해야함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…. 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이런 어려움이 </a:t>
            </a:r>
            <a:r>
              <a:rPr lang="ko-KR" altLang="en-US" sz="1200" b="0" i="0" u="none" strike="noStrike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있긴함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8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해당 실험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 정도 걸림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왜나면 현재 표에 보이는 모델만 </a:t>
            </a:r>
            <a:r>
              <a:rPr lang="en-US" altLang="ko-KR" dirty="0" smtClean="0"/>
              <a:t>105</a:t>
            </a:r>
            <a:r>
              <a:rPr lang="ko-KR" altLang="en-US" dirty="0" smtClean="0"/>
              <a:t>개임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 소요가 상당한 </a:t>
            </a:r>
            <a:r>
              <a:rPr lang="ko-KR" altLang="en-US" dirty="0" err="1" smtClean="0"/>
              <a:t>실험임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none" strike="noStrike" dirty="0" smtClean="0">
                <a:effectLst/>
              </a:rPr>
              <a:t>222 SN + LC : LC</a:t>
            </a:r>
            <a:r>
              <a:rPr lang="ko-KR" altLang="en-US" sz="1200" u="none" strike="noStrike" dirty="0" smtClean="0">
                <a:effectLst/>
              </a:rPr>
              <a:t>로 </a:t>
            </a:r>
            <a:r>
              <a:rPr lang="en-US" altLang="ko-KR" sz="1200" u="none" strike="noStrike" dirty="0" smtClean="0">
                <a:effectLst/>
              </a:rPr>
              <a:t>seed</a:t>
            </a:r>
            <a:r>
              <a:rPr lang="ko-KR" altLang="en-US" sz="1200" u="none" strike="noStrike" dirty="0" smtClean="0">
                <a:effectLst/>
              </a:rPr>
              <a:t>를 만들고 이웃 패치를 불러오는 방식 </a:t>
            </a:r>
            <a:r>
              <a:rPr lang="en-US" altLang="ko-KR" sz="1200" u="none" strike="noStrike" dirty="0" smtClean="0">
                <a:effectLst/>
              </a:rPr>
              <a:t>+</a:t>
            </a:r>
            <a:r>
              <a:rPr lang="ko-KR" altLang="en-US" sz="1200" u="none" strike="noStrike" dirty="0" smtClean="0">
                <a:effectLst/>
              </a:rPr>
              <a:t>나머지 패치에 대해서는 </a:t>
            </a:r>
            <a:r>
              <a:rPr lang="en-US" altLang="ko-KR" sz="1200" u="none" strike="noStrike" dirty="0" smtClean="0">
                <a:effectLst/>
              </a:rPr>
              <a:t>LC </a:t>
            </a:r>
            <a:r>
              <a:rPr lang="ko-KR" altLang="en-US" sz="1200" u="none" strike="noStrike" dirty="0" smtClean="0">
                <a:effectLst/>
              </a:rPr>
              <a:t>방식으로 불러옴</a:t>
            </a:r>
            <a:endParaRPr lang="en-US" altLang="ko-KR" sz="1200" u="none" strike="noStrike" dirty="0" smtClean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MSN : seed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와 이웃으로만 구성</a:t>
            </a: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대부분 제안한 방법이 </a:t>
            </a:r>
            <a:r>
              <a:rPr lang="ko-KR" altLang="en-US" sz="1200" b="0" i="0" u="none" strike="noStrike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좋긴한데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차이가 너무 미미함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…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다만 긍정적인 예상은 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SN 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이 뭔가 한계점을 뚫고 올라가려는 모습이 보임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사실 추가 실험이 필요하나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실험에 </a:t>
            </a:r>
            <a:r>
              <a:rPr lang="ko-KR" altLang="en-US" sz="1200" b="0" i="0" u="none" strike="noStrike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시간소요가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너무 커서</a:t>
            </a: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 smtClean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추가 데이터 </a:t>
            </a:r>
            <a:r>
              <a:rPr lang="ko-KR" altLang="en-US" sz="1200" b="0" i="0" u="none" strike="noStrike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셋업을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해야함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…. </a:t>
            </a:r>
            <a:r>
              <a:rPr lang="ko-KR" altLang="en-US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이런 어려움이 </a:t>
            </a:r>
            <a:r>
              <a:rPr lang="ko-KR" altLang="en-US" sz="1200" b="0" i="0" u="none" strike="noStrike" dirty="0" err="1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있긴함</a:t>
            </a:r>
            <a:r>
              <a:rPr lang="en-US" altLang="ko-KR" sz="1200" b="0" i="0" u="none" strike="noStrike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8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35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81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82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717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13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33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775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8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80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133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94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777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5"/>
          <p:cNvCxnSpPr/>
          <p:nvPr/>
        </p:nvCxnSpPr>
        <p:spPr>
          <a:xfrm>
            <a:off x="1454727" y="3882045"/>
            <a:ext cx="5935287" cy="0"/>
          </a:xfrm>
          <a:prstGeom prst="straightConnector1">
            <a:avLst/>
          </a:prstGeom>
          <a:noFill/>
          <a:ln w="381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5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슬라이드 시스템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Incremental learning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032" y="1652626"/>
            <a:ext cx="3194509" cy="1873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7"/>
          <p:cNvCxnSpPr/>
          <p:nvPr/>
        </p:nvCxnSpPr>
        <p:spPr>
          <a:xfrm>
            <a:off x="362808" y="397413"/>
            <a:ext cx="2124751" cy="0"/>
          </a:xfrm>
          <a:prstGeom prst="straightConnector1">
            <a:avLst/>
          </a:prstGeom>
          <a:noFill/>
          <a:ln w="381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7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Module design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1280692" y="3519949"/>
            <a:ext cx="69120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7"/>
          <p:cNvSpPr/>
          <p:nvPr/>
        </p:nvSpPr>
        <p:spPr>
          <a:xfrm>
            <a:off x="776830" y="497549"/>
            <a:ext cx="7415940" cy="235974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 part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776830" y="6481088"/>
            <a:ext cx="7415940" cy="234346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Training part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740" y="3831541"/>
            <a:ext cx="3221431" cy="224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776830" y="3631151"/>
            <a:ext cx="3608412" cy="2571573"/>
          </a:xfrm>
          <a:prstGeom prst="rect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776830" y="6187901"/>
            <a:ext cx="3608412" cy="236814"/>
          </a:xfrm>
          <a:prstGeom prst="rect">
            <a:avLst/>
          </a:prstGeom>
          <a:solidFill>
            <a:srgbClr val="385623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Patch classifier train module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4584358" y="3631151"/>
            <a:ext cx="3608412" cy="2571573"/>
          </a:xfrm>
          <a:prstGeom prst="rect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584358" y="6187901"/>
            <a:ext cx="3608412" cy="236814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WSI classifier train module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32" y="3897238"/>
            <a:ext cx="3250778" cy="2030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776830" y="948376"/>
            <a:ext cx="3608412" cy="2571573"/>
          </a:xfrm>
          <a:prstGeom prst="rect">
            <a:avLst/>
          </a:prstGeom>
          <a:noFill/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776830" y="791304"/>
            <a:ext cx="3608412" cy="236814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Recommendation module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4584358" y="948376"/>
            <a:ext cx="3608412" cy="257157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584358" y="791304"/>
            <a:ext cx="3608412" cy="236814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Patch generator module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4186125" y="3220316"/>
            <a:ext cx="550606" cy="599266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F6F9FC"/>
              </a:gs>
              <a:gs pos="100000">
                <a:srgbClr val="7F7F7F"/>
              </a:gs>
            </a:gsLst>
            <a:lin ang="5400000" scaled="0"/>
          </a:gra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4351" y="1118867"/>
            <a:ext cx="3507880" cy="56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4168858" y="3350588"/>
            <a:ext cx="7768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226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Server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2740" y="1324520"/>
            <a:ext cx="1946390" cy="102825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8">
            <a:alphaModFix/>
          </a:blip>
          <a:srcRect l="46966" t="53585" r="31283" b="15996"/>
          <a:stretch/>
        </p:blipFill>
        <p:spPr>
          <a:xfrm>
            <a:off x="1727659" y="2811543"/>
            <a:ext cx="629752" cy="6583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7"/>
          <p:cNvCxnSpPr/>
          <p:nvPr/>
        </p:nvCxnSpPr>
        <p:spPr>
          <a:xfrm>
            <a:off x="1975935" y="2451262"/>
            <a:ext cx="0" cy="3031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7"/>
          <p:cNvCxnSpPr/>
          <p:nvPr/>
        </p:nvCxnSpPr>
        <p:spPr>
          <a:xfrm rot="10800000">
            <a:off x="2174346" y="2451262"/>
            <a:ext cx="0" cy="3031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7"/>
          <p:cNvSpPr/>
          <p:nvPr/>
        </p:nvSpPr>
        <p:spPr>
          <a:xfrm>
            <a:off x="2984293" y="2917387"/>
            <a:ext cx="1246332" cy="268368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RCMD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module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7"/>
          <p:cNvCxnSpPr>
            <a:stCxn id="172" idx="0"/>
            <a:endCxn id="168" idx="3"/>
          </p:cNvCxnSpPr>
          <p:nvPr/>
        </p:nvCxnSpPr>
        <p:spPr>
          <a:xfrm rot="5400000" flipH="1">
            <a:off x="2738959" y="2048887"/>
            <a:ext cx="1078800" cy="658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파트 현황 요약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49667"/>
              </p:ext>
            </p:extLst>
          </p:nvPr>
        </p:nvGraphicFramePr>
        <p:xfrm>
          <a:off x="372641" y="803054"/>
          <a:ext cx="8493957" cy="459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601">
                  <a:extLst>
                    <a:ext uri="{9D8B030D-6E8A-4147-A177-3AD203B41FA5}">
                      <a16:colId xmlns:a16="http://schemas.microsoft.com/office/drawing/2014/main" val="1221087168"/>
                    </a:ext>
                  </a:extLst>
                </a:gridCol>
                <a:gridCol w="552462">
                  <a:extLst>
                    <a:ext uri="{9D8B030D-6E8A-4147-A177-3AD203B41FA5}">
                      <a16:colId xmlns:a16="http://schemas.microsoft.com/office/drawing/2014/main" val="3635539071"/>
                    </a:ext>
                  </a:extLst>
                </a:gridCol>
                <a:gridCol w="1938411">
                  <a:extLst>
                    <a:ext uri="{9D8B030D-6E8A-4147-A177-3AD203B41FA5}">
                      <a16:colId xmlns:a16="http://schemas.microsoft.com/office/drawing/2014/main" val="2258218219"/>
                    </a:ext>
                  </a:extLst>
                </a:gridCol>
                <a:gridCol w="1511173">
                  <a:extLst>
                    <a:ext uri="{9D8B030D-6E8A-4147-A177-3AD203B41FA5}">
                      <a16:colId xmlns:a16="http://schemas.microsoft.com/office/drawing/2014/main" val="685538144"/>
                    </a:ext>
                  </a:extLst>
                </a:gridCol>
                <a:gridCol w="3534310">
                  <a:extLst>
                    <a:ext uri="{9D8B030D-6E8A-4147-A177-3AD203B41FA5}">
                      <a16:colId xmlns:a16="http://schemas.microsoft.com/office/drawing/2014/main" val="1888373241"/>
                    </a:ext>
                  </a:extLst>
                </a:gridCol>
              </a:tblGrid>
              <a:tr h="49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328"/>
                  </a:ext>
                </a:extLst>
              </a:tr>
              <a:tr h="412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System design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전체 시스템 개발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설계 및 개발 방안 정리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실제 적용 진행에 따라서 발생하는 이슈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report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디자인 변경 대응 중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77752"/>
                  </a:ext>
                </a:extLst>
              </a:tr>
              <a:tr h="412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UI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 interface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GUI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설계 및 개발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진행중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씨젠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DB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연동 및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진행중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48438"/>
                  </a:ext>
                </a:extLst>
              </a:tr>
              <a:tr h="495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AL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Recommendation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patch- WSI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현재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seegene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서버 오류로 개발 지연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date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에서 가장 낮은 값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씩 추천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 Region-based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형태로 우선 설치 계획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새로운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로직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추가를 위한 개발 및 실험 중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(harmful data avoid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방법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96532"/>
                  </a:ext>
                </a:extLst>
              </a:tr>
              <a:tr h="49533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generator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와 연결 및 통신 개발 및 테스트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40905"/>
                  </a:ext>
                </a:extLst>
              </a:tr>
              <a:tr h="495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Training 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classifier training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다중 폴더 학습 코드 개발 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70817"/>
                  </a:ext>
                </a:extLst>
              </a:tr>
              <a:tr h="49533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 classifier train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진행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1.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분산 폴더에서 학습 데이터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 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2.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 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3. feature cube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학습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414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641" y="5495877"/>
            <a:ext cx="8175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AL </a:t>
            </a:r>
            <a:r>
              <a:rPr lang="ko-KR" altLang="en-US" sz="1400" dirty="0" smtClean="0">
                <a:latin typeface="+mj-ea"/>
                <a:ea typeface="+mj-ea"/>
              </a:rPr>
              <a:t>시스템 개발 및 설치는 전반적으로 연기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AL </a:t>
            </a:r>
            <a:r>
              <a:rPr lang="ko-KR" altLang="en-US" sz="1400" dirty="0" smtClean="0">
                <a:latin typeface="+mj-ea"/>
                <a:ea typeface="+mj-ea"/>
              </a:rPr>
              <a:t>새로운 알고리즘에 개발에 좀더 우선 순위 설정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UI </a:t>
            </a:r>
            <a:r>
              <a:rPr lang="ko-KR" altLang="en-US" sz="1400" dirty="0" smtClean="0">
                <a:latin typeface="+mj-ea"/>
                <a:ea typeface="+mj-ea"/>
              </a:rPr>
              <a:t>개발 또한 서버 복구 이후로 협의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786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Seegene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서버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이슈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대응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301" y="513144"/>
            <a:ext cx="77142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Seegene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서버 이슈 대응</a:t>
            </a:r>
            <a:endParaRPr lang="en-US" altLang="ko-K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주요 데이터 위치 공유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스캐너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00851"/>
              </p:ext>
            </p:extLst>
          </p:nvPr>
        </p:nvGraphicFramePr>
        <p:xfrm>
          <a:off x="372641" y="1227640"/>
          <a:ext cx="8157636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367">
                  <a:extLst>
                    <a:ext uri="{9D8B030D-6E8A-4147-A177-3AD203B41FA5}">
                      <a16:colId xmlns:a16="http://schemas.microsoft.com/office/drawing/2014/main" val="2786004999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766441669"/>
                    </a:ext>
                  </a:extLst>
                </a:gridCol>
                <a:gridCol w="5139267">
                  <a:extLst>
                    <a:ext uri="{9D8B030D-6E8A-4147-A177-3AD203B41FA5}">
                      <a16:colId xmlns:a16="http://schemas.microsoft.com/office/drawing/2014/main" val="453683974"/>
                    </a:ext>
                  </a:extLst>
                </a:gridCol>
                <a:gridCol w="1159935">
                  <a:extLst>
                    <a:ext uri="{9D8B030D-6E8A-4147-A177-3AD203B41FA5}">
                      <a16:colId xmlns:a16="http://schemas.microsoft.com/office/drawing/2014/main" val="268852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sng" dirty="0" smtClean="0">
                          <a:solidFill>
                            <a:schemeClr val="tx1"/>
                          </a:solidFill>
                        </a:rPr>
                        <a:t>데이터 리포트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original (train,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test) : distribution list-  E:\00.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data_report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\CSVs\stomach\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same_config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복구 불가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160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 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original : slides - E:\02.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학습용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WSI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\stomach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복구 가능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4353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 first updated DM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train,val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): -E:\02.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\New slide original_210521\New_2021_DM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 first updated N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train,val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): E:\02.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\New slide original_210521\stomach N_20210517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복구 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1849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 second updating (train)- E:\02.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nov_false_pn_cleaning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\stomach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복구 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6017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24648"/>
              </p:ext>
            </p:extLst>
          </p:nvPr>
        </p:nvGraphicFramePr>
        <p:xfrm>
          <a:off x="372641" y="3715160"/>
          <a:ext cx="8157636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367">
                  <a:extLst>
                    <a:ext uri="{9D8B030D-6E8A-4147-A177-3AD203B41FA5}">
                      <a16:colId xmlns:a16="http://schemas.microsoft.com/office/drawing/2014/main" val="2786004999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766441669"/>
                    </a:ext>
                  </a:extLst>
                </a:gridCol>
                <a:gridCol w="5139267">
                  <a:extLst>
                    <a:ext uri="{9D8B030D-6E8A-4147-A177-3AD203B41FA5}">
                      <a16:colId xmlns:a16="http://schemas.microsoft.com/office/drawing/2014/main" val="453683974"/>
                    </a:ext>
                  </a:extLst>
                </a:gridCol>
                <a:gridCol w="1159935">
                  <a:extLst>
                    <a:ext uri="{9D8B030D-6E8A-4147-A177-3AD203B41FA5}">
                      <a16:colId xmlns:a16="http://schemas.microsoft.com/office/drawing/2014/main" val="268852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 smtClean="0">
                          <a:solidFill>
                            <a:schemeClr val="tx1"/>
                          </a:solidFill>
                        </a:rPr>
                        <a:t>데이터 리포트</a:t>
                      </a:r>
                      <a:endParaRPr lang="ko-KR" altLang="en-US" sz="12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original (train,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test) : distribution list-  E:\00.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data_report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\CSVs\stomach\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same_config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복구 불가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1600"/>
                  </a:ext>
                </a:extLst>
              </a:tr>
              <a:tr h="1236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 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original (train,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test) E:\02.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학습용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WSI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\colon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복구 가능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4353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 updating (train) (original, not annotation only)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N: E:\02.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nov_false_pn_cleaning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\colon\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colon_N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D: E:\02.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nov_false_pn_cleaning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colon_D_original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복구 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1849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13610"/>
              </p:ext>
            </p:extLst>
          </p:nvPr>
        </p:nvGraphicFramePr>
        <p:xfrm>
          <a:off x="372641" y="5562600"/>
          <a:ext cx="8157636" cy="96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367">
                  <a:extLst>
                    <a:ext uri="{9D8B030D-6E8A-4147-A177-3AD203B41FA5}">
                      <a16:colId xmlns:a16="http://schemas.microsoft.com/office/drawing/2014/main" val="2786004999"/>
                    </a:ext>
                  </a:extLst>
                </a:gridCol>
                <a:gridCol w="5503334">
                  <a:extLst>
                    <a:ext uri="{9D8B030D-6E8A-4147-A177-3AD203B41FA5}">
                      <a16:colId xmlns:a16="http://schemas.microsoft.com/office/drawing/2014/main" val="1766441669"/>
                    </a:ext>
                  </a:extLst>
                </a:gridCol>
                <a:gridCol w="1159935">
                  <a:extLst>
                    <a:ext uri="{9D8B030D-6E8A-4147-A177-3AD203B41FA5}">
                      <a16:colId xmlns:a16="http://schemas.microsoft.com/office/drawing/2014/main" val="2688526571"/>
                    </a:ext>
                  </a:extLst>
                </a:gridCol>
              </a:tblGrid>
              <a:tr h="414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57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sng" dirty="0" smtClean="0">
                          <a:solidFill>
                            <a:schemeClr val="tx1"/>
                          </a:solidFill>
                        </a:rPr>
                        <a:t>Balanced</a:t>
                      </a:r>
                      <a:endParaRPr lang="ko-KR" alt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Z:\02.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\20220712 Dataset(300)_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IncrementalLearning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\Balanced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복구 불가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16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UnBalanced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Z:\02.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scanner_data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\20220712 Dataset(300)_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IncrementalLearning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\Unbalanced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복구 가능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7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37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Seegene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서버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이슈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대응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301" y="513144"/>
            <a:ext cx="77142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Seegene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서버 이슈 대응</a:t>
            </a:r>
            <a:endParaRPr lang="en-US" altLang="ko-K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주요 데이터 위치 공유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현미경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69817"/>
              </p:ext>
            </p:extLst>
          </p:nvPr>
        </p:nvGraphicFramePr>
        <p:xfrm>
          <a:off x="372641" y="1227640"/>
          <a:ext cx="815763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367">
                  <a:extLst>
                    <a:ext uri="{9D8B030D-6E8A-4147-A177-3AD203B41FA5}">
                      <a16:colId xmlns:a16="http://schemas.microsoft.com/office/drawing/2014/main" val="2786004999"/>
                    </a:ext>
                  </a:extLst>
                </a:gridCol>
                <a:gridCol w="5503334">
                  <a:extLst>
                    <a:ext uri="{9D8B030D-6E8A-4147-A177-3AD203B41FA5}">
                      <a16:colId xmlns:a16="http://schemas.microsoft.com/office/drawing/2014/main" val="1766441669"/>
                    </a:ext>
                  </a:extLst>
                </a:gridCol>
                <a:gridCol w="1159935">
                  <a:extLst>
                    <a:ext uri="{9D8B030D-6E8A-4147-A177-3AD203B41FA5}">
                      <a16:colId xmlns:a16="http://schemas.microsoft.com/office/drawing/2014/main" val="268852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Self supervised learning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Z:\01.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현미경 이미지 통합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\2022 colon M, 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복구 가능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16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39067"/>
              </p:ext>
            </p:extLst>
          </p:nvPr>
        </p:nvGraphicFramePr>
        <p:xfrm>
          <a:off x="372641" y="2099609"/>
          <a:ext cx="8157636" cy="1106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367">
                  <a:extLst>
                    <a:ext uri="{9D8B030D-6E8A-4147-A177-3AD203B41FA5}">
                      <a16:colId xmlns:a16="http://schemas.microsoft.com/office/drawing/2014/main" val="2786004999"/>
                    </a:ext>
                  </a:extLst>
                </a:gridCol>
                <a:gridCol w="5503334">
                  <a:extLst>
                    <a:ext uri="{9D8B030D-6E8A-4147-A177-3AD203B41FA5}">
                      <a16:colId xmlns:a16="http://schemas.microsoft.com/office/drawing/2014/main" val="1766441669"/>
                    </a:ext>
                  </a:extLst>
                </a:gridCol>
                <a:gridCol w="1159935">
                  <a:extLst>
                    <a:ext uri="{9D8B030D-6E8A-4147-A177-3AD203B41FA5}">
                      <a16:colId xmlns:a16="http://schemas.microsoft.com/office/drawing/2014/main" val="268852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대표 이미지 선정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5749"/>
                  </a:ext>
                </a:extLst>
              </a:tr>
              <a:tr h="735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대표 선정 데이터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Z:\01.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현미경 이미지 통합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)2021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년 현미경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colon M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촬영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\2021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Colon M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사진촬영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\2021.06.29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촬영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Z:\01.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현미경 이미지 통합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\2022 Colon M,N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촬영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저배율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및 빛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차이확인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복구 가능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435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19339"/>
              </p:ext>
            </p:extLst>
          </p:nvPr>
        </p:nvGraphicFramePr>
        <p:xfrm>
          <a:off x="372641" y="3575394"/>
          <a:ext cx="8157636" cy="16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92">
                  <a:extLst>
                    <a:ext uri="{9D8B030D-6E8A-4147-A177-3AD203B41FA5}">
                      <a16:colId xmlns:a16="http://schemas.microsoft.com/office/drawing/2014/main" val="278600499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66441669"/>
                    </a:ext>
                  </a:extLst>
                </a:gridCol>
                <a:gridCol w="4140309">
                  <a:extLst>
                    <a:ext uri="{9D8B030D-6E8A-4147-A177-3AD203B41FA5}">
                      <a16:colId xmlns:a16="http://schemas.microsoft.com/office/drawing/2014/main" val="2983219530"/>
                    </a:ext>
                  </a:extLst>
                </a:gridCol>
                <a:gridCol w="1159935">
                  <a:extLst>
                    <a:ext uri="{9D8B030D-6E8A-4147-A177-3AD203B41FA5}">
                      <a16:colId xmlns:a16="http://schemas.microsoft.com/office/drawing/2014/main" val="2688526571"/>
                    </a:ext>
                  </a:extLst>
                </a:gridCol>
              </a:tblGrid>
              <a:tr h="414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dirty="0" err="1" smtClean="0">
                          <a:solidFill>
                            <a:schemeClr val="tx1"/>
                          </a:solidFill>
                        </a:rPr>
                        <a:t>LossDiff</a:t>
                      </a:r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/home/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seegene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digital_pathology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kaist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복구 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1600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</a:rPr>
                        <a:t>WSI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path: vast/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update_wsi_classifier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/3class/...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복구 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96552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1) Stomach, overlap = 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3class/models/stomach/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slide_classifier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/20220205_133130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3class/models/stomach/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slide_classifier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/20220207_124756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7867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fr-FR" altLang="ko-KR" sz="1200" dirty="0" smtClean="0">
                          <a:solidFill>
                            <a:schemeClr val="tx1"/>
                          </a:solidFill>
                        </a:rPr>
                        <a:t>2) Colon, overlap = 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3class/models/colon/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slide_classifier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/20220206_152615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302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34433" y="3206062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주요 데이터 위치 공유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Linux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433" y="5223699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기타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35312"/>
              </p:ext>
            </p:extLst>
          </p:nvPr>
        </p:nvGraphicFramePr>
        <p:xfrm>
          <a:off x="372641" y="5593031"/>
          <a:ext cx="815763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367">
                  <a:extLst>
                    <a:ext uri="{9D8B030D-6E8A-4147-A177-3AD203B41FA5}">
                      <a16:colId xmlns:a16="http://schemas.microsoft.com/office/drawing/2014/main" val="2786004999"/>
                    </a:ext>
                  </a:extLst>
                </a:gridCol>
                <a:gridCol w="5503334">
                  <a:extLst>
                    <a:ext uri="{9D8B030D-6E8A-4147-A177-3AD203B41FA5}">
                      <a16:colId xmlns:a16="http://schemas.microsoft.com/office/drawing/2014/main" val="1766441669"/>
                    </a:ext>
                  </a:extLst>
                </a:gridCol>
                <a:gridCol w="1159935">
                  <a:extLst>
                    <a:ext uri="{9D8B030D-6E8A-4147-A177-3AD203B41FA5}">
                      <a16:colId xmlns:a16="http://schemas.microsoft.com/office/drawing/2014/main" val="268852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기타 항목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57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</a:rPr>
                        <a:t>WSI dataset</a:t>
                      </a:r>
                      <a:endParaRPr lang="ko-KR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/vast/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update_wsi_classifier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/3class/slides/stomach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/vast/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update_wsi_classifier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/3class/slides/colon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복구 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16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</a:rPr>
                        <a:t>데이터 베이스</a:t>
                      </a:r>
                      <a:endParaRPr lang="ko-KR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Seegene_il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5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2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74430</TotalTime>
  <Words>989</Words>
  <Application>Microsoft Office PowerPoint</Application>
  <PresentationFormat>화면 슬라이드 쇼(4:3)</PresentationFormat>
  <Paragraphs>192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Symbol</vt:lpstr>
      <vt:lpstr>Times New Roman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1114</cp:revision>
  <dcterms:created xsi:type="dcterms:W3CDTF">2021-03-24T07:36:17Z</dcterms:created>
  <dcterms:modified xsi:type="dcterms:W3CDTF">2022-09-30T03:22:18Z</dcterms:modified>
</cp:coreProperties>
</file>