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9"/>
  </p:notesMasterIdLst>
  <p:sldIdLst>
    <p:sldId id="256" r:id="rId2"/>
    <p:sldId id="272" r:id="rId3"/>
    <p:sldId id="257" r:id="rId4"/>
    <p:sldId id="259" r:id="rId5"/>
    <p:sldId id="260" r:id="rId6"/>
    <p:sldId id="265" r:id="rId7"/>
    <p:sldId id="262" r:id="rId8"/>
    <p:sldId id="266" r:id="rId9"/>
    <p:sldId id="268" r:id="rId10"/>
    <p:sldId id="273" r:id="rId11"/>
    <p:sldId id="258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07363-3E79-4049-A69B-E2FCAF43FD2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750C-888D-4378-942A-589084149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1B98-3CFD-4683-B34D-35C8649FB196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F41-F28C-4FFA-B0D9-223BBAB0B6F3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AD1A-E1AB-4AEF-A0D6-42889D97EDD8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191-A5AF-4780-B970-C3C29FDC671A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4D92-97D3-42BD-BAF5-4BBC7D9C8C35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6075-A341-417D-AB7D-D97700FFF001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8A3-4C94-49D1-9939-ACB486B4FCDA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FD78-12FA-40A0-BAD0-331D675225F2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6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27BB-5542-4694-90F7-0F4723F0318E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4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B41-9611-4435-9181-7B2690C97D81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DE5F-81D8-410C-8BDD-BBA045CAB35B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D227A5-ACF3-4ABF-B219-302C9808FC42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A611-4A41-44DF-8132-B4A97946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Noise Filtering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Summary</a:t>
            </a:r>
            <a:r>
              <a:rPr lang="en-US" dirty="0" smtClean="0"/>
              <a:t> &amp; </a:t>
            </a:r>
            <a:r>
              <a:rPr lang="en-US" dirty="0" smtClean="0">
                <a:hlinkClick r:id="rId3" action="ppaction://hlinksldjump"/>
              </a:rPr>
              <a:t>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 smtClean="0"/>
              <a:t>File location (server</a:t>
            </a:r>
            <a:r>
              <a:rPr lang="en-US" dirty="0"/>
              <a:t>): </a:t>
            </a:r>
            <a:r>
              <a:rPr lang="en-US" dirty="0" smtClean="0"/>
              <a:t>Desktop\</a:t>
            </a:r>
            <a:r>
              <a:rPr lang="en-US" dirty="0" err="1" smtClean="0"/>
              <a:t>FileWatcher_test</a:t>
            </a:r>
            <a:r>
              <a:rPr lang="en-US" dirty="0" smtClean="0"/>
              <a:t>\210309_NoiseFiltering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“config.txt”</a:t>
            </a:r>
          </a:p>
          <a:p>
            <a:r>
              <a:rPr lang="en-US" dirty="0" smtClean="0"/>
              <a:t>Observation path: path to watch/observe</a:t>
            </a:r>
          </a:p>
          <a:p>
            <a:r>
              <a:rPr lang="en-US" dirty="0" smtClean="0"/>
              <a:t>Model path: path to model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11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42" y="3569968"/>
            <a:ext cx="8947970" cy="12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environment: “</a:t>
            </a:r>
            <a:r>
              <a:rPr lang="en-US" dirty="0" err="1" smtClean="0"/>
              <a:t>FW_test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Command to activate environment (anaconda prompt)</a:t>
            </a:r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activate &lt;</a:t>
            </a:r>
            <a:r>
              <a:rPr lang="en-US" dirty="0" err="1" smtClean="0"/>
              <a:t>env</a:t>
            </a:r>
            <a:r>
              <a:rPr lang="en-US" dirty="0" smtClean="0"/>
              <a:t>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86" y="3445082"/>
            <a:ext cx="7827425" cy="21971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53331" y="4093650"/>
            <a:ext cx="3002444" cy="486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2087186" y="4580313"/>
            <a:ext cx="1257302" cy="486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05" y="3282436"/>
            <a:ext cx="9040296" cy="3252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test file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file: main.py</a:t>
            </a:r>
          </a:p>
          <a:p>
            <a:r>
              <a:rPr lang="en-US" dirty="0" smtClean="0"/>
              <a:t>Command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</a:t>
            </a:r>
            <a:r>
              <a:rPr lang="en-US" dirty="0" smtClean="0">
                <a:solidFill>
                  <a:srgbClr val="FFC000"/>
                </a:solidFill>
              </a:rPr>
              <a:t>ython </a:t>
            </a: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en-US" dirty="0" err="1" smtClean="0">
                <a:solidFill>
                  <a:srgbClr val="00B0F0"/>
                </a:solidFill>
              </a:rPr>
              <a:t>file_path</a:t>
            </a:r>
            <a:r>
              <a:rPr lang="en-US" dirty="0" smtClean="0">
                <a:solidFill>
                  <a:srgbClr val="00B0F0"/>
                </a:solidFill>
              </a:rPr>
              <a:t>&gt; </a:t>
            </a:r>
            <a:r>
              <a:rPr lang="en-US" dirty="0" smtClean="0"/>
              <a:t>&lt;MODE*&gt;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*MODE = 1 (default), 2, 3, 4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05" y="4902115"/>
            <a:ext cx="5309644" cy="13467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93324" y="3236461"/>
            <a:ext cx="6209607" cy="4103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9651076" y="3236461"/>
            <a:ext cx="764772" cy="4103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98092"/>
              </p:ext>
            </p:extLst>
          </p:nvPr>
        </p:nvGraphicFramePr>
        <p:xfrm>
          <a:off x="7575149" y="4813495"/>
          <a:ext cx="401142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416">
                  <a:extLst>
                    <a:ext uri="{9D8B030D-6E8A-4147-A177-3AD203B41FA5}">
                      <a16:colId xmlns:a16="http://schemas.microsoft.com/office/drawing/2014/main" val="927704872"/>
                    </a:ext>
                  </a:extLst>
                </a:gridCol>
                <a:gridCol w="3281010">
                  <a:extLst>
                    <a:ext uri="{9D8B030D-6E8A-4147-A177-3AD203B41FA5}">
                      <a16:colId xmlns:a16="http://schemas.microsoft.com/office/drawing/2014/main" val="2782033379"/>
                    </a:ext>
                  </a:extLst>
                </a:gridCol>
              </a:tblGrid>
              <a:tr h="2355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MODE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Description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88991"/>
                  </a:ext>
                </a:extLst>
              </a:tr>
              <a:tr h="235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 Only (default)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15925"/>
                  </a:ext>
                </a:extLst>
              </a:tr>
              <a:tr h="235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 + Blur Detection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40210"/>
                  </a:ext>
                </a:extLst>
              </a:tr>
              <a:tr h="235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 + Ratio Removal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84882"/>
                  </a:ext>
                </a:extLst>
              </a:tr>
              <a:tr h="2866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 + Blur Detection + Ratio Removal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92429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test file – Demo</a:t>
            </a:r>
            <a:endParaRPr lang="en-US" dirty="0"/>
          </a:p>
        </p:txBody>
      </p:sp>
      <p:pic>
        <p:nvPicPr>
          <p:cNvPr id="6" name="manual vide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48938" y="1513236"/>
            <a:ext cx="9107978" cy="4915330"/>
          </a:xfr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3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test file – Result (LOG)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04" y="2431155"/>
            <a:ext cx="7125789" cy="38615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98769" y="2626822"/>
            <a:ext cx="7323512" cy="2061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4396542" y="5148349"/>
            <a:ext cx="7323512" cy="2466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5127" y="5646404"/>
            <a:ext cx="345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*If an image is detected as </a:t>
            </a:r>
            <a:r>
              <a:rPr lang="en-US" sz="1200" i="1" dirty="0" smtClean="0"/>
              <a:t>“noise”, </a:t>
            </a:r>
            <a:r>
              <a:rPr lang="en-US" sz="1200" dirty="0" smtClean="0"/>
              <a:t>the result will show which step (model, blur detection, ratio removal) determine it as a noise image.</a:t>
            </a:r>
            <a:endParaRPr lang="en-US" sz="12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45127" y="1828801"/>
            <a:ext cx="7326284" cy="1787235"/>
          </a:xfrm>
        </p:spPr>
        <p:txBody>
          <a:bodyPr>
            <a:normAutofit/>
          </a:bodyPr>
          <a:lstStyle/>
          <a:p>
            <a:r>
              <a:rPr lang="en-US" dirty="0" smtClean="0"/>
              <a:t>LOG format: date time, </a:t>
            </a:r>
            <a:r>
              <a:rPr lang="en-US" dirty="0" smtClean="0"/>
              <a:t>file path</a:t>
            </a:r>
            <a:r>
              <a:rPr lang="en-US" dirty="0" smtClean="0"/>
              <a:t>, result, status</a:t>
            </a:r>
            <a:endParaRPr lang="en-US" sz="2100" dirty="0"/>
          </a:p>
          <a:p>
            <a:pPr lvl="1"/>
            <a:r>
              <a:rPr lang="en-US" sz="1700" dirty="0" smtClean="0"/>
              <a:t>Date: DD/MM/YY</a:t>
            </a:r>
          </a:p>
          <a:p>
            <a:pPr lvl="1"/>
            <a:r>
              <a:rPr lang="en-US" sz="1700" dirty="0" smtClean="0"/>
              <a:t>Time: HH:MM:SS</a:t>
            </a:r>
          </a:p>
          <a:p>
            <a:pPr lvl="1"/>
            <a:r>
              <a:rPr lang="en-US" sz="1700" dirty="0" smtClean="0"/>
              <a:t>Result: normal/noise*</a:t>
            </a:r>
          </a:p>
          <a:p>
            <a:pPr lvl="1"/>
            <a:r>
              <a:rPr lang="en-US" sz="1700" dirty="0" smtClean="0"/>
              <a:t>Status: saved/removed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test file – Other validations</a:t>
            </a:r>
            <a:endParaRPr 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4222864"/>
          </a:xfrm>
        </p:spPr>
        <p:txBody>
          <a:bodyPr>
            <a:normAutofit/>
          </a:bodyPr>
          <a:lstStyle/>
          <a:p>
            <a:r>
              <a:rPr lang="en-US" dirty="0" smtClean="0"/>
              <a:t>New folder is created.</a:t>
            </a:r>
            <a:endParaRPr lang="en-US" sz="1700" dirty="0"/>
          </a:p>
          <a:p>
            <a:endParaRPr lang="en-US" sz="17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Non-image file is found.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Ctrl+c</a:t>
            </a:r>
            <a:r>
              <a:rPr lang="en-US" dirty="0" smtClean="0"/>
              <a:t>” to exit the watcher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50800"/>
          <a:stretch/>
        </p:blipFill>
        <p:spPr>
          <a:xfrm>
            <a:off x="2607783" y="2529494"/>
            <a:ext cx="7364718" cy="3300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783" y="3940233"/>
            <a:ext cx="8463746" cy="34082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Result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test_image</a:t>
            </a:r>
            <a:r>
              <a:rPr lang="en-US" dirty="0" smtClean="0"/>
              <a:t> folder (11 normal images, 11 noisy images)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73803"/>
              </p:ext>
            </p:extLst>
          </p:nvPr>
        </p:nvGraphicFramePr>
        <p:xfrm>
          <a:off x="2038927" y="2498590"/>
          <a:ext cx="8127999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72411">
                  <a:extLst>
                    <a:ext uri="{9D8B030D-6E8A-4147-A177-3AD203B41FA5}">
                      <a16:colId xmlns:a16="http://schemas.microsoft.com/office/drawing/2014/main" val="2894313470"/>
                    </a:ext>
                  </a:extLst>
                </a:gridCol>
                <a:gridCol w="2327794">
                  <a:extLst>
                    <a:ext uri="{9D8B030D-6E8A-4147-A177-3AD203B41FA5}">
                      <a16:colId xmlns:a16="http://schemas.microsoft.com/office/drawing/2014/main" val="2699790205"/>
                    </a:ext>
                  </a:extLst>
                </a:gridCol>
                <a:gridCol w="2327794">
                  <a:extLst>
                    <a:ext uri="{9D8B030D-6E8A-4147-A177-3AD203B41FA5}">
                      <a16:colId xmlns:a16="http://schemas.microsoft.com/office/drawing/2014/main" val="2612569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 (COMBINATION)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normal</a:t>
                      </a:r>
                      <a:r>
                        <a:rPr lang="en-US" sz="1600" baseline="0" dirty="0" smtClean="0"/>
                        <a:t> remained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noise</a:t>
                      </a:r>
                      <a:r>
                        <a:rPr lang="en-US" sz="1600" baseline="0" dirty="0" smtClean="0"/>
                        <a:t> remained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2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 Model Only (default)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6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 Model + Blur Detection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3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 Model + Ratio Removal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4: Model</a:t>
                      </a:r>
                      <a:r>
                        <a:rPr lang="en-US" sz="1400" baseline="0" dirty="0" smtClean="0"/>
                        <a:t> + Blur Detection + Ratio Removal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1237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25" y="4605458"/>
            <a:ext cx="2340556" cy="1712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53" y="4605458"/>
            <a:ext cx="2340555" cy="17121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5781" y="5855950"/>
            <a:ext cx="205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Normal(5).png was misclassified by every MODEs.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688707" y="5855949"/>
            <a:ext cx="222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Normal(1).png was misclassified by MODE#2 and #4.</a:t>
            </a:r>
            <a:endParaRPr 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 smtClean="0"/>
              <a:t>Goal: observe target folder and </a:t>
            </a:r>
            <a:r>
              <a:rPr lang="en-US" b="1" dirty="0" smtClean="0"/>
              <a:t>remove noise </a:t>
            </a:r>
            <a:r>
              <a:rPr lang="en-US" dirty="0" smtClean="0"/>
              <a:t>image (if it comes)</a:t>
            </a:r>
          </a:p>
          <a:p>
            <a:r>
              <a:rPr lang="en-US" dirty="0" smtClean="0"/>
              <a:t>Sub-goal: to </a:t>
            </a:r>
            <a:r>
              <a:rPr lang="en-US" b="1" dirty="0" smtClean="0"/>
              <a:t>save normal </a:t>
            </a:r>
            <a:r>
              <a:rPr lang="en-US" dirty="0" smtClean="0"/>
              <a:t>images as many as possible</a:t>
            </a:r>
          </a:p>
          <a:p>
            <a:r>
              <a:rPr lang="en-US" dirty="0" smtClean="0"/>
              <a:t>First step before passing the image to M/N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Watcher (watchdog)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observe activities happened in </a:t>
            </a:r>
            <a:r>
              <a:rPr lang="en-US" i="1" dirty="0" smtClean="0"/>
              <a:t>&lt;</a:t>
            </a:r>
            <a:r>
              <a:rPr lang="en-US" i="1" dirty="0" err="1" smtClean="0"/>
              <a:t>target_path</a:t>
            </a:r>
            <a:r>
              <a:rPr lang="en-US" i="1" dirty="0" smtClean="0"/>
              <a:t>&gt;.</a:t>
            </a:r>
          </a:p>
          <a:p>
            <a:pPr lvl="1"/>
            <a:r>
              <a:rPr lang="en-US" dirty="0" err="1"/>
              <a:t>on_create</a:t>
            </a:r>
            <a:r>
              <a:rPr lang="en-US" dirty="0"/>
              <a:t>: when file or folder is created.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: when file or folder is deleted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Speed: 5-8 images per sec depending on MODE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Filtering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functions to check whether an input image is noise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Deep learning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Blur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Ratio Removal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Deep Learning Model: </a:t>
            </a:r>
            <a:r>
              <a:rPr lang="en-US" sz="3200" dirty="0" smtClean="0"/>
              <a:t>resnet50_299.pkl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127" y="1828800"/>
            <a:ext cx="5075226" cy="4351337"/>
          </a:xfrm>
        </p:spPr>
        <p:txBody>
          <a:bodyPr/>
          <a:lstStyle/>
          <a:p>
            <a:r>
              <a:rPr lang="en-US" dirty="0" smtClean="0"/>
              <a:t>Pre-trained Resnet50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Input image size: 299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Trained with</a:t>
            </a:r>
          </a:p>
          <a:p>
            <a:pPr lvl="1"/>
            <a:r>
              <a:rPr lang="en-US" dirty="0" smtClean="0"/>
              <a:t>#normal: 7,108</a:t>
            </a:r>
          </a:p>
          <a:p>
            <a:pPr lvl="1"/>
            <a:r>
              <a:rPr lang="en-US" dirty="0" smtClean="0"/>
              <a:t>#noise: 7,380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5501" y="1828799"/>
            <a:ext cx="507522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Accuracy: 0.9887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Confusion Matrix: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35488"/>
              </p:ext>
            </p:extLst>
          </p:nvPr>
        </p:nvGraphicFramePr>
        <p:xfrm>
          <a:off x="7509702" y="3506397"/>
          <a:ext cx="262682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608">
                  <a:extLst>
                    <a:ext uri="{9D8B030D-6E8A-4147-A177-3AD203B41FA5}">
                      <a16:colId xmlns:a16="http://schemas.microsoft.com/office/drawing/2014/main" val="3009756898"/>
                    </a:ext>
                  </a:extLst>
                </a:gridCol>
                <a:gridCol w="875608">
                  <a:extLst>
                    <a:ext uri="{9D8B030D-6E8A-4147-A177-3AD203B41FA5}">
                      <a16:colId xmlns:a16="http://schemas.microsoft.com/office/drawing/2014/main" val="322178181"/>
                    </a:ext>
                  </a:extLst>
                </a:gridCol>
                <a:gridCol w="875608">
                  <a:extLst>
                    <a:ext uri="{9D8B030D-6E8A-4147-A177-3AD203B41FA5}">
                      <a16:colId xmlns:a16="http://schemas.microsoft.com/office/drawing/2014/main" val="54972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7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1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436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Blur Detection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 cannot fully detect blurred images.</a:t>
            </a:r>
          </a:p>
          <a:p>
            <a:r>
              <a:rPr lang="en-US" dirty="0" smtClean="0"/>
              <a:t>Computer Vision: variation of the Laplacian (edge detection)</a:t>
            </a:r>
          </a:p>
          <a:p>
            <a:r>
              <a:rPr lang="en-US" dirty="0" smtClean="0"/>
              <a:t>Threshold: 121.70*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482" y="3244291"/>
            <a:ext cx="4004294" cy="3073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79" y="3244291"/>
            <a:ext cx="453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*might be changed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Ratio Removal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remove the less cell image before passing it through binary classifier (M/N)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1: Model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2: Model + Blur Detection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504" y="4454871"/>
            <a:ext cx="6450846" cy="1862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615" y="1828800"/>
            <a:ext cx="4942143" cy="191978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(2)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3: Model + Ratio Removal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4: Model + Blur Detection + Ratio Removal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21" y="2291327"/>
            <a:ext cx="5746221" cy="15987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21" y="4352601"/>
            <a:ext cx="7319677" cy="196501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A611-4A41-44DF-8132-B4A979467E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509</Words>
  <Application>Microsoft Office PowerPoint</Application>
  <PresentationFormat>와이드스크린</PresentationFormat>
  <Paragraphs>131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Calibri</vt:lpstr>
      <vt:lpstr>Calibri Light</vt:lpstr>
      <vt:lpstr>Wingdings 2</vt:lpstr>
      <vt:lpstr>HDOfficeLightV0</vt:lpstr>
      <vt:lpstr>Noise Filtering</vt:lpstr>
      <vt:lpstr>SUMMARY</vt:lpstr>
      <vt:lpstr>File Watcher (watchdog)</vt:lpstr>
      <vt:lpstr>Noise Filtering</vt:lpstr>
      <vt:lpstr>(1) Deep Learning Model: resnet50_299.pkl</vt:lpstr>
      <vt:lpstr>(2) Blur Detection</vt:lpstr>
      <vt:lpstr>(3) Ratio Removal</vt:lpstr>
      <vt:lpstr>COMBINATIONS</vt:lpstr>
      <vt:lpstr>COMBINATIONS (2)</vt:lpstr>
      <vt:lpstr>MANUAL</vt:lpstr>
      <vt:lpstr>Configuration File</vt:lpstr>
      <vt:lpstr>Test Environment</vt:lpstr>
      <vt:lpstr>Run the test file</vt:lpstr>
      <vt:lpstr>Run the test file – Demo</vt:lpstr>
      <vt:lpstr>Run the test file – Result (LOG)</vt:lpstr>
      <vt:lpstr>Run the test file – Other validations</vt:lpstr>
      <vt:lpstr>Pilot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Filtering</dc:title>
  <dc:creator>Windows 사용자</dc:creator>
  <cp:lastModifiedBy>Windows 사용자</cp:lastModifiedBy>
  <cp:revision>39</cp:revision>
  <dcterms:created xsi:type="dcterms:W3CDTF">2021-01-05T03:29:11Z</dcterms:created>
  <dcterms:modified xsi:type="dcterms:W3CDTF">2021-03-10T02:03:31Z</dcterms:modified>
</cp:coreProperties>
</file>