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C3B-D6BE-4573-9618-95F862D8D49D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BC4-2807-4CC7-90B2-B28C8EA1B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7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C3B-D6BE-4573-9618-95F862D8D49D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BC4-2807-4CC7-90B2-B28C8EA1B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2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C3B-D6BE-4573-9618-95F862D8D49D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BC4-2807-4CC7-90B2-B28C8EA1B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5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C3B-D6BE-4573-9618-95F862D8D49D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BC4-2807-4CC7-90B2-B28C8EA1B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C3B-D6BE-4573-9618-95F862D8D49D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BC4-2807-4CC7-90B2-B28C8EA1B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C3B-D6BE-4573-9618-95F862D8D49D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BC4-2807-4CC7-90B2-B28C8EA1B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00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C3B-D6BE-4573-9618-95F862D8D49D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BC4-2807-4CC7-90B2-B28C8EA1B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C3B-D6BE-4573-9618-95F862D8D49D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BC4-2807-4CC7-90B2-B28C8EA1B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8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C3B-D6BE-4573-9618-95F862D8D49D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BC4-2807-4CC7-90B2-B28C8EA1B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C3B-D6BE-4573-9618-95F862D8D49D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BC4-2807-4CC7-90B2-B28C8EA1B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C3B-D6BE-4573-9618-95F862D8D49D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BC4-2807-4CC7-90B2-B28C8EA1B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9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AC3B-D6BE-4573-9618-95F862D8D49D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D9BC4-2807-4CC7-90B2-B28C8EA1B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4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위장 슬라이드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U </a:t>
            </a:r>
            <a:r>
              <a:rPr lang="ko-KR" altLang="en-US" sz="1400" dirty="0" smtClean="0">
                <a:latin typeface="+mj-ea"/>
              </a:rPr>
              <a:t>그룹 업데이트를 위한 새로운 레이블과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데이터 확인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위장 </a:t>
            </a:r>
            <a:r>
              <a:rPr lang="en-US" altLang="ko-KR" sz="1400" dirty="0" smtClean="0">
                <a:latin typeface="+mj-ea"/>
              </a:rPr>
              <a:t>: </a:t>
            </a:r>
            <a:r>
              <a:rPr lang="en-US" altLang="ko-KR" sz="1400" dirty="0">
                <a:latin typeface="+mj-ea"/>
              </a:rPr>
              <a:t>25</a:t>
            </a:r>
            <a:r>
              <a:rPr lang="ko-KR" altLang="en-US" sz="1400" dirty="0">
                <a:latin typeface="+mj-ea"/>
              </a:rPr>
              <a:t>건 </a:t>
            </a:r>
            <a:r>
              <a:rPr lang="en-US" altLang="ko-KR" sz="1400" dirty="0">
                <a:latin typeface="+mj-ea"/>
              </a:rPr>
              <a:t>(9</a:t>
            </a:r>
            <a:r>
              <a:rPr lang="ko-KR" altLang="en-US" sz="1400" dirty="0">
                <a:latin typeface="+mj-ea"/>
              </a:rPr>
              <a:t>건 오류</a:t>
            </a:r>
            <a:r>
              <a:rPr lang="en-US" altLang="ko-KR" sz="1400" dirty="0" smtClean="0">
                <a:latin typeface="+mj-ea"/>
              </a:rPr>
              <a:t>) =&gt; 16</a:t>
            </a:r>
            <a:r>
              <a:rPr lang="ko-KR" altLang="en-US" sz="1400" dirty="0" smtClean="0">
                <a:latin typeface="+mj-ea"/>
              </a:rPr>
              <a:t>건 사용 가능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학습 사용은 불가 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>
                <a:latin typeface="+mj-ea"/>
              </a:rPr>
              <a:t>위장 </a:t>
            </a:r>
            <a:r>
              <a:rPr lang="en-US" altLang="ko-KR" sz="1400" b="1" u="sng" dirty="0" smtClean="0">
                <a:latin typeface="+mj-ea"/>
              </a:rPr>
              <a:t>NET </a:t>
            </a:r>
            <a:r>
              <a:rPr lang="ko-KR" altLang="en-US" sz="1400" b="1" u="sng" dirty="0" smtClean="0">
                <a:latin typeface="+mj-ea"/>
              </a:rPr>
              <a:t>발생 빈도 논의 필요함</a:t>
            </a:r>
            <a:endParaRPr lang="en-US" altLang="ko-KR" sz="1400" b="1" u="sng" dirty="0"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60875" y="2050070"/>
          <a:ext cx="7740113" cy="4351337"/>
        </p:xfrm>
        <a:graphic>
          <a:graphicData uri="http://schemas.openxmlformats.org/drawingml/2006/table">
            <a:tbl>
              <a:tblPr/>
              <a:tblGrid>
                <a:gridCol w="1394870">
                  <a:extLst>
                    <a:ext uri="{9D8B030D-6E8A-4147-A177-3AD203B41FA5}">
                      <a16:colId xmlns:a16="http://schemas.microsoft.com/office/drawing/2014/main" val="1439040532"/>
                    </a:ext>
                  </a:extLst>
                </a:gridCol>
                <a:gridCol w="2224251">
                  <a:extLst>
                    <a:ext uri="{9D8B030D-6E8A-4147-A177-3AD203B41FA5}">
                      <a16:colId xmlns:a16="http://schemas.microsoft.com/office/drawing/2014/main" val="3535261117"/>
                    </a:ext>
                  </a:extLst>
                </a:gridCol>
                <a:gridCol w="671517">
                  <a:extLst>
                    <a:ext uri="{9D8B030D-6E8A-4147-A177-3AD203B41FA5}">
                      <a16:colId xmlns:a16="http://schemas.microsoft.com/office/drawing/2014/main" val="149843005"/>
                    </a:ext>
                  </a:extLst>
                </a:gridCol>
                <a:gridCol w="1948545">
                  <a:extLst>
                    <a:ext uri="{9D8B030D-6E8A-4147-A177-3AD203B41FA5}">
                      <a16:colId xmlns:a16="http://schemas.microsoft.com/office/drawing/2014/main" val="1052098058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507464750"/>
                    </a:ext>
                  </a:extLst>
                </a:gridCol>
                <a:gridCol w="794348">
                  <a:extLst>
                    <a:ext uri="{9D8B030D-6E8A-4147-A177-3AD203B41FA5}">
                      <a16:colId xmlns:a16="http://schemas.microsoft.com/office/drawing/2014/main" val="3820019181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dimensions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zoom_level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quality_factor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15761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0297057020103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6734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0297057020104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47257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0316046010101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22051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0326815010101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97265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0330457020101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5227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0343178010102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8780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0343178010103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36576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0365582010101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60378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0373655020101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55320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0400882010101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38956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0400882010102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0245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0402833010102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82198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0420504020101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577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0052843010101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06533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0052843010103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564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2021S 0052843010104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7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7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U </a:t>
            </a:r>
            <a:r>
              <a:rPr lang="ko-KR" altLang="en-US" sz="1400" dirty="0" smtClean="0">
                <a:latin typeface="+mj-ea"/>
              </a:rPr>
              <a:t>그룹 업데이트를 위한 새로운 레이블과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데이터 확인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</a:rPr>
              <a:t>대</a:t>
            </a:r>
            <a:r>
              <a:rPr lang="ko-KR" altLang="en-US" sz="1400" dirty="0" smtClean="0">
                <a:latin typeface="+mj-ea"/>
              </a:rPr>
              <a:t>장 </a:t>
            </a:r>
            <a:r>
              <a:rPr lang="en-US" altLang="ko-KR" sz="1400" dirty="0" smtClean="0">
                <a:latin typeface="+mj-ea"/>
              </a:rPr>
              <a:t>: </a:t>
            </a:r>
            <a:r>
              <a:rPr lang="en-US" altLang="ko-KR" sz="1400" dirty="0">
                <a:latin typeface="+mj-ea"/>
              </a:rPr>
              <a:t>242</a:t>
            </a:r>
            <a:r>
              <a:rPr lang="ko-KR" altLang="en-US" sz="1400" dirty="0">
                <a:latin typeface="+mj-ea"/>
              </a:rPr>
              <a:t>건 </a:t>
            </a:r>
            <a:r>
              <a:rPr lang="en-US" altLang="ko-KR" sz="1400" dirty="0">
                <a:latin typeface="+mj-ea"/>
              </a:rPr>
              <a:t>(8</a:t>
            </a:r>
            <a:r>
              <a:rPr lang="ko-KR" altLang="en-US" sz="1400" dirty="0">
                <a:latin typeface="+mj-ea"/>
              </a:rPr>
              <a:t>건 오류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Train: 134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Val: 50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Test : 50</a:t>
            </a:r>
            <a:endParaRPr lang="en-US" altLang="ko-KR" sz="1400" dirty="0"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86061" y="2231863"/>
          <a:ext cx="7740113" cy="4351337"/>
        </p:xfrm>
        <a:graphic>
          <a:graphicData uri="http://schemas.openxmlformats.org/drawingml/2006/table">
            <a:tbl>
              <a:tblPr/>
              <a:tblGrid>
                <a:gridCol w="1394870">
                  <a:extLst>
                    <a:ext uri="{9D8B030D-6E8A-4147-A177-3AD203B41FA5}">
                      <a16:colId xmlns:a16="http://schemas.microsoft.com/office/drawing/2014/main" val="1439040532"/>
                    </a:ext>
                  </a:extLst>
                </a:gridCol>
                <a:gridCol w="2224251">
                  <a:extLst>
                    <a:ext uri="{9D8B030D-6E8A-4147-A177-3AD203B41FA5}">
                      <a16:colId xmlns:a16="http://schemas.microsoft.com/office/drawing/2014/main" val="3535261117"/>
                    </a:ext>
                  </a:extLst>
                </a:gridCol>
                <a:gridCol w="671517">
                  <a:extLst>
                    <a:ext uri="{9D8B030D-6E8A-4147-A177-3AD203B41FA5}">
                      <a16:colId xmlns:a16="http://schemas.microsoft.com/office/drawing/2014/main" val="149843005"/>
                    </a:ext>
                  </a:extLst>
                </a:gridCol>
                <a:gridCol w="1948545">
                  <a:extLst>
                    <a:ext uri="{9D8B030D-6E8A-4147-A177-3AD203B41FA5}">
                      <a16:colId xmlns:a16="http://schemas.microsoft.com/office/drawing/2014/main" val="1052098058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507464750"/>
                    </a:ext>
                  </a:extLst>
                </a:gridCol>
                <a:gridCol w="794348">
                  <a:extLst>
                    <a:ext uri="{9D8B030D-6E8A-4147-A177-3AD203B41FA5}">
                      <a16:colId xmlns:a16="http://schemas.microsoft.com/office/drawing/2014/main" val="3820019181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dimensions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zoom_level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quality_factor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15761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0218290010101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6734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0223776050101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47257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0226434010101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22051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0226434010103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97265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0228257080101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5227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0228548040101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8780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0228854020101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36576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0229614010101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60378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0230427010101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55320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0231678010101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38956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0234753010101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0245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0235445010101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82198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0236793050101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577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0239003050101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06533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564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234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2021S 0066393020101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NET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7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3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74320" y="523703"/>
            <a:ext cx="7612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씨젠과</a:t>
            </a:r>
            <a:r>
              <a:rPr lang="ko-KR" altLang="en-US" sz="1200" dirty="0"/>
              <a:t> 회의 결과</a:t>
            </a:r>
            <a:r>
              <a:rPr lang="en-US" altLang="ko-KR" sz="1200" dirty="0"/>
              <a:t>:</a:t>
            </a:r>
            <a:r>
              <a:rPr lang="ko-KR" altLang="en-US" sz="1200" dirty="0"/>
              <a:t>토픽 </a:t>
            </a:r>
            <a:r>
              <a:rPr lang="en-US" altLang="ko-KR" sz="1200" dirty="0"/>
              <a:t>U </a:t>
            </a:r>
            <a:r>
              <a:rPr lang="ko-KR" altLang="en-US" sz="1200" dirty="0"/>
              <a:t>그룹 데이터 추가 여부 </a:t>
            </a:r>
            <a:r>
              <a:rPr lang="ko-KR" altLang="en-US" sz="1200" dirty="0" smtClean="0"/>
              <a:t>논의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N,D,M</a:t>
            </a:r>
            <a:r>
              <a:rPr lang="ko-KR" altLang="en-US" sz="1200" dirty="0"/>
              <a:t>의 경우 한가지 이상의 특징을 보이는 클래스 임 </a:t>
            </a:r>
            <a:r>
              <a:rPr lang="en-US" altLang="ko-KR" sz="1200" dirty="0"/>
              <a:t>(</a:t>
            </a:r>
            <a:r>
              <a:rPr lang="ko-KR" altLang="en-US" sz="1200" dirty="0"/>
              <a:t>다양한 종류의 병들이 하나의 클래스에 포함됨</a:t>
            </a:r>
            <a:r>
              <a:rPr lang="en-US" altLang="ko-KR" sz="12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하지만</a:t>
            </a:r>
            <a:r>
              <a:rPr lang="en-US" altLang="ko-KR" sz="1200" dirty="0"/>
              <a:t>, NET</a:t>
            </a:r>
            <a:r>
              <a:rPr lang="ko-KR" altLang="en-US" sz="1200" dirty="0"/>
              <a:t>의 경우 특징적인 한가지 </a:t>
            </a:r>
            <a:r>
              <a:rPr lang="ko-KR" altLang="en-US" sz="1200" dirty="0" err="1"/>
              <a:t>케이스만을</a:t>
            </a:r>
            <a:r>
              <a:rPr lang="ko-KR" altLang="en-US" sz="1200" dirty="0"/>
              <a:t> 수집하여 </a:t>
            </a:r>
            <a:r>
              <a:rPr lang="en-US" altLang="ko-KR" sz="1200" dirty="0"/>
              <a:t>annotation </a:t>
            </a:r>
            <a:r>
              <a:rPr lang="ko-KR" altLang="en-US" sz="1200" dirty="0"/>
              <a:t>한 </a:t>
            </a:r>
            <a:r>
              <a:rPr lang="ko-KR" altLang="en-US" sz="1200" dirty="0" smtClean="0"/>
              <a:t>결과임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따라서</a:t>
            </a:r>
            <a:r>
              <a:rPr lang="en-US" altLang="ko-KR" sz="1200" dirty="0"/>
              <a:t>, NET</a:t>
            </a:r>
            <a:r>
              <a:rPr lang="ko-KR" altLang="en-US" sz="1200" dirty="0"/>
              <a:t>의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다른 레이블 보다 특징 학습에 많은 데이터를 필요로 하지 않을 것으로 </a:t>
            </a:r>
            <a:r>
              <a:rPr lang="ko-KR" altLang="en-US" sz="1200" dirty="0" smtClean="0"/>
              <a:t>예상됨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+ </a:t>
            </a:r>
            <a:r>
              <a:rPr lang="ko-KR" altLang="en-US" sz="1200" dirty="0"/>
              <a:t>데이터 증폭으로 큰 효과를 </a:t>
            </a:r>
            <a:r>
              <a:rPr lang="ko-KR" altLang="en-US" sz="1200" dirty="0" smtClean="0"/>
              <a:t>볼 수 있을 것으로 예상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결론 </a:t>
            </a:r>
            <a:r>
              <a:rPr lang="en-US" altLang="ko-KR" sz="1200" dirty="0"/>
              <a:t>: </a:t>
            </a:r>
            <a:r>
              <a:rPr lang="ko-KR" altLang="en-US" sz="1200" dirty="0"/>
              <a:t>현재 수집된 데이터로 </a:t>
            </a:r>
            <a:r>
              <a:rPr lang="en-US" altLang="ko-KR" sz="1200" dirty="0"/>
              <a:t>'</a:t>
            </a:r>
            <a:r>
              <a:rPr lang="ko-KR" altLang="en-US" sz="1200" dirty="0"/>
              <a:t>대장 모델</a:t>
            </a:r>
            <a:r>
              <a:rPr lang="en-US" altLang="ko-KR" sz="1200" dirty="0"/>
              <a:t>'</a:t>
            </a:r>
            <a:r>
              <a:rPr lang="ko-KR" altLang="en-US" sz="1200" dirty="0"/>
              <a:t>에 우선적으로 </a:t>
            </a:r>
            <a:r>
              <a:rPr lang="ko-KR" altLang="en-US" sz="1200" dirty="0" smtClean="0"/>
              <a:t>적용 </a:t>
            </a:r>
            <a:r>
              <a:rPr lang="en-US" altLang="ko-KR" sz="1200" dirty="0" smtClean="0"/>
              <a:t>(</a:t>
            </a:r>
            <a:r>
              <a:rPr lang="ko-KR" altLang="en-US" sz="1200" u="sng" dirty="0" smtClean="0"/>
              <a:t>이슈</a:t>
            </a:r>
            <a:r>
              <a:rPr lang="en-US" altLang="ko-KR" sz="1200" u="sng" dirty="0" smtClean="0"/>
              <a:t> </a:t>
            </a:r>
            <a:r>
              <a:rPr lang="ko-KR" altLang="en-US" sz="1200" u="sng" dirty="0" smtClean="0"/>
              <a:t>슬라이드 제외</a:t>
            </a:r>
            <a:r>
              <a:rPr lang="en-US" altLang="ko-KR" sz="1200" dirty="0" smtClean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>
              <a:latin typeface="+mj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4320" y="121149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업데이트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519314"/>
            <a:ext cx="4457703" cy="23559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5575" y="5098473"/>
            <a:ext cx="8780607" cy="1693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1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r>
              <a:rPr lang="en-US" altLang="ko-KR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2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Diagnosed as malignant neoplasm including Adenocarcinoma, suspicious for (s/f) Adenocarcinoma, suggestive of (s/o) Adenocarcinoma, (s/f, s/o) High-grade lymphoma, and any other (s/f, s/o) Carcinoma or Malignant Neoplasm.</a:t>
            </a:r>
            <a:endParaRPr lang="ko-KR" altLang="ko-KR" sz="1200" b="1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1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r>
              <a:rPr lang="en-US" altLang="ko-KR" sz="12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2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Diagnosed as Dysplasia, including (s/f, s/o) Tubular Adenoma with any grade Dysplasia.</a:t>
            </a:r>
            <a:endParaRPr lang="ko-KR" altLang="ko-KR" sz="1200" b="1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1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Benign</a:t>
            </a:r>
            <a:r>
              <a:rPr lang="en-US" altLang="ko-KR" sz="12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2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Diagnosed as a non-neoplastic benign gastric mucosal lesion, including gastritis, polyp, etc.</a:t>
            </a:r>
            <a:endParaRPr lang="ko-KR" altLang="ko-KR" sz="1200" b="1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12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r>
              <a:rPr lang="en-US" altLang="ko-KR" sz="12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200" i="1" strike="sngStrike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lesions that do not fall under the aforementioned three classifications. For example, atypical glandular proliferation of undetermined significance, (s/f, s/o</a:t>
            </a:r>
            <a:r>
              <a:rPr lang="en-US" altLang="ko-KR" sz="12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200" i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neuroendocrine tumor, </a:t>
            </a:r>
            <a:r>
              <a:rPr lang="en-US" altLang="ko-KR" sz="1200" i="1" strike="sngStrike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submucosal tumor, (s/f, s/o) low grade lymphoma, (s/f, s/o) stromal tumor etc.</a:t>
            </a:r>
            <a:endParaRPr lang="ko-KR" altLang="ko-KR" sz="1200" b="1" i="1" strike="sngStrike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07" y="2367098"/>
            <a:ext cx="1955075" cy="14273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294" y="3906052"/>
            <a:ext cx="3453937" cy="11591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967" y="2651440"/>
            <a:ext cx="194829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이슈 슬라이드</a:t>
            </a:r>
            <a:r>
              <a:rPr lang="en-US" altLang="ko-KR" b="1" dirty="0" smtClean="0"/>
              <a:t>)_</a:t>
            </a:r>
            <a:r>
              <a:rPr lang="ko-KR" altLang="en-US" b="1" dirty="0" smtClean="0"/>
              <a:t>지난 슬라이드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320" y="1484214"/>
            <a:ext cx="24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오류 슬라이드</a:t>
            </a:r>
            <a:endParaRPr lang="ko-KR" altLang="en-US" b="1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927" y="4980697"/>
            <a:ext cx="1964864" cy="17727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9339"/>
          <a:stretch/>
        </p:blipFill>
        <p:spPr>
          <a:xfrm>
            <a:off x="346197" y="5115728"/>
            <a:ext cx="2749338" cy="13697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357" y="2144030"/>
            <a:ext cx="1125682" cy="2701636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346197" y="1988577"/>
          <a:ext cx="636334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17">
                  <a:extLst>
                    <a:ext uri="{9D8B030D-6E8A-4147-A177-3AD203B41FA5}">
                      <a16:colId xmlns:a16="http://schemas.microsoft.com/office/drawing/2014/main" val="3705885633"/>
                    </a:ext>
                  </a:extLst>
                </a:gridCol>
                <a:gridCol w="2884341">
                  <a:extLst>
                    <a:ext uri="{9D8B030D-6E8A-4147-A177-3AD203B41FA5}">
                      <a16:colId xmlns:a16="http://schemas.microsoft.com/office/drawing/2014/main" val="2894672849"/>
                    </a:ext>
                  </a:extLst>
                </a:gridCol>
                <a:gridCol w="2114589">
                  <a:extLst>
                    <a:ext uri="{9D8B030D-6E8A-4147-A177-3AD203B41FA5}">
                      <a16:colId xmlns:a16="http://schemas.microsoft.com/office/drawing/2014/main" val="939233253"/>
                    </a:ext>
                  </a:extLst>
                </a:gridCol>
                <a:gridCol w="554799">
                  <a:extLst>
                    <a:ext uri="{9D8B030D-6E8A-4147-A177-3AD203B41FA5}">
                      <a16:colId xmlns:a16="http://schemas.microsoft.com/office/drawing/2014/main" val="526129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오류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건수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02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Caseveiwer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인식되지 않음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Openslide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인식되지 않음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2020s 0414827020101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41513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Caseveiwer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로딩 불가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Openslide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인식되지 않음</a:t>
                      </a:r>
                    </a:p>
                    <a:p>
                      <a:pPr algn="l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2020s 0418531010101 </a:t>
                      </a:r>
                    </a:p>
                    <a:p>
                      <a:pPr algn="ctr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5913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Caseveiwer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일반 폴더로 인식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openslide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에서는 로딩 됨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 0414827030101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0417016010101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0417236100101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0417309010101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0417909040101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0418397010101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33631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6203" y="501936"/>
            <a:ext cx="8694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U </a:t>
            </a:r>
            <a:r>
              <a:rPr lang="ko-KR" altLang="en-US" sz="1400" dirty="0" smtClean="0">
                <a:latin typeface="+mj-ea"/>
              </a:rPr>
              <a:t>그룹 업데이트를 위한 새로운 레이블과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데이터 확인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대장 </a:t>
            </a:r>
            <a:r>
              <a:rPr lang="en-US" altLang="ko-KR" sz="1400" dirty="0" smtClean="0">
                <a:latin typeface="+mj-ea"/>
              </a:rPr>
              <a:t>: 242</a:t>
            </a:r>
            <a:r>
              <a:rPr lang="ko-KR" altLang="en-US" sz="1400" dirty="0" smtClean="0">
                <a:latin typeface="+mj-ea"/>
              </a:rPr>
              <a:t>건 </a:t>
            </a:r>
            <a:r>
              <a:rPr lang="en-US" altLang="ko-KR" sz="1400" dirty="0" smtClean="0">
                <a:latin typeface="+mj-ea"/>
              </a:rPr>
              <a:t>(8</a:t>
            </a:r>
            <a:r>
              <a:rPr lang="ko-KR" altLang="en-US" sz="1400" dirty="0" smtClean="0">
                <a:latin typeface="+mj-ea"/>
              </a:rPr>
              <a:t>건 오류</a:t>
            </a:r>
            <a:r>
              <a:rPr lang="en-US" altLang="ko-KR" sz="1400" dirty="0" smtClean="0">
                <a:latin typeface="+mj-ea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518842"/>
            <a:ext cx="230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*re </a:t>
            </a:r>
            <a:r>
              <a:rPr lang="ko-KR" altLang="en-US" sz="1200" dirty="0" smtClean="0"/>
              <a:t>슬라이드 확인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endCxn id="6" idx="1"/>
          </p:cNvCxnSpPr>
          <p:nvPr/>
        </p:nvCxnSpPr>
        <p:spPr>
          <a:xfrm>
            <a:off x="5885411" y="3275215"/>
            <a:ext cx="1719946" cy="219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993476" y="4626033"/>
            <a:ext cx="1097472" cy="78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셋업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U </a:t>
            </a:r>
            <a:r>
              <a:rPr lang="ko-KR" altLang="en-US" sz="1400" dirty="0" smtClean="0">
                <a:latin typeface="+mj-ea"/>
              </a:rPr>
              <a:t>그룹 업데이트를 위한 새로운 레이블과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데이터 확인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</a:rPr>
              <a:t>대</a:t>
            </a:r>
            <a:r>
              <a:rPr lang="ko-KR" altLang="en-US" sz="1400" dirty="0" smtClean="0">
                <a:latin typeface="+mj-ea"/>
              </a:rPr>
              <a:t>장 </a:t>
            </a:r>
            <a:r>
              <a:rPr lang="en-US" altLang="ko-KR" sz="1400" dirty="0" smtClean="0">
                <a:latin typeface="+mj-ea"/>
              </a:rPr>
              <a:t>: </a:t>
            </a:r>
            <a:r>
              <a:rPr lang="en-US" altLang="ko-KR" sz="1400" dirty="0">
                <a:latin typeface="+mj-ea"/>
              </a:rPr>
              <a:t>242</a:t>
            </a:r>
            <a:r>
              <a:rPr lang="ko-KR" altLang="en-US" sz="1400" dirty="0">
                <a:latin typeface="+mj-ea"/>
              </a:rPr>
              <a:t>건 </a:t>
            </a:r>
            <a:r>
              <a:rPr lang="en-US" altLang="ko-KR" sz="1400" dirty="0">
                <a:latin typeface="+mj-ea"/>
              </a:rPr>
              <a:t>(8</a:t>
            </a:r>
            <a:r>
              <a:rPr lang="ko-KR" altLang="en-US" sz="1400" dirty="0">
                <a:latin typeface="+mj-ea"/>
              </a:rPr>
              <a:t>건 오류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Train: 134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Val: 50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Test : 50</a:t>
            </a:r>
            <a:endParaRPr lang="en-US" altLang="ko-KR" sz="1400" dirty="0"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86061" y="2231863"/>
          <a:ext cx="7740113" cy="4351337"/>
        </p:xfrm>
        <a:graphic>
          <a:graphicData uri="http://schemas.openxmlformats.org/drawingml/2006/table">
            <a:tbl>
              <a:tblPr/>
              <a:tblGrid>
                <a:gridCol w="1394870">
                  <a:extLst>
                    <a:ext uri="{9D8B030D-6E8A-4147-A177-3AD203B41FA5}">
                      <a16:colId xmlns:a16="http://schemas.microsoft.com/office/drawing/2014/main" val="1439040532"/>
                    </a:ext>
                  </a:extLst>
                </a:gridCol>
                <a:gridCol w="2224251">
                  <a:extLst>
                    <a:ext uri="{9D8B030D-6E8A-4147-A177-3AD203B41FA5}">
                      <a16:colId xmlns:a16="http://schemas.microsoft.com/office/drawing/2014/main" val="3535261117"/>
                    </a:ext>
                  </a:extLst>
                </a:gridCol>
                <a:gridCol w="671517">
                  <a:extLst>
                    <a:ext uri="{9D8B030D-6E8A-4147-A177-3AD203B41FA5}">
                      <a16:colId xmlns:a16="http://schemas.microsoft.com/office/drawing/2014/main" val="149843005"/>
                    </a:ext>
                  </a:extLst>
                </a:gridCol>
                <a:gridCol w="1948545">
                  <a:extLst>
                    <a:ext uri="{9D8B030D-6E8A-4147-A177-3AD203B41FA5}">
                      <a16:colId xmlns:a16="http://schemas.microsoft.com/office/drawing/2014/main" val="1052098058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507464750"/>
                    </a:ext>
                  </a:extLst>
                </a:gridCol>
                <a:gridCol w="794348">
                  <a:extLst>
                    <a:ext uri="{9D8B030D-6E8A-4147-A177-3AD203B41FA5}">
                      <a16:colId xmlns:a16="http://schemas.microsoft.com/office/drawing/2014/main" val="3820019181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dimensions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zoom_level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quality_factor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15761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0218290010101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6734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0223776050101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47257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0226434010101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22051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0226434010103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97265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0228257080101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5227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0228548040101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8780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0228854020101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36576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0229614010101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60378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0230427010101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55320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0231678010101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38956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0234753010101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0245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0235445010101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82198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0236793050101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3577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2020S 0239003050101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06533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564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234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2021S 0066393020101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NET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(91200, 212640)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</a:p>
                  </a:txBody>
                  <a:tcPr marL="7071" marR="7071" marT="70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7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NET </a:t>
            </a:r>
            <a:r>
              <a:rPr lang="ko-KR" altLang="en-US" sz="2000" b="1" dirty="0" smtClean="0">
                <a:latin typeface="+mj-ea"/>
                <a:ea typeface="+mj-ea"/>
              </a:rPr>
              <a:t>업데이트 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02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셋업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U </a:t>
            </a:r>
            <a:r>
              <a:rPr lang="ko-KR" altLang="en-US" sz="1400" dirty="0" smtClean="0">
                <a:latin typeface="+mj-ea"/>
              </a:rPr>
              <a:t>그룹 업데이트를 위한 새로운 레이블과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데이터 확인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</a:rPr>
              <a:t>대</a:t>
            </a:r>
            <a:r>
              <a:rPr lang="ko-KR" altLang="en-US" sz="1400" dirty="0" smtClean="0">
                <a:latin typeface="+mj-ea"/>
              </a:rPr>
              <a:t>장 </a:t>
            </a:r>
            <a:r>
              <a:rPr lang="en-US" altLang="ko-KR" sz="1400" dirty="0" smtClean="0">
                <a:latin typeface="+mj-ea"/>
              </a:rPr>
              <a:t>: </a:t>
            </a:r>
            <a:r>
              <a:rPr lang="en-US" altLang="ko-KR" sz="1400" dirty="0">
                <a:latin typeface="+mj-ea"/>
              </a:rPr>
              <a:t>242</a:t>
            </a:r>
            <a:r>
              <a:rPr lang="ko-KR" altLang="en-US" sz="1400" dirty="0">
                <a:latin typeface="+mj-ea"/>
              </a:rPr>
              <a:t>건 </a:t>
            </a:r>
            <a:r>
              <a:rPr lang="en-US" altLang="ko-KR" sz="1400" dirty="0">
                <a:latin typeface="+mj-ea"/>
              </a:rPr>
              <a:t>(8</a:t>
            </a:r>
            <a:r>
              <a:rPr lang="ko-KR" altLang="en-US" sz="1400" dirty="0">
                <a:latin typeface="+mj-ea"/>
              </a:rPr>
              <a:t>건 </a:t>
            </a:r>
            <a:r>
              <a:rPr lang="ko-KR" altLang="en-US" sz="1400" dirty="0" smtClean="0">
                <a:latin typeface="+mj-ea"/>
              </a:rPr>
              <a:t>오류</a:t>
            </a:r>
            <a:r>
              <a:rPr lang="en-US" altLang="ko-KR" sz="1400" dirty="0" smtClean="0">
                <a:latin typeface="+mj-ea"/>
              </a:rPr>
              <a:t>+1</a:t>
            </a:r>
            <a:r>
              <a:rPr lang="ko-KR" altLang="en-US" sz="1400" dirty="0" smtClean="0">
                <a:latin typeface="+mj-ea"/>
              </a:rPr>
              <a:t>건 </a:t>
            </a:r>
            <a:r>
              <a:rPr lang="ko-KR" altLang="en-US" sz="1400" dirty="0" err="1" smtClean="0">
                <a:latin typeface="+mj-ea"/>
              </a:rPr>
              <a:t>타일링</a:t>
            </a:r>
            <a:r>
              <a:rPr lang="ko-KR" altLang="en-US" sz="1400" dirty="0" smtClean="0">
                <a:latin typeface="+mj-ea"/>
              </a:rPr>
              <a:t> 실패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Train: 134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Val: 50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Test : 50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[</a:t>
            </a:r>
            <a:r>
              <a:rPr lang="ko-KR" altLang="en-US" sz="1400" dirty="0" err="1" smtClean="0">
                <a:latin typeface="+mj-ea"/>
              </a:rPr>
              <a:t>타일링</a:t>
            </a:r>
            <a:r>
              <a:rPr lang="ko-KR" altLang="en-US" sz="1400" dirty="0" smtClean="0">
                <a:latin typeface="+mj-ea"/>
              </a:rPr>
              <a:t> 조건 설정 및 완료</a:t>
            </a:r>
            <a:r>
              <a:rPr lang="en-US" altLang="ko-KR" sz="1400" dirty="0" smtClean="0">
                <a:latin typeface="+mj-ea"/>
              </a:rPr>
              <a:t>]</a:t>
            </a:r>
            <a:endParaRPr lang="en-US" altLang="ko-KR" sz="1400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'folder'::02. </a:t>
            </a:r>
            <a:r>
              <a:rPr lang="en-US" altLang="ko-KR" sz="1400" dirty="0" err="1">
                <a:latin typeface="+mj-ea"/>
              </a:rPr>
              <a:t>scanner_data</a:t>
            </a:r>
            <a:r>
              <a:rPr lang="en-US" altLang="ko-KR" sz="1400" dirty="0">
                <a:latin typeface="+mj-ea"/>
              </a:rPr>
              <a:t>/U_(NET)_annotation data/Colon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1</a:t>
            </a:r>
            <a:r>
              <a:rPr lang="en-US" altLang="ko-KR" sz="1400" dirty="0">
                <a:latin typeface="+mj-ea"/>
              </a:rPr>
              <a:t>. all slide need to convert with "annotation only"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2. after this, 'train' tiling with overlapping =50%, </a:t>
            </a:r>
            <a:r>
              <a:rPr lang="en-US" altLang="ko-KR" sz="1400" dirty="0" err="1">
                <a:latin typeface="+mj-ea"/>
              </a:rPr>
              <a:t>limitboundary</a:t>
            </a:r>
            <a:r>
              <a:rPr lang="en-US" altLang="ko-KR" sz="1400" dirty="0">
                <a:latin typeface="+mj-ea"/>
              </a:rPr>
              <a:t>=false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3. 'Val' &amp;'test' without overlapping, </a:t>
            </a:r>
            <a:r>
              <a:rPr lang="en-US" altLang="ko-KR" sz="1400" dirty="0" err="1">
                <a:latin typeface="+mj-ea"/>
              </a:rPr>
              <a:t>limitboundary</a:t>
            </a:r>
            <a:r>
              <a:rPr lang="en-US" altLang="ko-KR" sz="1400" dirty="0">
                <a:latin typeface="+mj-ea"/>
              </a:rPr>
              <a:t>=false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4. all -&gt; .</a:t>
            </a:r>
            <a:r>
              <a:rPr lang="en-US" altLang="ko-KR" sz="1400" dirty="0" smtClean="0">
                <a:latin typeface="+mj-ea"/>
              </a:rPr>
              <a:t>jpg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저장 위치</a:t>
            </a:r>
            <a:r>
              <a:rPr lang="en-US" altLang="ko-KR" sz="1600" dirty="0" smtClean="0"/>
              <a:t>: </a:t>
            </a:r>
            <a:r>
              <a:rPr lang="en-US" altLang="ko-KR" sz="1600" u="sng" dirty="0" smtClean="0"/>
              <a:t>E</a:t>
            </a:r>
            <a:r>
              <a:rPr lang="en-US" altLang="ko-KR" sz="1600" u="sng" dirty="0"/>
              <a:t>:\will\U_NET\colon\tiles</a:t>
            </a:r>
            <a:endParaRPr lang="en-US" altLang="ko-KR" sz="1200" u="sng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1</a:t>
            </a:r>
            <a:r>
              <a:rPr lang="ko-KR" altLang="en-US" sz="1400" dirty="0" smtClean="0">
                <a:latin typeface="+mj-ea"/>
              </a:rPr>
              <a:t>건 오류</a:t>
            </a:r>
            <a:r>
              <a:rPr lang="en-US" altLang="ko-KR" sz="1400" dirty="0">
                <a:latin typeface="+mj-ea"/>
              </a:rPr>
              <a:t> 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02. </a:t>
            </a:r>
            <a:r>
              <a:rPr lang="en-US" altLang="ko-KR" sz="1400" dirty="0" err="1">
                <a:latin typeface="+mj-ea"/>
              </a:rPr>
              <a:t>scanner_data</a:t>
            </a:r>
            <a:r>
              <a:rPr lang="en-US" altLang="ko-KR" sz="1400" dirty="0">
                <a:latin typeface="+mj-ea"/>
              </a:rPr>
              <a:t>/U_(NET)_</a:t>
            </a:r>
            <a:r>
              <a:rPr lang="en-US" altLang="ko-KR" sz="1400" dirty="0" err="1">
                <a:latin typeface="+mj-ea"/>
              </a:rPr>
              <a:t>annotation_only</a:t>
            </a:r>
            <a:r>
              <a:rPr lang="en-US" altLang="ko-KR" sz="1400" dirty="0">
                <a:latin typeface="+mj-ea"/>
              </a:rPr>
              <a:t>/Colon/2021S 0026308050101.mrxs</a:t>
            </a:r>
          </a:p>
        </p:txBody>
      </p:sp>
    </p:spTree>
    <p:extLst>
      <p:ext uri="{BB962C8B-B14F-4D97-AF65-F5344CB8AC3E}">
        <p14:creationId xmlns:p14="http://schemas.microsoft.com/office/powerpoint/2010/main" val="31995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내부 테스트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Graph 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Patch level model accuracy for D,M,N,NET(U) </a:t>
            </a:r>
            <a:r>
              <a:rPr lang="en-US" altLang="ko-KR" sz="1600" dirty="0" smtClean="0"/>
              <a:t>: 97.83%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Slide level model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en-US" altLang="ko-KR" sz="1400" dirty="0" smtClean="0">
                <a:latin typeface="+mj-ea"/>
              </a:rPr>
              <a:t> :  92.0%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3063854" y="1852948"/>
          <a:ext cx="356139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84695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151445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4244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647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7719" y="4229536"/>
            <a:ext cx="86947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+mj-ea"/>
              </a:rPr>
              <a:t>Feature_cube</a:t>
            </a:r>
            <a:endParaRPr lang="en-US" altLang="ko-KR" sz="1400" b="1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Patch level model accuracy for D,M,N,NET(U) : </a:t>
            </a:r>
            <a:r>
              <a:rPr lang="en-US" altLang="ko-KR" sz="1400" dirty="0" smtClean="0"/>
              <a:t>90.%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Slide level model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en-US" altLang="ko-KR" sz="1400" dirty="0" smtClean="0">
                <a:latin typeface="+mj-ea"/>
              </a:rPr>
              <a:t>: -%</a:t>
            </a:r>
            <a:endParaRPr lang="en-US" altLang="ko-KR" sz="1400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719" y="6032281"/>
            <a:ext cx="718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* </a:t>
            </a:r>
            <a:r>
              <a:rPr lang="en-US" altLang="ko-KR" sz="1600" dirty="0" smtClean="0"/>
              <a:t>Feature </a:t>
            </a:r>
            <a:r>
              <a:rPr lang="ko-KR" altLang="en-US" sz="1600" dirty="0" smtClean="0"/>
              <a:t>모델 개발 후 성능 비교를 통해서 통합 여부 결정 논의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96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NET </a:t>
            </a:r>
            <a:r>
              <a:rPr lang="ko-KR" altLang="en-US" sz="2000" b="1" dirty="0" smtClean="0">
                <a:latin typeface="+mj-ea"/>
                <a:ea typeface="+mj-ea"/>
              </a:rPr>
              <a:t>업데이트 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76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내부 테스트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Graph 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Patch level model accuracy for D,M,N,NET(U) </a:t>
            </a:r>
            <a:r>
              <a:rPr lang="en-US" altLang="ko-KR" sz="1600" dirty="0" smtClean="0"/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97.83%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Slide level model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en-US" altLang="ko-KR" sz="1400" dirty="0" smtClean="0">
                <a:latin typeface="+mj-ea"/>
              </a:rPr>
              <a:t> :  92.0%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275039" y="700725"/>
          <a:ext cx="356139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84695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151445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4244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647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292" y="2637972"/>
            <a:ext cx="8694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latin typeface="+mj-ea"/>
              </a:rPr>
              <a:t>Feature_cube</a:t>
            </a:r>
            <a:r>
              <a:rPr lang="en-US" altLang="ko-KR" sz="1400" b="1" dirty="0" smtClean="0">
                <a:latin typeface="+mj-ea"/>
              </a:rPr>
              <a:t> (*)</a:t>
            </a:r>
            <a:endParaRPr lang="en-US" altLang="ko-KR" sz="1400" b="1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Patch level model accuracy for D,M,N,NET(U) : </a:t>
            </a:r>
            <a:r>
              <a:rPr lang="en-US" altLang="ko-KR" sz="1400" dirty="0" smtClean="0"/>
              <a:t>90.%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학습이 되지 않는 이슈가 있어서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현재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j-ea"/>
              </a:rPr>
              <a:t>lossDiff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모델을 우선적으로 적용하여 실험 중</a:t>
            </a:r>
            <a:endParaRPr lang="en-US" altLang="ko-KR" sz="1400" b="1" dirty="0" smtClean="0">
              <a:solidFill>
                <a:srgbClr val="FF0000"/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Slide level model </a:t>
            </a:r>
            <a:r>
              <a:rPr lang="en-US" altLang="ko-KR" sz="1400" dirty="0" err="1">
                <a:latin typeface="+mj-ea"/>
              </a:rPr>
              <a:t>acc</a:t>
            </a:r>
            <a:r>
              <a:rPr lang="en-US" altLang="ko-KR" sz="1400" dirty="0">
                <a:latin typeface="+mj-ea"/>
              </a:rPr>
              <a:t>: </a:t>
            </a:r>
            <a:r>
              <a:rPr lang="en-US" altLang="ko-KR" sz="1400" b="1" u="sng" dirty="0">
                <a:latin typeface="+mj-ea"/>
              </a:rPr>
              <a:t>87</a:t>
            </a:r>
            <a:r>
              <a:rPr lang="en-US" altLang="ko-KR" sz="1400" b="1" u="sng" dirty="0" smtClean="0">
                <a:latin typeface="+mj-ea"/>
              </a:rPr>
              <a:t>%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>
                <a:latin typeface="+mj-ea"/>
              </a:rPr>
              <a:t>설치 위치</a:t>
            </a:r>
            <a:r>
              <a:rPr lang="en-US" altLang="ko-KR" sz="1400" b="1" u="sng" dirty="0">
                <a:latin typeface="+mj-ea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>
                <a:latin typeface="+mj-ea"/>
              </a:rPr>
              <a:t>C:\</a:t>
            </a:r>
            <a:r>
              <a:rPr lang="en-US" altLang="ko-KR" sz="1400" b="1" u="sng" dirty="0" smtClean="0">
                <a:latin typeface="+mj-ea"/>
              </a:rPr>
              <a:t>Users\kaist08\Desktop\backup\FeatureMap_based_system\colon_4class_framework_ori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>
                <a:latin typeface="+mj-ea"/>
              </a:rPr>
              <a:t>서버 메모리 이슈로 정확한 서버 테스트는 진행하지 못함</a:t>
            </a:r>
            <a:endParaRPr lang="en-US" altLang="ko-KR" sz="1400" b="1" u="sng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292" y="5305883"/>
            <a:ext cx="7929938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LossDiff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업데이트</a:t>
            </a:r>
            <a:r>
              <a:rPr lang="en-US" altLang="ko-KR" sz="1400" dirty="0" smtClean="0"/>
              <a:t>: threshold </a:t>
            </a:r>
            <a:r>
              <a:rPr lang="ko-KR" altLang="en-US" sz="1400" dirty="0" smtClean="0"/>
              <a:t>값을 높여서 제거되는 이미지의 수를 줄여서 </a:t>
            </a:r>
            <a:r>
              <a:rPr lang="ko-KR" altLang="en-US" sz="1400" dirty="0" err="1" smtClean="0"/>
              <a:t>재학습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해당 모델을 </a:t>
            </a:r>
            <a:r>
              <a:rPr lang="en-US" altLang="ko-KR" sz="1400" dirty="0" smtClean="0"/>
              <a:t>feature cube</a:t>
            </a:r>
            <a:r>
              <a:rPr lang="ko-KR" altLang="en-US" sz="1400" dirty="0" smtClean="0"/>
              <a:t>에 적용 예정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08" y="5696434"/>
            <a:ext cx="3141605" cy="1116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8333" y="6277191"/>
            <a:ext cx="131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2020.12.31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8794" y="6521197"/>
            <a:ext cx="332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Featurecube</a:t>
            </a:r>
            <a:r>
              <a:rPr lang="en-US" altLang="ko-KR" sz="1200" dirty="0" smtClean="0"/>
              <a:t> 4class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483033" y="3815217"/>
            <a:ext cx="2585258" cy="18412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8657" y="2640650"/>
            <a:ext cx="3401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NET</a:t>
            </a:r>
          </a:p>
          <a:p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13815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NET </a:t>
            </a:r>
            <a:r>
              <a:rPr lang="ko-KR" altLang="en-US" sz="2000" b="1" dirty="0" smtClean="0">
                <a:latin typeface="+mj-ea"/>
                <a:ea typeface="+mj-ea"/>
              </a:rPr>
              <a:t>업데이트 </a:t>
            </a:r>
            <a:r>
              <a:rPr lang="en-US" altLang="ko-KR" sz="2000" b="1" dirty="0" smtClean="0">
                <a:latin typeface="+mj-ea"/>
                <a:ea typeface="+mj-ea"/>
              </a:rPr>
              <a:t>– 2</a:t>
            </a:r>
            <a:r>
              <a:rPr lang="ko-KR" altLang="en-US" sz="2000" b="1" dirty="0" smtClean="0">
                <a:latin typeface="+mj-ea"/>
                <a:ea typeface="+mj-ea"/>
              </a:rPr>
              <a:t>차 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88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내부 테스트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Graph 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Patch level model accuracy for D,M,N,NET(U) </a:t>
            </a:r>
            <a:r>
              <a:rPr lang="en-US" altLang="ko-KR" sz="1600" dirty="0" smtClean="0"/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97.83%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Slide level model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en-US" altLang="ko-KR" sz="1400" dirty="0" smtClean="0">
                <a:latin typeface="+mj-ea"/>
              </a:rPr>
              <a:t> :  92.0%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275039" y="700725"/>
          <a:ext cx="356139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84695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151445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4244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647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292" y="2637972"/>
            <a:ext cx="8694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latin typeface="+mj-ea"/>
              </a:rPr>
              <a:t>Feature_cube</a:t>
            </a:r>
            <a:r>
              <a:rPr lang="en-US" altLang="ko-KR" sz="1400" b="1" dirty="0" smtClean="0">
                <a:latin typeface="+mj-ea"/>
              </a:rPr>
              <a:t> (*)</a:t>
            </a:r>
            <a:endParaRPr lang="en-US" altLang="ko-KR" sz="1400" b="1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Patch level model accuracy for D,M,N,NET(U) : </a:t>
            </a:r>
            <a:r>
              <a:rPr lang="en-US" altLang="ko-KR" sz="1400" dirty="0" smtClean="0"/>
              <a:t>90.%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학습이 되지 않는 이슈가 있어서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현재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j-ea"/>
              </a:rPr>
              <a:t>lossDiff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모델을 우선적으로 적용하여 실험 중</a:t>
            </a:r>
            <a:endParaRPr lang="en-US" altLang="ko-KR" sz="1400" b="1" dirty="0" smtClean="0">
              <a:solidFill>
                <a:srgbClr val="FF0000"/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Slide level model </a:t>
            </a:r>
            <a:r>
              <a:rPr lang="en-US" altLang="ko-KR" sz="1400" dirty="0" err="1">
                <a:latin typeface="+mj-ea"/>
              </a:rPr>
              <a:t>acc</a:t>
            </a:r>
            <a:r>
              <a:rPr lang="en-US" altLang="ko-KR" sz="1400" dirty="0">
                <a:latin typeface="+mj-ea"/>
              </a:rPr>
              <a:t>: </a:t>
            </a:r>
            <a:r>
              <a:rPr lang="en-US" altLang="ko-KR" sz="1400" b="1" u="sng" dirty="0">
                <a:latin typeface="+mj-ea"/>
              </a:rPr>
              <a:t>87</a:t>
            </a:r>
            <a:r>
              <a:rPr lang="en-US" altLang="ko-KR" sz="1400" b="1" u="sng" dirty="0" smtClean="0">
                <a:latin typeface="+mj-ea"/>
              </a:rPr>
              <a:t>%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>
                <a:latin typeface="+mj-ea"/>
              </a:rPr>
              <a:t>설치 위치</a:t>
            </a:r>
            <a:r>
              <a:rPr lang="en-US" altLang="ko-KR" sz="1400" b="1" u="sng" dirty="0">
                <a:latin typeface="+mj-ea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>
                <a:latin typeface="+mj-ea"/>
              </a:rPr>
              <a:t>C:\</a:t>
            </a:r>
            <a:r>
              <a:rPr lang="en-US" altLang="ko-KR" sz="1400" b="1" u="sng" dirty="0" smtClean="0">
                <a:latin typeface="+mj-ea"/>
              </a:rPr>
              <a:t>Users\kaist08\Desktop\backup\FeatureMap_based_system\colon_4class_framework_ori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>
                <a:latin typeface="+mj-ea"/>
              </a:rPr>
              <a:t>서버 메모리 이슈로 정확한 서버 테스트는 진행하지 못함</a:t>
            </a:r>
            <a:endParaRPr lang="en-US" altLang="ko-KR" sz="1400" b="1" u="sng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292" y="5305883"/>
            <a:ext cx="7929938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LossDiff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업데이트</a:t>
            </a:r>
            <a:r>
              <a:rPr lang="en-US" altLang="ko-KR" sz="1400" dirty="0" smtClean="0"/>
              <a:t>: threshold </a:t>
            </a:r>
            <a:r>
              <a:rPr lang="ko-KR" altLang="en-US" sz="1400" dirty="0" smtClean="0"/>
              <a:t>값을 높여서 제거되는 이미지의 수를 줄여서 </a:t>
            </a:r>
            <a:r>
              <a:rPr lang="ko-KR" altLang="en-US" sz="1400" dirty="0" err="1" smtClean="0"/>
              <a:t>재학습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해당 모델을 </a:t>
            </a:r>
            <a:r>
              <a:rPr lang="en-US" altLang="ko-KR" sz="1400" dirty="0" smtClean="0"/>
              <a:t>feature cube</a:t>
            </a:r>
            <a:r>
              <a:rPr lang="ko-KR" altLang="en-US" sz="1400" dirty="0" smtClean="0"/>
              <a:t>에 적용 예정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08" y="5696434"/>
            <a:ext cx="3141605" cy="1116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8333" y="6277191"/>
            <a:ext cx="131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2020.12.31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8794" y="6521197"/>
            <a:ext cx="332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Featurecube</a:t>
            </a:r>
            <a:r>
              <a:rPr lang="en-US" altLang="ko-KR" sz="1200" dirty="0" smtClean="0"/>
              <a:t> 4class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483033" y="3815217"/>
            <a:ext cx="2585258" cy="18412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275038" y="694225"/>
            <a:ext cx="3561391" cy="20303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내부 테스트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320" y="496597"/>
            <a:ext cx="869470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Graph 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Patch level model accuracy for D,M,N,NET(U) </a:t>
            </a:r>
            <a:r>
              <a:rPr lang="en-US" altLang="ko-KR" sz="1600" dirty="0" smtClean="0"/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차</a:t>
            </a:r>
            <a:r>
              <a:rPr lang="en-US" altLang="ko-KR" sz="1600" dirty="0" smtClean="0"/>
              <a:t>: 97.83%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2</a:t>
            </a:r>
            <a:r>
              <a:rPr lang="ko-KR" altLang="en-US" sz="1400" dirty="0" smtClean="0">
                <a:latin typeface="+mj-ea"/>
              </a:rPr>
              <a:t>차</a:t>
            </a:r>
            <a:r>
              <a:rPr lang="en-US" altLang="ko-KR" sz="1400" dirty="0" smtClean="0">
                <a:latin typeface="+mj-ea"/>
              </a:rPr>
              <a:t>: 96%</a:t>
            </a:r>
            <a:endParaRPr lang="en-US" altLang="ko-KR" sz="11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Slide level model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en-US" altLang="ko-KR" sz="1400" dirty="0" smtClean="0">
                <a:latin typeface="+mj-ea"/>
              </a:rPr>
              <a:t>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1</a:t>
            </a:r>
            <a:r>
              <a:rPr lang="ko-KR" altLang="en-US" sz="1400" dirty="0">
                <a:latin typeface="+mj-ea"/>
              </a:rPr>
              <a:t>차</a:t>
            </a:r>
            <a:r>
              <a:rPr lang="en-US" altLang="ko-KR" sz="1400" dirty="0">
                <a:latin typeface="+mj-ea"/>
              </a:rPr>
              <a:t>: 92.0%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2</a:t>
            </a:r>
            <a:r>
              <a:rPr lang="ko-KR" altLang="en-US" sz="1400" dirty="0">
                <a:latin typeface="+mj-ea"/>
              </a:rPr>
              <a:t>차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업데이트 </a:t>
            </a:r>
            <a:r>
              <a:rPr lang="en-US" altLang="ko-KR" sz="1400" dirty="0">
                <a:latin typeface="+mj-ea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</a:rPr>
              <a:t>95.5 %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</a:rPr>
              <a:t>LossDiff</a:t>
            </a:r>
            <a:r>
              <a:rPr lang="ko-KR" altLang="en-US" sz="1400" dirty="0">
                <a:latin typeface="+mj-ea"/>
              </a:rPr>
              <a:t>의 </a:t>
            </a:r>
            <a:r>
              <a:rPr lang="en-US" altLang="ko-KR" sz="1400" dirty="0">
                <a:latin typeface="+mj-ea"/>
              </a:rPr>
              <a:t>threshold </a:t>
            </a:r>
            <a:r>
              <a:rPr lang="ko-KR" altLang="en-US" sz="1400" dirty="0">
                <a:latin typeface="+mj-ea"/>
              </a:rPr>
              <a:t>값을 완화하여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좀더 일반화된 모델을 유도함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패치 수 증가</a:t>
            </a:r>
            <a:r>
              <a:rPr lang="en-US" altLang="ko-KR" sz="1400" dirty="0">
                <a:latin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86908" y="3289904"/>
          <a:ext cx="356139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84695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151445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4244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647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4803985" y="3289904"/>
          <a:ext cx="356139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84695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151445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4244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647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947261" y="3123649"/>
            <a:ext cx="390698" cy="3325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08" y="5492807"/>
            <a:ext cx="2943225" cy="1304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093" y="5445181"/>
            <a:ext cx="2895600" cy="140017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4236922" y="4151746"/>
            <a:ext cx="384752" cy="51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내부 테스트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958" y="665897"/>
            <a:ext cx="869470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Graph 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Patch level model accuracy for D,M,N,NET(U) </a:t>
            </a:r>
            <a:r>
              <a:rPr lang="en-US" altLang="ko-KR" sz="1600" dirty="0" smtClean="0"/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차</a:t>
            </a:r>
            <a:r>
              <a:rPr lang="en-US" altLang="ko-KR" sz="1600" dirty="0" smtClean="0"/>
              <a:t>: 97.83%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2</a:t>
            </a:r>
            <a:r>
              <a:rPr lang="ko-KR" altLang="en-US" sz="1400" dirty="0" smtClean="0">
                <a:latin typeface="+mj-ea"/>
              </a:rPr>
              <a:t>차</a:t>
            </a:r>
            <a:r>
              <a:rPr lang="en-US" altLang="ko-KR" sz="1400" dirty="0" smtClean="0">
                <a:latin typeface="+mj-ea"/>
              </a:rPr>
              <a:t>: 96%</a:t>
            </a:r>
            <a:endParaRPr lang="en-US" altLang="ko-KR" sz="11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Slide level model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en-US" altLang="ko-KR" sz="1400" dirty="0" smtClean="0">
                <a:latin typeface="+mj-ea"/>
              </a:rPr>
              <a:t> : 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1</a:t>
            </a:r>
            <a:r>
              <a:rPr lang="ko-KR" altLang="en-US" sz="1400" dirty="0" smtClean="0">
                <a:latin typeface="+mj-ea"/>
              </a:rPr>
              <a:t>차</a:t>
            </a:r>
            <a:r>
              <a:rPr lang="en-US" altLang="ko-KR" sz="1400" dirty="0" smtClean="0">
                <a:latin typeface="+mj-ea"/>
              </a:rPr>
              <a:t>: 92.0%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2</a:t>
            </a:r>
            <a:r>
              <a:rPr lang="ko-KR" altLang="en-US" sz="1400" dirty="0" smtClean="0">
                <a:latin typeface="+mj-ea"/>
              </a:rPr>
              <a:t>차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 smtClean="0">
                <a:latin typeface="+mj-ea"/>
              </a:rPr>
              <a:t>업데이트 </a:t>
            </a:r>
            <a:r>
              <a:rPr lang="en-US" altLang="ko-KR" sz="1400" dirty="0" smtClean="0">
                <a:latin typeface="+mj-ea"/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</a:rPr>
              <a:t>95.5 %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j-ea"/>
              </a:rPr>
              <a:t>LossDiff</a:t>
            </a:r>
            <a:r>
              <a:rPr lang="ko-KR" altLang="en-US" sz="1400" dirty="0" smtClean="0">
                <a:latin typeface="+mj-ea"/>
              </a:rPr>
              <a:t>의 </a:t>
            </a:r>
            <a:r>
              <a:rPr lang="en-US" altLang="ko-KR" sz="1400" dirty="0" smtClean="0">
                <a:latin typeface="+mj-ea"/>
              </a:rPr>
              <a:t>threshold </a:t>
            </a:r>
            <a:r>
              <a:rPr lang="ko-KR" altLang="en-US" sz="1400" dirty="0" smtClean="0">
                <a:latin typeface="+mj-ea"/>
              </a:rPr>
              <a:t>값을 완화하여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좀더 일반화된 모델을 유도함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smtClean="0">
                <a:latin typeface="+mj-ea"/>
              </a:rPr>
              <a:t>패치 수 증가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9575" y="3915548"/>
            <a:ext cx="3617978" cy="1159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Old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Colon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Model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10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Aug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1D1C1D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2018S016884602,N,"['0', '0', '70', '0']"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1D1C1D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2018S016771301,N,"['0', '0', '164', '0']"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9575" y="5293306"/>
            <a:ext cx="3552657" cy="1159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New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Colon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model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10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sep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1D1C1D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2018S016884602,N,"['0', '0', '70', '0']"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1D1C1D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2018S016771301,N,"['0', '0', '164', '0']"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8511" y="4847511"/>
            <a:ext cx="253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</a:t>
            </a:r>
            <a:r>
              <a:rPr lang="ko-KR" altLang="en-US" dirty="0" smtClean="0"/>
              <a:t>인 슬라이드</a:t>
            </a:r>
            <a:endParaRPr lang="en-US" altLang="ko-KR" dirty="0" smtClean="0"/>
          </a:p>
          <a:p>
            <a:r>
              <a:rPr lang="ko-KR" altLang="en-US" dirty="0" smtClean="0"/>
              <a:t>슬라이드 확인 요청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 rot="5400000">
            <a:off x="4550185" y="4936921"/>
            <a:ext cx="429139" cy="467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내부 테스트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320" y="496597"/>
            <a:ext cx="8694708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</a:rPr>
              <a:t>1) </a:t>
            </a:r>
            <a:r>
              <a:rPr lang="en-US" altLang="ko-KR" sz="1400" b="1" dirty="0" err="1">
                <a:latin typeface="+mj-ea"/>
              </a:rPr>
              <a:t>feature_cube</a:t>
            </a:r>
            <a:endParaRPr lang="en-US" altLang="ko-KR" sz="1400" b="1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j-ea"/>
              </a:rPr>
              <a:t>C</a:t>
            </a:r>
            <a:r>
              <a:rPr lang="en-US" altLang="ko-KR" sz="1100" dirty="0">
                <a:latin typeface="+mj-ea"/>
              </a:rPr>
              <a:t>:\Users\kaist08\Desktop\backup\FeatureMap_based_system\colon_4class_framework_ori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</a:rPr>
              <a:t>1)-1</a:t>
            </a:r>
            <a:r>
              <a:rPr lang="ko-KR" altLang="en-US" sz="1400" b="1" dirty="0">
                <a:latin typeface="+mj-ea"/>
              </a:rPr>
              <a:t>학습된 </a:t>
            </a:r>
            <a:r>
              <a:rPr lang="en-US" altLang="ko-KR" sz="1400" b="1" dirty="0" err="1">
                <a:latin typeface="+mj-ea"/>
              </a:rPr>
              <a:t>pkl</a:t>
            </a:r>
            <a:r>
              <a:rPr lang="en-US" altLang="ko-KR" sz="1400" b="1" dirty="0">
                <a:latin typeface="+mj-ea"/>
              </a:rPr>
              <a:t> </a:t>
            </a:r>
            <a:r>
              <a:rPr lang="ko-KR" altLang="en-US" sz="1400" b="1" dirty="0">
                <a:latin typeface="+mj-ea"/>
              </a:rPr>
              <a:t>파일 업데이트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patch</a:t>
            </a:r>
            <a:r>
              <a:rPr lang="en-US" altLang="ko-KR" sz="1400" b="1" dirty="0">
                <a:latin typeface="+mj-ea"/>
              </a:rPr>
              <a:t>: </a:t>
            </a:r>
            <a:r>
              <a:rPr lang="en-US" altLang="ko-KR" sz="1400" b="1" dirty="0" err="1">
                <a:latin typeface="+mj-ea"/>
              </a:rPr>
              <a:t>LossDiff</a:t>
            </a:r>
            <a:r>
              <a:rPr lang="en-US" altLang="ko-KR" sz="1400" b="1" dirty="0">
                <a:latin typeface="+mj-ea"/>
              </a:rPr>
              <a:t> </a:t>
            </a:r>
            <a:r>
              <a:rPr lang="ko-KR" altLang="en-US" sz="1400" b="1" dirty="0">
                <a:latin typeface="+mj-ea"/>
              </a:rPr>
              <a:t>업데이트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slide</a:t>
            </a:r>
            <a:r>
              <a:rPr lang="en-US" altLang="ko-KR" sz="1400" b="1" dirty="0">
                <a:latin typeface="+mj-ea"/>
              </a:rPr>
              <a:t>: </a:t>
            </a:r>
            <a:r>
              <a:rPr lang="en-US" altLang="ko-KR" sz="1400" b="1" dirty="0" err="1">
                <a:latin typeface="+mj-ea"/>
              </a:rPr>
              <a:t>efficeint</a:t>
            </a:r>
            <a:r>
              <a:rPr lang="en-US" altLang="ko-KR" sz="1400" b="1" dirty="0">
                <a:latin typeface="+mj-ea"/>
              </a:rPr>
              <a:t> net b7-&gt; b5 </a:t>
            </a:r>
            <a:r>
              <a:rPr lang="ko-KR" altLang="en-US" sz="1400" b="1" dirty="0">
                <a:latin typeface="+mj-ea"/>
              </a:rPr>
              <a:t>업데이트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</a:rPr>
              <a:t>2</a:t>
            </a:r>
            <a:r>
              <a:rPr lang="en-US" altLang="ko-KR" sz="1400" b="1" dirty="0">
                <a:latin typeface="+mj-ea"/>
              </a:rPr>
              <a:t>) Graph 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C</a:t>
            </a:r>
            <a:r>
              <a:rPr lang="en-US" altLang="ko-KR" sz="1400" dirty="0">
                <a:latin typeface="+mj-ea"/>
              </a:rPr>
              <a:t>:\Users\kaist08\Desktop\AI-Project\scanner\colon\colon_net_graph_cnn_updated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patch</a:t>
            </a:r>
            <a:r>
              <a:rPr lang="en-US" altLang="ko-KR" sz="1400" b="1" dirty="0">
                <a:latin typeface="+mj-ea"/>
              </a:rPr>
              <a:t>: </a:t>
            </a:r>
            <a:r>
              <a:rPr lang="en-US" altLang="ko-KR" sz="1400" b="1" dirty="0" err="1">
                <a:latin typeface="+mj-ea"/>
              </a:rPr>
              <a:t>LossDiff</a:t>
            </a:r>
            <a:r>
              <a:rPr lang="en-US" altLang="ko-KR" sz="1400" b="1" dirty="0">
                <a:latin typeface="+mj-ea"/>
              </a:rPr>
              <a:t> </a:t>
            </a:r>
            <a:r>
              <a:rPr lang="ko-KR" altLang="en-US" sz="1400" b="1" dirty="0">
                <a:latin typeface="+mj-ea"/>
              </a:rPr>
              <a:t>업데이트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slide</a:t>
            </a:r>
            <a:r>
              <a:rPr lang="en-US" altLang="ko-KR" sz="1400" b="1" dirty="0">
                <a:latin typeface="+mj-ea"/>
              </a:rPr>
              <a:t>: </a:t>
            </a:r>
            <a:r>
              <a:rPr lang="ko-KR" altLang="en-US" sz="1400" b="1" dirty="0">
                <a:latin typeface="+mj-ea"/>
              </a:rPr>
              <a:t>업데이트된 </a:t>
            </a:r>
            <a:r>
              <a:rPr lang="en-US" altLang="ko-KR" sz="1400" b="1" dirty="0" err="1">
                <a:latin typeface="+mj-ea"/>
              </a:rPr>
              <a:t>LossDiff</a:t>
            </a:r>
            <a:r>
              <a:rPr lang="ko-KR" altLang="en-US" sz="1400" b="1" dirty="0">
                <a:latin typeface="+mj-ea"/>
              </a:rPr>
              <a:t>로 </a:t>
            </a:r>
            <a:r>
              <a:rPr lang="ko-KR" altLang="en-US" sz="1400" b="1" dirty="0" err="1">
                <a:latin typeface="+mj-ea"/>
              </a:rPr>
              <a:t>재학습</a:t>
            </a:r>
            <a:endParaRPr lang="en-US" altLang="ko-KR" sz="1400" b="1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* </a:t>
            </a:r>
            <a:r>
              <a:rPr lang="ko-KR" altLang="en-US" sz="1400" dirty="0" smtClean="0">
                <a:latin typeface="+mj-ea"/>
              </a:rPr>
              <a:t>대량 데이터 테스트 필요</a:t>
            </a:r>
            <a:endParaRPr lang="en-US" altLang="ko-KR" sz="1400" dirty="0">
              <a:latin typeface="+mj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75532" y="4309210"/>
          <a:ext cx="356139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84695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151445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4244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647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4878799" y="4309210"/>
          <a:ext cx="356139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84695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151445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4244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64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88131" y="3939878"/>
            <a:ext cx="20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Feature_cube</a:t>
            </a:r>
            <a:r>
              <a:rPr lang="en-US" altLang="ko-KR" dirty="0" smtClean="0"/>
              <a:t> (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2975" y="3959083"/>
            <a:ext cx="20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 CNN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91499" y="6376770"/>
            <a:ext cx="1878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*D 6</a:t>
            </a:r>
            <a:r>
              <a:rPr lang="ko-KR" altLang="en-US" sz="1200" dirty="0" smtClean="0"/>
              <a:t>건은 노이즈로 판독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74131" y="6423822"/>
            <a:ext cx="128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86.50% </a:t>
            </a:r>
            <a:r>
              <a:rPr lang="en-US" altLang="ko-KR" sz="1000" dirty="0" smtClean="0"/>
              <a:t>(89.17)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532" y="6376769"/>
            <a:ext cx="128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95.5%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9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내부 테스트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0911" y="652462"/>
            <a:ext cx="3617978" cy="1159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Old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Colon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Model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10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Aug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1D1C1D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2018S016884602,N,"['0', '0', '70', '0']"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1D1C1D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2018S016771301,N,"['0', '0', '164', '0']"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0911" y="2030220"/>
            <a:ext cx="3552657" cy="1159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New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Colon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model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10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sep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1D1C1D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2018S016884602,N,"['0', '0', '70', '0']"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1D1C1D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2018S016771301,N,"['0', '0', '164', '0']"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39847" y="1584425"/>
            <a:ext cx="253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</a:t>
            </a:r>
            <a:r>
              <a:rPr lang="ko-KR" altLang="en-US" dirty="0" smtClean="0"/>
              <a:t>인 슬라이드</a:t>
            </a:r>
            <a:endParaRPr lang="en-US" altLang="ko-KR" dirty="0" smtClean="0"/>
          </a:p>
          <a:p>
            <a:r>
              <a:rPr lang="ko-KR" altLang="en-US" dirty="0" smtClean="0"/>
              <a:t>슬라이드 확인 요청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 rot="5400000">
            <a:off x="4291521" y="1673835"/>
            <a:ext cx="429139" cy="467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95005" y="3997997"/>
            <a:ext cx="6738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2018S016884602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Dysplasia</a:t>
            </a:r>
            <a:r>
              <a:rPr lang="ko-KR" altLang="en-US" sz="1600" dirty="0" smtClean="0"/>
              <a:t>는 맞으나 </a:t>
            </a:r>
            <a:r>
              <a:rPr lang="ko-KR" altLang="en-US" sz="1600" dirty="0" err="1" smtClean="0"/>
              <a:t>병변부위가</a:t>
            </a:r>
            <a:r>
              <a:rPr lang="ko-KR" altLang="en-US" sz="1600" dirty="0" smtClean="0"/>
              <a:t> 손상된 </a:t>
            </a:r>
            <a:r>
              <a:rPr lang="en-US" altLang="ko-KR" sz="1600" dirty="0" smtClean="0"/>
              <a:t>artifact </a:t>
            </a:r>
            <a:r>
              <a:rPr lang="ko-KR" altLang="en-US" sz="1600" dirty="0" smtClean="0"/>
              <a:t>가 확인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095005" y="3610238"/>
            <a:ext cx="6738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2018S013771301 은 </a:t>
            </a:r>
            <a:r>
              <a:rPr lang="ko-KR" altLang="en-US" sz="1600" dirty="0" err="1" smtClean="0"/>
              <a:t>Dysplasia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판단이 애매한 케이스로 보임</a:t>
            </a:r>
            <a:endParaRPr lang="ko-KR" altLang="en-US" sz="1600" dirty="0"/>
          </a:p>
        </p:txBody>
      </p:sp>
      <p:pic>
        <p:nvPicPr>
          <p:cNvPr id="8194" name="Picture 2" descr="Free icon - Free vector icons - Free SVG, PSD, PNG, EPS, Ai &amp;amp; Icon Fo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50" y="3498105"/>
            <a:ext cx="999784" cy="9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959879" y="3407979"/>
            <a:ext cx="6874020" cy="1100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287" y="4640798"/>
            <a:ext cx="4916359" cy="2089632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918129" y="4245997"/>
            <a:ext cx="1526650" cy="1256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NET </a:t>
            </a:r>
            <a:r>
              <a:rPr lang="ko-KR" altLang="en-US" sz="2800" b="1" dirty="0" smtClean="0">
                <a:latin typeface="+mj-ea"/>
                <a:ea typeface="+mj-ea"/>
              </a:rPr>
              <a:t>업데이트 </a:t>
            </a:r>
            <a:r>
              <a:rPr lang="en-US" altLang="ko-KR" sz="2800" b="1" dirty="0" smtClean="0">
                <a:latin typeface="+mj-ea"/>
                <a:ea typeface="+mj-ea"/>
              </a:rPr>
              <a:t>(4 class)</a:t>
            </a:r>
            <a:endParaRPr lang="ko-KR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54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3008292"/>
            <a:ext cx="4023911" cy="26314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497" y="2771989"/>
            <a:ext cx="4171943" cy="30458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5575" y="1914596"/>
            <a:ext cx="5444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u="sng" dirty="0">
                <a:solidFill>
                  <a:srgbClr val="4D5156"/>
                </a:solidFill>
                <a:latin typeface="Apple SD Gothic Neo"/>
              </a:rPr>
              <a:t>신경내분비종양</a:t>
            </a:r>
            <a:r>
              <a:rPr lang="en-US" altLang="ko-KR" b="1" u="sng" dirty="0">
                <a:solidFill>
                  <a:srgbClr val="4D5156"/>
                </a:solidFill>
                <a:latin typeface="Apple SD Gothic Neo"/>
              </a:rPr>
              <a:t>(neuroendocrine tumor, </a:t>
            </a:r>
            <a:r>
              <a:rPr lang="en-US" altLang="ko-KR" b="1" u="sng" dirty="0">
                <a:solidFill>
                  <a:srgbClr val="5F6368"/>
                </a:solidFill>
                <a:latin typeface="Apple SD Gothic Neo"/>
              </a:rPr>
              <a:t>NET</a:t>
            </a:r>
            <a:r>
              <a:rPr lang="en-US" altLang="ko-KR" b="1" u="sng" dirty="0">
                <a:solidFill>
                  <a:srgbClr val="4D5156"/>
                </a:solidFill>
                <a:latin typeface="Apple SD Gothic Neo"/>
              </a:rPr>
              <a:t>)</a:t>
            </a:r>
            <a:endParaRPr lang="ko-KR" altLang="en-US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155575" y="658120"/>
            <a:ext cx="7547956" cy="768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1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r>
              <a:rPr lang="en-US" altLang="ko-KR" sz="1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lesions that do not fall under the aforementioned three classifications. For example, atypical glandular proliferation of undetermined significance, (s/f, s/o) </a:t>
            </a:r>
            <a:r>
              <a:rPr lang="en-US" altLang="ko-KR" sz="1400" b="1" i="1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neuroendocrine tumor,</a:t>
            </a:r>
            <a:r>
              <a:rPr lang="en-US" altLang="ko-KR" sz="1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submucosal tumor, (s/f, s/o) low grade lymphoma, (s/f, s/o) stromal tumor etc.</a:t>
            </a:r>
            <a:endParaRPr lang="ko-KR" altLang="ko-KR" sz="1600" b="1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1651865" y="1465583"/>
            <a:ext cx="340822" cy="444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59435" y="1503281"/>
            <a:ext cx="15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범위 축소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위장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8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021" y="1633142"/>
            <a:ext cx="3430368" cy="2781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298" y="4549971"/>
            <a:ext cx="4922046" cy="21653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93" y="2705830"/>
            <a:ext cx="2516256" cy="387116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4320" y="1859791"/>
            <a:ext cx="5444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4D5156"/>
                </a:solidFill>
                <a:latin typeface="Apple SD Gothic Neo"/>
              </a:rPr>
              <a:t>신경내분비종양</a:t>
            </a:r>
            <a:r>
              <a:rPr lang="en-US" altLang="ko-KR" dirty="0">
                <a:solidFill>
                  <a:srgbClr val="4D5156"/>
                </a:solidFill>
                <a:latin typeface="Apple SD Gothic Neo"/>
              </a:rPr>
              <a:t>(neuroendocrine tumor, </a:t>
            </a:r>
            <a:r>
              <a:rPr lang="en-US" altLang="ko-KR" b="1" dirty="0">
                <a:solidFill>
                  <a:srgbClr val="5F6368"/>
                </a:solidFill>
                <a:latin typeface="Apple SD Gothic Neo"/>
              </a:rPr>
              <a:t>NET</a:t>
            </a:r>
            <a:r>
              <a:rPr lang="en-US" altLang="ko-KR" dirty="0">
                <a:solidFill>
                  <a:srgbClr val="4D5156"/>
                </a:solidFill>
                <a:latin typeface="Apple SD Gothic Neo"/>
              </a:rPr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4320" y="603315"/>
            <a:ext cx="7547956" cy="78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1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r>
              <a:rPr lang="en-US" altLang="ko-KR" sz="1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lesions that do not fall under the aforementioned three classifications. For example, atypical glandular proliferation of undetermined significance, (s/f, s/o) </a:t>
            </a:r>
            <a:r>
              <a:rPr lang="en-US" altLang="ko-KR" sz="1400" b="1" i="1" u="sng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neuroendocrine tumor,</a:t>
            </a:r>
            <a:r>
              <a:rPr lang="en-US" altLang="ko-KR" sz="1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submucosal tumor, (s/f, s/o) low grade lymphoma, (s/f, s/o) stromal tumor etc.</a:t>
            </a:r>
            <a:endParaRPr lang="ko-KR" altLang="ko-KR" sz="1600" b="1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1770610" y="1410778"/>
            <a:ext cx="340822" cy="444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78180" y="1448476"/>
            <a:ext cx="15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범위 축소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4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309" y="3181745"/>
            <a:ext cx="2564645" cy="22420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724" y="773800"/>
            <a:ext cx="3874276" cy="103191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4320" y="1922259"/>
          <a:ext cx="636334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17">
                  <a:extLst>
                    <a:ext uri="{9D8B030D-6E8A-4147-A177-3AD203B41FA5}">
                      <a16:colId xmlns:a16="http://schemas.microsoft.com/office/drawing/2014/main" val="3705885633"/>
                    </a:ext>
                  </a:extLst>
                </a:gridCol>
                <a:gridCol w="2884341">
                  <a:extLst>
                    <a:ext uri="{9D8B030D-6E8A-4147-A177-3AD203B41FA5}">
                      <a16:colId xmlns:a16="http://schemas.microsoft.com/office/drawing/2014/main" val="2894672849"/>
                    </a:ext>
                  </a:extLst>
                </a:gridCol>
                <a:gridCol w="2114589">
                  <a:extLst>
                    <a:ext uri="{9D8B030D-6E8A-4147-A177-3AD203B41FA5}">
                      <a16:colId xmlns:a16="http://schemas.microsoft.com/office/drawing/2014/main" val="939233253"/>
                    </a:ext>
                  </a:extLst>
                </a:gridCol>
                <a:gridCol w="554799">
                  <a:extLst>
                    <a:ext uri="{9D8B030D-6E8A-4147-A177-3AD203B41FA5}">
                      <a16:colId xmlns:a16="http://schemas.microsoft.com/office/drawing/2014/main" val="526129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오류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건수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02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Caseveiwer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인식되지 않음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Openslide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인식되지 않음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2020s 0214867010101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41513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Caseveiwer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로딩 불가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Openslide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인식되지 않음</a:t>
                      </a:r>
                    </a:p>
                    <a:p>
                      <a:pPr algn="l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2020s 0297057020102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5913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Caseveiwer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일반 폴더로 인식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openslide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에서는 로딩 됨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0245475010101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0245475010102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0245475010103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0245475010104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0276475010101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0276475010103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0297057020101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33631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2638" y="1436385"/>
            <a:ext cx="24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오류 슬라이드</a:t>
            </a:r>
            <a:endParaRPr lang="ko-KR" alt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26203" y="501936"/>
            <a:ext cx="8694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U </a:t>
            </a:r>
            <a:r>
              <a:rPr lang="ko-KR" altLang="en-US" sz="1400" dirty="0" smtClean="0">
                <a:latin typeface="+mj-ea"/>
              </a:rPr>
              <a:t>그룹 업데이트를 위한 새로운 레이블과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데이터 확인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</a:rPr>
              <a:t>위</a:t>
            </a:r>
            <a:r>
              <a:rPr lang="ko-KR" altLang="en-US" sz="1400" dirty="0" smtClean="0">
                <a:latin typeface="+mj-ea"/>
              </a:rPr>
              <a:t>장 </a:t>
            </a:r>
            <a:r>
              <a:rPr lang="en-US" altLang="ko-KR" sz="1400" dirty="0" smtClean="0">
                <a:latin typeface="+mj-ea"/>
              </a:rPr>
              <a:t>: 25</a:t>
            </a:r>
            <a:r>
              <a:rPr lang="ko-KR" altLang="en-US" sz="1400" dirty="0" smtClean="0">
                <a:latin typeface="+mj-ea"/>
              </a:rPr>
              <a:t>건 </a:t>
            </a:r>
            <a:r>
              <a:rPr lang="en-US" altLang="ko-KR" sz="1400" dirty="0" smtClean="0">
                <a:latin typeface="+mj-ea"/>
              </a:rPr>
              <a:t>(9</a:t>
            </a:r>
            <a:r>
              <a:rPr lang="ko-KR" altLang="en-US" sz="1400" dirty="0" smtClean="0">
                <a:latin typeface="+mj-ea"/>
              </a:rPr>
              <a:t>건 오류</a:t>
            </a:r>
            <a:r>
              <a:rPr lang="en-US" altLang="ko-KR" sz="1400" dirty="0" smtClean="0">
                <a:latin typeface="+mj-ea"/>
              </a:rPr>
              <a:t>)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677593" y="1720735"/>
            <a:ext cx="1787236" cy="13154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026727" y="4302769"/>
            <a:ext cx="1018808" cy="2442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위장 슬라이드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89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4320" y="1922259"/>
          <a:ext cx="6363346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17">
                  <a:extLst>
                    <a:ext uri="{9D8B030D-6E8A-4147-A177-3AD203B41FA5}">
                      <a16:colId xmlns:a16="http://schemas.microsoft.com/office/drawing/2014/main" val="3705885633"/>
                    </a:ext>
                  </a:extLst>
                </a:gridCol>
                <a:gridCol w="3005925">
                  <a:extLst>
                    <a:ext uri="{9D8B030D-6E8A-4147-A177-3AD203B41FA5}">
                      <a16:colId xmlns:a16="http://schemas.microsoft.com/office/drawing/2014/main" val="2894672849"/>
                    </a:ext>
                  </a:extLst>
                </a:gridCol>
                <a:gridCol w="1993005">
                  <a:extLst>
                    <a:ext uri="{9D8B030D-6E8A-4147-A177-3AD203B41FA5}">
                      <a16:colId xmlns:a16="http://schemas.microsoft.com/office/drawing/2014/main" val="939233253"/>
                    </a:ext>
                  </a:extLst>
                </a:gridCol>
                <a:gridCol w="554799">
                  <a:extLst>
                    <a:ext uri="{9D8B030D-6E8A-4147-A177-3AD203B41FA5}">
                      <a16:colId xmlns:a16="http://schemas.microsoft.com/office/drawing/2014/main" val="526129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오류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건수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0251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Caseveiwer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일반 폴더로 인식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openslide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에서는 로딩 됨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0245475010101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0245475010102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0245475010103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0245475010104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0276475010101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0276475010103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0297057020101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33631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2638" y="1436385"/>
            <a:ext cx="24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오류 슬라이드</a:t>
            </a:r>
            <a:endParaRPr lang="ko-KR" alt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26203" y="501936"/>
            <a:ext cx="8694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U </a:t>
            </a:r>
            <a:r>
              <a:rPr lang="ko-KR" altLang="en-US" sz="1400" dirty="0" smtClean="0">
                <a:latin typeface="+mj-ea"/>
              </a:rPr>
              <a:t>그룹 업데이트를 위한 새로운 레이블과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데이터 확인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</a:rPr>
              <a:t>위</a:t>
            </a:r>
            <a:r>
              <a:rPr lang="ko-KR" altLang="en-US" sz="1400" dirty="0" smtClean="0">
                <a:latin typeface="+mj-ea"/>
              </a:rPr>
              <a:t>장 </a:t>
            </a:r>
            <a:r>
              <a:rPr lang="en-US" altLang="ko-KR" sz="1400" dirty="0" smtClean="0">
                <a:latin typeface="+mj-ea"/>
              </a:rPr>
              <a:t>: 25</a:t>
            </a:r>
            <a:r>
              <a:rPr lang="ko-KR" altLang="en-US" sz="1400" dirty="0" smtClean="0">
                <a:latin typeface="+mj-ea"/>
              </a:rPr>
              <a:t>건 </a:t>
            </a:r>
            <a:r>
              <a:rPr lang="en-US" altLang="ko-KR" sz="1400" dirty="0" smtClean="0">
                <a:latin typeface="+mj-ea"/>
              </a:rPr>
              <a:t>(9</a:t>
            </a:r>
            <a:r>
              <a:rPr lang="ko-KR" altLang="en-US" sz="1400" dirty="0" smtClean="0">
                <a:latin typeface="+mj-ea"/>
              </a:rPr>
              <a:t>건 오류</a:t>
            </a:r>
            <a:r>
              <a:rPr lang="en-US" altLang="ko-KR" sz="1400" dirty="0" smtClean="0">
                <a:latin typeface="+mj-ea"/>
              </a:rPr>
              <a:t>)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74320" y="4628916"/>
          <a:ext cx="6465413" cy="2086472"/>
        </p:xfrm>
        <a:graphic>
          <a:graphicData uri="http://schemas.openxmlformats.org/drawingml/2006/table">
            <a:tbl>
              <a:tblPr/>
              <a:tblGrid>
                <a:gridCol w="1058833">
                  <a:extLst>
                    <a:ext uri="{9D8B030D-6E8A-4147-A177-3AD203B41FA5}">
                      <a16:colId xmlns:a16="http://schemas.microsoft.com/office/drawing/2014/main" val="2765031978"/>
                    </a:ext>
                  </a:extLst>
                </a:gridCol>
                <a:gridCol w="1891778">
                  <a:extLst>
                    <a:ext uri="{9D8B030D-6E8A-4147-A177-3AD203B41FA5}">
                      <a16:colId xmlns:a16="http://schemas.microsoft.com/office/drawing/2014/main" val="3468348450"/>
                    </a:ext>
                  </a:extLst>
                </a:gridCol>
                <a:gridCol w="1824011">
                  <a:extLst>
                    <a:ext uri="{9D8B030D-6E8A-4147-A177-3AD203B41FA5}">
                      <a16:colId xmlns:a16="http://schemas.microsoft.com/office/drawing/2014/main" val="17541899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29353261"/>
                    </a:ext>
                  </a:extLst>
                </a:gridCol>
                <a:gridCol w="776391">
                  <a:extLst>
                    <a:ext uri="{9D8B030D-6E8A-4147-A177-3AD203B41FA5}">
                      <a16:colId xmlns:a16="http://schemas.microsoft.com/office/drawing/2014/main" val="2431860982"/>
                    </a:ext>
                  </a:extLst>
                </a:gridCol>
              </a:tblGrid>
              <a:tr h="260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dimensions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zoom_level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quality_factor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063172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0245475010101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(718, 1662)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17341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0245475010102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(722, 1662)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null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030883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0245475010103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(722, 1662)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null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579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0245475010104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(722, 1662)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null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032484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0276475010101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(722, 1662)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null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439615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0276475010103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(720, 1662)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null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729321"/>
                  </a:ext>
                </a:extLst>
              </a:tr>
              <a:tr h="260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0297057020101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(722, 1662)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null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529264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4621830" y="3857331"/>
            <a:ext cx="91440" cy="834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7426" y="410496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오류 일치</a:t>
            </a: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r="34217"/>
          <a:stretch/>
        </p:blipFill>
        <p:spPr>
          <a:xfrm>
            <a:off x="7132691" y="1551759"/>
            <a:ext cx="1687113" cy="224204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위장 슬라이드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99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320" y="1484214"/>
            <a:ext cx="24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오류 슬라이드</a:t>
            </a:r>
            <a:endParaRPr lang="ko-KR" altLang="en-US" b="1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927" y="4980697"/>
            <a:ext cx="1964864" cy="17727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9339"/>
          <a:stretch/>
        </p:blipFill>
        <p:spPr>
          <a:xfrm>
            <a:off x="346197" y="5115728"/>
            <a:ext cx="2749338" cy="13697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357" y="2144030"/>
            <a:ext cx="1125682" cy="2701636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346197" y="1988577"/>
          <a:ext cx="636334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17">
                  <a:extLst>
                    <a:ext uri="{9D8B030D-6E8A-4147-A177-3AD203B41FA5}">
                      <a16:colId xmlns:a16="http://schemas.microsoft.com/office/drawing/2014/main" val="3705885633"/>
                    </a:ext>
                  </a:extLst>
                </a:gridCol>
                <a:gridCol w="2884341">
                  <a:extLst>
                    <a:ext uri="{9D8B030D-6E8A-4147-A177-3AD203B41FA5}">
                      <a16:colId xmlns:a16="http://schemas.microsoft.com/office/drawing/2014/main" val="2894672849"/>
                    </a:ext>
                  </a:extLst>
                </a:gridCol>
                <a:gridCol w="2114589">
                  <a:extLst>
                    <a:ext uri="{9D8B030D-6E8A-4147-A177-3AD203B41FA5}">
                      <a16:colId xmlns:a16="http://schemas.microsoft.com/office/drawing/2014/main" val="939233253"/>
                    </a:ext>
                  </a:extLst>
                </a:gridCol>
                <a:gridCol w="554799">
                  <a:extLst>
                    <a:ext uri="{9D8B030D-6E8A-4147-A177-3AD203B41FA5}">
                      <a16:colId xmlns:a16="http://schemas.microsoft.com/office/drawing/2014/main" val="526129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오류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건수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02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Caseveiwer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인식되지 않음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Openslide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인식되지 않음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2020s 0414827020101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41513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Caseveiwer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 로딩 불가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Openslide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인식되지 않음</a:t>
                      </a:r>
                    </a:p>
                    <a:p>
                      <a:pPr algn="l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2020s 0418531010101 </a:t>
                      </a:r>
                    </a:p>
                    <a:p>
                      <a:pPr algn="ctr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5913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Caseveiwer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일반 폴더로 인식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openslide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에서는 로딩 됨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 0414827030101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0417016010101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0417236100101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0417309010101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0417909040101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0418397010101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33631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6203" y="501936"/>
            <a:ext cx="8694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U </a:t>
            </a:r>
            <a:r>
              <a:rPr lang="ko-KR" altLang="en-US" sz="1400" dirty="0" smtClean="0">
                <a:latin typeface="+mj-ea"/>
              </a:rPr>
              <a:t>그룹 업데이트를 위한 새로운 레이블과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데이터 확인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대장 </a:t>
            </a:r>
            <a:r>
              <a:rPr lang="en-US" altLang="ko-KR" sz="1400" dirty="0" smtClean="0">
                <a:latin typeface="+mj-ea"/>
              </a:rPr>
              <a:t>: 242</a:t>
            </a:r>
            <a:r>
              <a:rPr lang="ko-KR" altLang="en-US" sz="1400" dirty="0" smtClean="0">
                <a:latin typeface="+mj-ea"/>
              </a:rPr>
              <a:t>건 </a:t>
            </a:r>
            <a:r>
              <a:rPr lang="en-US" altLang="ko-KR" sz="1400" dirty="0" smtClean="0">
                <a:latin typeface="+mj-ea"/>
              </a:rPr>
              <a:t>(8</a:t>
            </a:r>
            <a:r>
              <a:rPr lang="ko-KR" altLang="en-US" sz="1400" dirty="0" smtClean="0">
                <a:latin typeface="+mj-ea"/>
              </a:rPr>
              <a:t>건 오류</a:t>
            </a:r>
            <a:r>
              <a:rPr lang="en-US" altLang="ko-KR" sz="1400" dirty="0" smtClean="0">
                <a:latin typeface="+mj-ea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518842"/>
            <a:ext cx="230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*re </a:t>
            </a:r>
            <a:r>
              <a:rPr lang="ko-KR" altLang="en-US" sz="1200" dirty="0" smtClean="0"/>
              <a:t>슬라이드 확인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endCxn id="6" idx="1"/>
          </p:cNvCxnSpPr>
          <p:nvPr/>
        </p:nvCxnSpPr>
        <p:spPr>
          <a:xfrm>
            <a:off x="5885411" y="3275215"/>
            <a:ext cx="1719946" cy="219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993476" y="4626033"/>
            <a:ext cx="1097472" cy="78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223" y="1353206"/>
            <a:ext cx="24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오류 슬라이드</a:t>
            </a:r>
            <a:endParaRPr lang="ko-KR" altLang="en-US" b="1" u="sng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346100" y="1857569"/>
          <a:ext cx="6363346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17">
                  <a:extLst>
                    <a:ext uri="{9D8B030D-6E8A-4147-A177-3AD203B41FA5}">
                      <a16:colId xmlns:a16="http://schemas.microsoft.com/office/drawing/2014/main" val="3705885633"/>
                    </a:ext>
                  </a:extLst>
                </a:gridCol>
                <a:gridCol w="2884341">
                  <a:extLst>
                    <a:ext uri="{9D8B030D-6E8A-4147-A177-3AD203B41FA5}">
                      <a16:colId xmlns:a16="http://schemas.microsoft.com/office/drawing/2014/main" val="2894672849"/>
                    </a:ext>
                  </a:extLst>
                </a:gridCol>
                <a:gridCol w="2114589">
                  <a:extLst>
                    <a:ext uri="{9D8B030D-6E8A-4147-A177-3AD203B41FA5}">
                      <a16:colId xmlns:a16="http://schemas.microsoft.com/office/drawing/2014/main" val="939233253"/>
                    </a:ext>
                  </a:extLst>
                </a:gridCol>
                <a:gridCol w="554799">
                  <a:extLst>
                    <a:ext uri="{9D8B030D-6E8A-4147-A177-3AD203B41FA5}">
                      <a16:colId xmlns:a16="http://schemas.microsoft.com/office/drawing/2014/main" val="526129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오류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건수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0251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Caseveiwer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일반 폴더로 인식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openslide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에서는 로딩 됨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 0414827030101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0417016010101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0417236100101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0417309010101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0417909040101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0418397010101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33631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6203" y="501936"/>
            <a:ext cx="8694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U </a:t>
            </a:r>
            <a:r>
              <a:rPr lang="ko-KR" altLang="en-US" sz="1400" dirty="0" smtClean="0">
                <a:latin typeface="+mj-ea"/>
              </a:rPr>
              <a:t>그룹 업데이트를 위한 새로운 레이블과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데이터 확인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대장 </a:t>
            </a:r>
            <a:r>
              <a:rPr lang="en-US" altLang="ko-KR" sz="1400" dirty="0" smtClean="0">
                <a:latin typeface="+mj-ea"/>
              </a:rPr>
              <a:t>: 242</a:t>
            </a:r>
            <a:r>
              <a:rPr lang="ko-KR" altLang="en-US" sz="1400" dirty="0" smtClean="0">
                <a:latin typeface="+mj-ea"/>
              </a:rPr>
              <a:t>건 </a:t>
            </a:r>
            <a:r>
              <a:rPr lang="en-US" altLang="ko-KR" sz="1400" dirty="0" smtClean="0">
                <a:latin typeface="+mj-ea"/>
              </a:rPr>
              <a:t>(8</a:t>
            </a:r>
            <a:r>
              <a:rPr lang="ko-KR" altLang="en-US" sz="1400" dirty="0" smtClean="0">
                <a:latin typeface="+mj-ea"/>
              </a:rPr>
              <a:t>건 오류</a:t>
            </a:r>
            <a:r>
              <a:rPr lang="en-US" altLang="ko-KR" sz="1400" dirty="0" smtClean="0">
                <a:latin typeface="+mj-ea"/>
              </a:rPr>
              <a:t>)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46100" y="4434231"/>
          <a:ext cx="7886701" cy="1478317"/>
        </p:xfrm>
        <a:graphic>
          <a:graphicData uri="http://schemas.openxmlformats.org/drawingml/2006/table">
            <a:tbl>
              <a:tblPr/>
              <a:tblGrid>
                <a:gridCol w="1562889">
                  <a:extLst>
                    <a:ext uri="{9D8B030D-6E8A-4147-A177-3AD203B41FA5}">
                      <a16:colId xmlns:a16="http://schemas.microsoft.com/office/drawing/2014/main" val="3381034010"/>
                    </a:ext>
                  </a:extLst>
                </a:gridCol>
                <a:gridCol w="2036352">
                  <a:extLst>
                    <a:ext uri="{9D8B030D-6E8A-4147-A177-3AD203B41FA5}">
                      <a16:colId xmlns:a16="http://schemas.microsoft.com/office/drawing/2014/main" val="4291769115"/>
                    </a:ext>
                  </a:extLst>
                </a:gridCol>
                <a:gridCol w="2155533">
                  <a:extLst>
                    <a:ext uri="{9D8B030D-6E8A-4147-A177-3AD203B41FA5}">
                      <a16:colId xmlns:a16="http://schemas.microsoft.com/office/drawing/2014/main" val="1380158041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1993430465"/>
                    </a:ext>
                  </a:extLst>
                </a:gridCol>
                <a:gridCol w="909956">
                  <a:extLst>
                    <a:ext uri="{9D8B030D-6E8A-4147-A177-3AD203B41FA5}">
                      <a16:colId xmlns:a16="http://schemas.microsoft.com/office/drawing/2014/main" val="294370399"/>
                    </a:ext>
                  </a:extLst>
                </a:gridCol>
              </a:tblGrid>
              <a:tr h="31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dimensions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zoom_level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quality_factor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937010"/>
                  </a:ext>
                </a:extLst>
              </a:tr>
              <a:tr h="193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0414827030101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(722, 1662)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650508"/>
                  </a:ext>
                </a:extLst>
              </a:tr>
              <a:tr h="193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0417016010101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(720, 1662)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null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938114"/>
                  </a:ext>
                </a:extLst>
              </a:tr>
              <a:tr h="193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0417236100101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(722, 1662)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null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211802"/>
                  </a:ext>
                </a:extLst>
              </a:tr>
              <a:tr h="193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0417309010101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(720, 1662)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null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38843"/>
                  </a:ext>
                </a:extLst>
              </a:tr>
              <a:tr h="193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0417909040101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(724, 1662)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null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078165"/>
                  </a:ext>
                </a:extLst>
              </a:tr>
              <a:tr h="193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2020S 0418397010101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(722, 1662)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null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9" marR="8789" marT="8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924103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>
            <a:off x="5153891" y="3600010"/>
            <a:ext cx="91440" cy="834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49487" y="3847646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오류 일치</a:t>
            </a: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727" y="1457184"/>
            <a:ext cx="1964864" cy="177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2407</Words>
  <Application>Microsoft Office PowerPoint</Application>
  <PresentationFormat>화면 슬라이드 쇼(4:3)</PresentationFormat>
  <Paragraphs>870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Apple SD Gothic Neo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2</cp:revision>
  <dcterms:created xsi:type="dcterms:W3CDTF">2022-02-13T11:37:38Z</dcterms:created>
  <dcterms:modified xsi:type="dcterms:W3CDTF">2022-02-13T12:10:40Z</dcterms:modified>
</cp:coreProperties>
</file>