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37" r:id="rId4"/>
    <p:sldId id="334" r:id="rId5"/>
    <p:sldId id="346" r:id="rId6"/>
    <p:sldId id="351" r:id="rId7"/>
    <p:sldId id="347" r:id="rId8"/>
    <p:sldId id="352" r:id="rId9"/>
    <p:sldId id="353" r:id="rId10"/>
    <p:sldId id="354" r:id="rId11"/>
    <p:sldId id="349" r:id="rId12"/>
    <p:sldId id="355" r:id="rId13"/>
    <p:sldId id="356" r:id="rId14"/>
    <p:sldId id="357" r:id="rId15"/>
    <p:sldId id="344" r:id="rId16"/>
    <p:sldId id="358" r:id="rId17"/>
    <p:sldId id="359" r:id="rId18"/>
    <p:sldId id="360" r:id="rId19"/>
    <p:sldId id="361" r:id="rId20"/>
    <p:sldId id="362" r:id="rId21"/>
    <p:sldId id="363" r:id="rId22"/>
    <p:sldId id="365" r:id="rId23"/>
    <p:sldId id="366" r:id="rId24"/>
    <p:sldId id="345" r:id="rId25"/>
    <p:sldId id="367" r:id="rId26"/>
    <p:sldId id="33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57109" autoAdjust="0"/>
  </p:normalViewPr>
  <p:slideViewPr>
    <p:cSldViewPr snapToGrid="0" showGuides="1">
      <p:cViewPr varScale="1">
        <p:scale>
          <a:sx n="56" d="100"/>
          <a:sy n="56" d="100"/>
        </p:scale>
        <p:origin x="42" y="252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/>
              <a:t>Progressive Layered Extraction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r>
              <a:rPr lang="ko-KR" altLang="en-US" dirty="0"/>
              <a:t>를 맡은 </a:t>
            </a:r>
            <a:r>
              <a:rPr lang="en-US" altLang="ko-KR" dirty="0"/>
              <a:t>GSDS </a:t>
            </a:r>
            <a:r>
              <a:rPr lang="ko-KR" altLang="en-US" dirty="0"/>
              <a:t>강현구입니다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Hello, I’m Hyun-</a:t>
            </a:r>
            <a:r>
              <a:rPr lang="en-US" altLang="ko-KR" dirty="0" err="1"/>
              <a:t>gu</a:t>
            </a:r>
            <a:r>
              <a:rPr lang="en-US" altLang="ko-KR" dirty="0"/>
              <a:t> Kang of GSDS, in charge of the Progressive Layered Extraction paper review today.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Joint Loss optimization</a:t>
            </a:r>
            <a:r>
              <a:rPr lang="ko-KR" altLang="en-US" dirty="0"/>
              <a:t>을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동일한 샘플로 고려해줘야 하나</a:t>
            </a:r>
            <a:r>
              <a:rPr lang="en-US" altLang="ko-KR" dirty="0"/>
              <a:t>, </a:t>
            </a:r>
            <a:r>
              <a:rPr lang="ko-KR" altLang="en-US" dirty="0"/>
              <a:t>유저의 연속적인 행동으로 인해 서로 다른 샘플로 고려되는 경우가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경우 샘플 공간을 합쳐줘 함께 학습할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MTL</a:t>
            </a:r>
            <a:r>
              <a:rPr lang="ko-KR" altLang="en-US" dirty="0"/>
              <a:t>의 성능이 가중치에 민감한 점을 고려하여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가중치가 시간에 따라 변화할 수 있도록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dirty="0"/>
              <a:t>Some samples should be considered as the same,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방법들을 기반으로 </a:t>
            </a:r>
            <a:r>
              <a:rPr lang="en-US" altLang="ko-KR" dirty="0"/>
              <a:t>PLE</a:t>
            </a:r>
            <a:r>
              <a:rPr lang="ko-KR" altLang="en-US" dirty="0"/>
              <a:t>의 성능을 확인할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Experiement</a:t>
            </a:r>
            <a:r>
              <a:rPr lang="ko-KR" altLang="en-US" dirty="0"/>
              <a:t>의 세부 사항은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Based on the methods described above, paper check the performance of the PLE. 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영역을 통해 우리는 </a:t>
            </a:r>
            <a:r>
              <a:rPr lang="en-US" altLang="ko-KR" dirty="0"/>
              <a:t>Strong correlation </a:t>
            </a:r>
            <a:r>
              <a:rPr lang="ko-KR" altLang="en-US" dirty="0"/>
              <a:t>상황</a:t>
            </a:r>
            <a:r>
              <a:rPr lang="en-US" altLang="ko-KR" dirty="0"/>
              <a:t> </a:t>
            </a:r>
            <a:r>
              <a:rPr lang="ko-KR" altLang="en-US" dirty="0"/>
              <a:t>속에서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Seesaw phenomenon </a:t>
            </a:r>
            <a:r>
              <a:rPr lang="ko-KR" altLang="en-US" dirty="0"/>
              <a:t>이 실제로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여러 </a:t>
            </a:r>
            <a:r>
              <a:rPr lang="en-US" altLang="ko-KR" dirty="0"/>
              <a:t>MTL </a:t>
            </a:r>
            <a:r>
              <a:rPr lang="ko-KR" altLang="en-US" dirty="0"/>
              <a:t>방법과 비교했을 때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Seesaw phenomenon </a:t>
            </a:r>
            <a:r>
              <a:rPr lang="ko-KR" altLang="en-US" dirty="0"/>
              <a:t>을 해결한다는 점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심지어 </a:t>
            </a:r>
            <a:r>
              <a:rPr lang="en-US" altLang="ko-KR" dirty="0"/>
              <a:t>seesaw phenomenon</a:t>
            </a:r>
            <a:r>
              <a:rPr lang="ko-KR" altLang="en-US" dirty="0"/>
              <a:t>이 거의 없는 </a:t>
            </a:r>
            <a:r>
              <a:rPr lang="en-US" altLang="ko-KR" dirty="0"/>
              <a:t>Loose Correlation </a:t>
            </a:r>
            <a:r>
              <a:rPr lang="ko-KR" altLang="en-US" dirty="0"/>
              <a:t>상황에서도 대부분</a:t>
            </a:r>
            <a:r>
              <a:rPr lang="en-US" altLang="ko-KR" dirty="0"/>
              <a:t> </a:t>
            </a:r>
            <a:r>
              <a:rPr lang="ko-KR" altLang="en-US" dirty="0"/>
              <a:t>최고</a:t>
            </a:r>
            <a:r>
              <a:rPr lang="en-US" altLang="ko-KR" dirty="0"/>
              <a:t> </a:t>
            </a:r>
            <a:r>
              <a:rPr lang="ko-KR" altLang="en-US" dirty="0"/>
              <a:t>성능을 내고 있음을 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Through the yellow area, 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</a:t>
            </a:r>
            <a:r>
              <a:rPr lang="en-US" altLang="ko-KR" dirty="0" err="1"/>
              <a:t>SoTA’s</a:t>
            </a:r>
            <a:r>
              <a:rPr lang="en-US" altLang="ko-KR" dirty="0"/>
              <a:t>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실제 </a:t>
            </a:r>
            <a:r>
              <a:rPr lang="en-US" altLang="ko-KR" dirty="0"/>
              <a:t>Online A/B test</a:t>
            </a:r>
            <a:r>
              <a:rPr lang="ko-KR" altLang="en-US" dirty="0"/>
              <a:t>에서도 </a:t>
            </a:r>
            <a:r>
              <a:rPr lang="en-US" altLang="ko-KR" dirty="0"/>
              <a:t>Total View Count </a:t>
            </a:r>
            <a:r>
              <a:rPr lang="ko-KR" altLang="en-US" dirty="0"/>
              <a:t>및 </a:t>
            </a:r>
            <a:r>
              <a:rPr lang="en-US" altLang="ko-KR" dirty="0"/>
              <a:t>Total watch Time</a:t>
            </a:r>
            <a:r>
              <a:rPr lang="ko-KR" altLang="en-US" dirty="0"/>
              <a:t>을 각각 </a:t>
            </a:r>
            <a:r>
              <a:rPr lang="en-US" altLang="ko-KR" dirty="0"/>
              <a:t>4.17%, 3.57% </a:t>
            </a:r>
            <a:r>
              <a:rPr lang="ko-KR" altLang="en-US" dirty="0"/>
              <a:t>향상시켜 최고의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Task Group</a:t>
            </a:r>
            <a:r>
              <a:rPr lang="ko-KR" altLang="en-US" dirty="0"/>
              <a:t>의 조합을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개로 늘렸을 때의 모든 경우에서 </a:t>
            </a:r>
            <a:endParaRPr lang="en-US" altLang="ko-KR" dirty="0"/>
          </a:p>
          <a:p>
            <a:r>
              <a:rPr lang="en-US" altLang="ko-KR" dirty="0"/>
              <a:t>CGC,</a:t>
            </a:r>
            <a:r>
              <a:rPr lang="ko-KR" altLang="en-US" dirty="0"/>
              <a:t> </a:t>
            </a:r>
            <a:r>
              <a:rPr lang="en-US" altLang="ko-KR" dirty="0"/>
              <a:t>PLE</a:t>
            </a:r>
            <a:r>
              <a:rPr lang="ko-KR" altLang="en-US" dirty="0"/>
              <a:t>는 항상 긍정적인 결과를 가져옴을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dirty="0"/>
          </a:p>
          <a:p>
            <a:r>
              <a:rPr lang="en-US" altLang="ko-KR" dirty="0"/>
              <a:t>Also, in all cases, 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MMOE, ML-MMOE, CGC, PLE </a:t>
            </a:r>
            <a:r>
              <a:rPr lang="ko-KR" altLang="en-US" dirty="0"/>
              <a:t>네 모델의 </a:t>
            </a:r>
            <a:r>
              <a:rPr lang="en-US" altLang="ko-KR" dirty="0"/>
              <a:t>Expert Utilization</a:t>
            </a:r>
            <a:r>
              <a:rPr lang="ko-KR" altLang="en-US" dirty="0"/>
              <a:t>을 통해 알 수 있는 점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Bottom</a:t>
            </a:r>
            <a:r>
              <a:rPr lang="ko-KR" altLang="en-US" dirty="0"/>
              <a:t>의 모든 </a:t>
            </a:r>
            <a:r>
              <a:rPr lang="en-US" altLang="ko-KR" dirty="0"/>
              <a:t>Ingredient</a:t>
            </a:r>
            <a:r>
              <a:rPr lang="ko-KR" altLang="en-US" dirty="0"/>
              <a:t>를 고려하여</a:t>
            </a:r>
            <a:r>
              <a:rPr lang="en-US" altLang="ko-KR" dirty="0"/>
              <a:t>, </a:t>
            </a:r>
            <a:r>
              <a:rPr lang="ko-KR" altLang="en-US" dirty="0"/>
              <a:t>일부만 고려하는 </a:t>
            </a:r>
            <a:r>
              <a:rPr lang="en-US" altLang="ko-KR" dirty="0"/>
              <a:t>CGC</a:t>
            </a:r>
            <a:r>
              <a:rPr lang="ko-KR" altLang="en-US" dirty="0"/>
              <a:t>의 것과 비교해 일반화된 것처럼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CGC, </a:t>
            </a:r>
            <a:r>
              <a:rPr lang="ko-KR" altLang="en-US" dirty="0"/>
              <a:t>그리고 </a:t>
            </a:r>
            <a:r>
              <a:rPr lang="en-US" altLang="ko-KR" dirty="0"/>
              <a:t>ML-MMOE</a:t>
            </a:r>
            <a:r>
              <a:rPr lang="ko-KR" altLang="en-US" dirty="0"/>
              <a:t>와 </a:t>
            </a:r>
            <a:r>
              <a:rPr lang="en-US" altLang="ko-KR" dirty="0"/>
              <a:t>PLE </a:t>
            </a:r>
            <a:r>
              <a:rPr lang="ko-KR" altLang="en-US" dirty="0"/>
              <a:t>관계에서 각 </a:t>
            </a:r>
            <a:r>
              <a:rPr lang="en-US" altLang="ko-KR" dirty="0"/>
              <a:t>Expert</a:t>
            </a:r>
            <a:r>
              <a:rPr lang="ko-KR" altLang="en-US" dirty="0"/>
              <a:t>의 사용 비율이 매우 차이나는 것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오히려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MMOE,</a:t>
            </a:r>
            <a:r>
              <a:rPr lang="ko-KR" altLang="en-US" dirty="0"/>
              <a:t> </a:t>
            </a:r>
            <a:r>
              <a:rPr lang="en-US" altLang="ko-KR" dirty="0"/>
              <a:t>ML-MMOE</a:t>
            </a:r>
            <a:r>
              <a:rPr lang="ko-KR" altLang="en-US" dirty="0"/>
              <a:t> 보다 성능이 좋다는 점을 통해 </a:t>
            </a:r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strategy</a:t>
            </a:r>
            <a:r>
              <a:rPr lang="ko-KR" altLang="en-US" dirty="0"/>
              <a:t>으로 수렴하지 않으며 </a:t>
            </a:r>
            <a:r>
              <a:rPr lang="en-US" altLang="ko-KR" dirty="0"/>
              <a:t>Optimal </a:t>
            </a:r>
            <a:r>
              <a:rPr lang="ko-KR" altLang="en-US" dirty="0"/>
              <a:t>하지 않다는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의 관계에서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</a:t>
            </a:r>
            <a:r>
              <a:rPr lang="ko-KR" altLang="en-US" dirty="0"/>
              <a:t>에서 </a:t>
            </a:r>
            <a:r>
              <a:rPr lang="en-US" altLang="ko-KR" dirty="0"/>
              <a:t>Shared expert</a:t>
            </a:r>
            <a:r>
              <a:rPr lang="ko-KR" altLang="en-US" dirty="0"/>
              <a:t>의 비율이 상대적으로 매우 높다는 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</a:t>
            </a:r>
            <a:r>
              <a:rPr lang="en-US" altLang="ko-KR" dirty="0"/>
              <a:t>CGC</a:t>
            </a:r>
            <a:r>
              <a:rPr lang="ko-KR" altLang="en-US" dirty="0"/>
              <a:t>보다 좋다는 점을 통해서 </a:t>
            </a:r>
            <a:endParaRPr lang="en-US" altLang="ko-KR" dirty="0"/>
          </a:p>
          <a:p>
            <a:r>
              <a:rPr lang="en-US" altLang="ko-KR" dirty="0"/>
              <a:t>Progressive</a:t>
            </a:r>
            <a:r>
              <a:rPr lang="ko-KR" altLang="en-US" dirty="0"/>
              <a:t> </a:t>
            </a:r>
            <a:r>
              <a:rPr lang="en-US" altLang="ko-KR" dirty="0"/>
              <a:t>separation </a:t>
            </a:r>
            <a:r>
              <a:rPr lang="ko-KR" altLang="en-US" dirty="0"/>
              <a:t>과 </a:t>
            </a:r>
            <a:r>
              <a:rPr lang="en-US" altLang="ko-KR" dirty="0"/>
              <a:t>high-level deeper representation </a:t>
            </a:r>
            <a:r>
              <a:rPr lang="ko-KR" altLang="en-US" dirty="0"/>
              <a:t>이 성능 향상에 도움이 된다는 점을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Paper</a:t>
            </a:r>
            <a:r>
              <a:rPr lang="ko-KR" altLang="en-US" dirty="0"/>
              <a:t>의 장점과 단점입니다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 following are the Pros &amp; Cons of Paper.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강점은 다음 </a:t>
            </a:r>
            <a:r>
              <a:rPr lang="en-US" altLang="ko-KR" dirty="0"/>
              <a:t>4</a:t>
            </a:r>
            <a:r>
              <a:rPr lang="ko-KR" altLang="en-US" dirty="0"/>
              <a:t>가지 기준에 맞춰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will tell you strong point based on the following four criteria.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Novel Idea </a:t>
            </a:r>
            <a:r>
              <a:rPr lang="ko-KR" altLang="en-US" dirty="0"/>
              <a:t>관점에서 </a:t>
            </a:r>
            <a:r>
              <a:rPr lang="en-US" altLang="ko-KR" dirty="0"/>
              <a:t>3</a:t>
            </a:r>
            <a:r>
              <a:rPr lang="ko-KR" altLang="en-US" dirty="0"/>
              <a:t>가지를 뽑았습니다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Seesaw phenomenon</a:t>
            </a:r>
            <a:r>
              <a:rPr lang="ko-KR" altLang="en-US" dirty="0"/>
              <a:t>을 최초로 정의하고</a:t>
            </a:r>
            <a:r>
              <a:rPr lang="en-US" altLang="ko-KR" dirty="0"/>
              <a:t>, </a:t>
            </a:r>
            <a:r>
              <a:rPr lang="ko-KR" altLang="en-US" dirty="0"/>
              <a:t>왜 이것이 발생하는지를 구체화한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왜 기존의 방법들과 달리 </a:t>
            </a:r>
            <a:r>
              <a:rPr lang="en-US" altLang="ko-KR" dirty="0"/>
              <a:t>PLE </a:t>
            </a:r>
            <a:r>
              <a:rPr lang="ko-KR" altLang="en-US" dirty="0"/>
              <a:t>방법이 성능을 더욱 향상시킬 수 있는지에 대한 근거를 제시할 수 있었으며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Seesaw phenomenon </a:t>
            </a:r>
            <a:r>
              <a:rPr lang="ko-KR" altLang="en-US" dirty="0"/>
              <a:t>상황이 발생할 수 있는 경우를 미리 대비할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둘째로 </a:t>
            </a:r>
            <a:r>
              <a:rPr lang="en-US" altLang="ko-KR" dirty="0"/>
              <a:t>Seesaw Phenomenon</a:t>
            </a:r>
            <a:r>
              <a:rPr lang="ko-KR" altLang="en-US" dirty="0"/>
              <a:t>과 </a:t>
            </a:r>
            <a:r>
              <a:rPr lang="en-US" altLang="ko-KR" dirty="0"/>
              <a:t>Negative transfer </a:t>
            </a:r>
            <a:r>
              <a:rPr lang="ko-KR" altLang="en-US" dirty="0"/>
              <a:t>모두를 함께 해결하며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대다수의 경우 </a:t>
            </a:r>
            <a:r>
              <a:rPr lang="en-US" altLang="ko-KR" dirty="0"/>
              <a:t>SOTA</a:t>
            </a:r>
            <a:r>
              <a:rPr lang="ko-KR" altLang="en-US" dirty="0"/>
              <a:t> 결과를 도출한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Shared expert </a:t>
            </a:r>
            <a:r>
              <a:rPr lang="ko-KR" altLang="en-US" dirty="0"/>
              <a:t>와 </a:t>
            </a:r>
            <a:r>
              <a:rPr lang="en-US" altLang="ko-KR" dirty="0"/>
              <a:t>Specific expert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구별하면서도 적절한 </a:t>
            </a:r>
            <a:r>
              <a:rPr lang="en-US" altLang="ko-KR" dirty="0"/>
              <a:t>routing Strategy</a:t>
            </a:r>
            <a:r>
              <a:rPr lang="ko-KR" altLang="en-US" dirty="0"/>
              <a:t>를 적용한다는 개념은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방법론에도 넓게 적용할 수 있어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비교를 통해 설명 드린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경우를 고려하는 </a:t>
            </a:r>
            <a:r>
              <a:rPr lang="en-US" altLang="ko-KR" dirty="0"/>
              <a:t>Routing Strategy </a:t>
            </a:r>
            <a:r>
              <a:rPr lang="ko-KR" altLang="en-US" dirty="0"/>
              <a:t>보다 특정 연결만을 고려한 모델이 더 나을 수 있음을 확인하였습니다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좋은 </a:t>
            </a:r>
            <a:r>
              <a:rPr lang="en-US" altLang="ko-KR" dirty="0"/>
              <a:t>Network structure</a:t>
            </a:r>
            <a:r>
              <a:rPr lang="ko-KR" altLang="en-US" dirty="0"/>
              <a:t>을 구성할 이유를 다시 한번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First, I chose three point from the Novel Idea perspective.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dirty="0"/>
              <a:t>This provided a basic reason for why the PLE method could further improve performance, unlike previous methods </a:t>
            </a:r>
          </a:p>
          <a:p>
            <a:r>
              <a:rPr lang="en-US" altLang="ko-KR" dirty="0"/>
              <a:t>It's also make to prepare in advance for a possible Seesaw phenomenon situation. </a:t>
            </a:r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dirty="0"/>
              <a:t>In most cases, SOTA results are derived. </a:t>
            </a:r>
          </a:p>
          <a:p>
            <a:r>
              <a:rPr lang="en-US" altLang="ko-KR" dirty="0"/>
              <a:t>Among them, the concept of applying appropriate routing strategy for distinguishing between shared and specific experts is </a:t>
            </a:r>
          </a:p>
          <a:p>
            <a:r>
              <a:rPr lang="en-US" altLang="ko-KR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dirty="0"/>
              <a:t>We have confirmed that a model that considers only certain connections can be better than a routing strategy that considers all cases. </a:t>
            </a:r>
          </a:p>
          <a:p>
            <a:r>
              <a:rPr lang="en-US" altLang="ko-KR" dirty="0"/>
              <a:t>This will help you see again why you want to configure a good network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부분에서 큰 동기를 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Negative transfer 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 </a:t>
            </a:r>
            <a:r>
              <a:rPr lang="ko-KR" altLang="en-US" dirty="0"/>
              <a:t>에서 흔히 발생하는 문제라는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의 발생 조건이 상반되어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MTL </a:t>
            </a:r>
            <a:r>
              <a:rPr lang="ko-KR" altLang="en-US" dirty="0"/>
              <a:t>문제에서 둘 중 하나는 쉽게 마주칠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두 문제 모두 해결할 수 있는 </a:t>
            </a:r>
            <a:r>
              <a:rPr lang="en-US" altLang="ko-KR" dirty="0"/>
              <a:t>PLE</a:t>
            </a:r>
            <a:r>
              <a:rPr lang="ko-KR" altLang="en-US" dirty="0"/>
              <a:t>는 좋은 방법이라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</a:t>
            </a:r>
            <a:r>
              <a:rPr lang="en-US" altLang="ko-KR" dirty="0"/>
              <a:t> Task</a:t>
            </a:r>
            <a:r>
              <a:rPr lang="ko-KR" altLang="en-US" dirty="0"/>
              <a:t> 별로 </a:t>
            </a:r>
            <a:r>
              <a:rPr lang="en-US" altLang="ko-KR" dirty="0"/>
              <a:t>AUC/MSE</a:t>
            </a:r>
            <a:r>
              <a:rPr lang="ko-KR" altLang="en-US" dirty="0"/>
              <a:t>를 </a:t>
            </a:r>
            <a:r>
              <a:rPr lang="en-US" altLang="ko-KR" dirty="0"/>
              <a:t>0.1% </a:t>
            </a:r>
            <a:r>
              <a:rPr lang="ko-KR" altLang="en-US" dirty="0"/>
              <a:t>라도 향상시키는 것은 온라인 정책에 있어 큰 개선을 가져옵니다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Paper</a:t>
            </a:r>
            <a:r>
              <a:rPr lang="ko-KR" altLang="en-US" dirty="0"/>
              <a:t>에서도 </a:t>
            </a:r>
            <a:r>
              <a:rPr lang="en-US" altLang="ko-KR" dirty="0"/>
              <a:t>VCR’s MSE</a:t>
            </a:r>
            <a:r>
              <a:rPr lang="ko-KR" altLang="en-US" dirty="0"/>
              <a:t>를 </a:t>
            </a:r>
            <a:r>
              <a:rPr lang="en-US" altLang="ko-KR" dirty="0"/>
              <a:t>1.1% </a:t>
            </a:r>
            <a:r>
              <a:rPr lang="ko-KR" altLang="en-US" dirty="0"/>
              <a:t>줄이고</a:t>
            </a:r>
            <a:r>
              <a:rPr lang="en-US" altLang="ko-KR" dirty="0"/>
              <a:t>, VTR’s AUC</a:t>
            </a:r>
            <a:r>
              <a:rPr lang="ko-KR" altLang="en-US" dirty="0"/>
              <a:t>를 </a:t>
            </a:r>
            <a:r>
              <a:rPr lang="en-US" altLang="ko-KR" dirty="0"/>
              <a:t>0.7% </a:t>
            </a:r>
            <a:r>
              <a:rPr lang="ko-KR" altLang="en-US" dirty="0"/>
              <a:t>증가시켰습니다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추후에 </a:t>
            </a:r>
            <a:r>
              <a:rPr lang="en-US" altLang="ko-KR" dirty="0"/>
              <a:t>Total view count 4.17% </a:t>
            </a:r>
            <a:r>
              <a:rPr lang="ko-KR" altLang="en-US" dirty="0"/>
              <a:t>증가</a:t>
            </a:r>
            <a:r>
              <a:rPr lang="en-US" altLang="ko-KR" dirty="0"/>
              <a:t>, Total watch time</a:t>
            </a:r>
            <a:r>
              <a:rPr lang="ko-KR" altLang="en-US" dirty="0"/>
              <a:t>에 </a:t>
            </a:r>
            <a:r>
              <a:rPr lang="en-US" altLang="ko-KR" dirty="0"/>
              <a:t>3.57% </a:t>
            </a:r>
            <a:r>
              <a:rPr lang="ko-KR" altLang="en-US" dirty="0"/>
              <a:t>증가라는 큰 개선을 가져왔습니다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dirty="0"/>
              <a:t>In particular,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은 </a:t>
            </a:r>
            <a:r>
              <a:rPr lang="en-US" altLang="ko-KR" dirty="0"/>
              <a:t>Reproducible </a:t>
            </a:r>
            <a:r>
              <a:rPr lang="ko-KR" altLang="en-US" dirty="0"/>
              <a:t>관점에서도 강점을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1.4 mil Synthetic Data</a:t>
            </a:r>
            <a:r>
              <a:rPr lang="ko-KR" altLang="en-US" dirty="0"/>
              <a:t>를 사용하여 검증했을 때</a:t>
            </a:r>
            <a:r>
              <a:rPr lang="en-US" altLang="ko-KR" dirty="0"/>
              <a:t>,</a:t>
            </a:r>
            <a:r>
              <a:rPr lang="ko-KR" altLang="en-US" dirty="0"/>
              <a:t> 매 순간 </a:t>
            </a:r>
            <a:r>
              <a:rPr lang="en-US" altLang="ko-KR" dirty="0"/>
              <a:t>MMOE</a:t>
            </a:r>
            <a:r>
              <a:rPr lang="ko-KR" altLang="en-US" dirty="0"/>
              <a:t>보다 좋은 성과를 가져왔습니다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Census-income Dataset </a:t>
            </a:r>
            <a:r>
              <a:rPr lang="ko-KR" altLang="en-US" dirty="0"/>
              <a:t>및 </a:t>
            </a:r>
            <a:r>
              <a:rPr lang="en-US" altLang="ko-KR" dirty="0"/>
              <a:t>Ali-CCP Dataset</a:t>
            </a:r>
            <a:r>
              <a:rPr lang="ko-KR" altLang="en-US" dirty="0"/>
              <a:t>과 같이 공공 데이터에서도 </a:t>
            </a:r>
            <a:r>
              <a:rPr lang="en-US" altLang="ko-KR" dirty="0"/>
              <a:t>MMOE </a:t>
            </a:r>
            <a:r>
              <a:rPr lang="ko-KR" altLang="en-US" dirty="0"/>
              <a:t>보다 좋은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Summary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Pros &amp; Cons of 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Research Idea </a:t>
            </a:r>
          </a:p>
          <a:p>
            <a:pPr marL="0" indent="0">
              <a:buNone/>
            </a:pP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Tencent Video</a:t>
            </a:r>
            <a:r>
              <a:rPr lang="ko-KR" altLang="en-US" dirty="0"/>
              <a:t>의 </a:t>
            </a:r>
            <a:r>
              <a:rPr lang="en-US" altLang="ko-KR" dirty="0"/>
              <a:t>1 </a:t>
            </a:r>
            <a:r>
              <a:rPr lang="en-US" altLang="ko-KR" dirty="0" err="1"/>
              <a:t>bil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PLE</a:t>
            </a:r>
            <a:r>
              <a:rPr lang="ko-KR" altLang="en-US" dirty="0"/>
              <a:t>의 성능이 특정 소수 상황에 국한된 것이 아님을 보였습니다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지표 상으로도 </a:t>
            </a:r>
            <a:r>
              <a:rPr lang="en-US" altLang="ko-KR" dirty="0"/>
              <a:t>Strong Correlation Between Variable </a:t>
            </a:r>
            <a:r>
              <a:rPr lang="ko-KR" altLang="en-US" dirty="0"/>
              <a:t>상황에서 </a:t>
            </a:r>
            <a:r>
              <a:rPr lang="en-US" altLang="ko-KR" dirty="0"/>
              <a:t>Seesaw Phenomenon</a:t>
            </a:r>
            <a:r>
              <a:rPr lang="ko-KR" altLang="en-US" dirty="0"/>
              <a:t>을 관찰할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 </a:t>
            </a:r>
            <a:r>
              <a:rPr lang="ko-KR" altLang="en-US" dirty="0"/>
              <a:t>성능이 </a:t>
            </a:r>
            <a:r>
              <a:rPr lang="en-US" altLang="ko-KR" dirty="0"/>
              <a:t>Online A/B test</a:t>
            </a:r>
            <a:r>
              <a:rPr lang="ko-KR" altLang="en-US" dirty="0"/>
              <a:t> 에서도 유의미한 결과를 도출한 점으로 보아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의 성능은 충분히 납득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이 </a:t>
            </a:r>
            <a:r>
              <a:rPr lang="en-US" altLang="ko-KR" dirty="0"/>
              <a:t>Paper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가지 측면에서 </a:t>
            </a:r>
            <a:r>
              <a:rPr lang="en-US" altLang="ko-KR" dirty="0"/>
              <a:t>Weak point</a:t>
            </a:r>
            <a:r>
              <a:rPr lang="ko-KR" altLang="en-US" dirty="0"/>
              <a:t>를 가지고 있다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Shared experts </a:t>
            </a:r>
            <a:r>
              <a:rPr lang="ko-KR" altLang="en-US" dirty="0"/>
              <a:t>도입에 따른 추가적인 문제 및 </a:t>
            </a:r>
            <a:r>
              <a:rPr lang="ko-KR" altLang="en-US" dirty="0" err="1"/>
              <a:t>고려점</a:t>
            </a:r>
            <a:r>
              <a:rPr lang="ko-KR" altLang="en-US" dirty="0"/>
              <a:t> 발생이며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두번째는 일부 서술에 대해서 설명이 부족한 점입니다</a:t>
            </a:r>
            <a:r>
              <a:rPr lang="en-US" altLang="ko-KR" dirty="0"/>
              <a:t>. 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에서는 </a:t>
            </a:r>
            <a:r>
              <a:rPr lang="en-US" altLang="ko-KR" dirty="0"/>
              <a:t>Task-specific / Task-shared </a:t>
            </a:r>
            <a:r>
              <a:rPr lang="ko-KR" altLang="en-US" dirty="0"/>
              <a:t>개념을 구분하기 위해 </a:t>
            </a:r>
            <a:r>
              <a:rPr lang="en-US" altLang="ko-KR" dirty="0"/>
              <a:t>Shared expert</a:t>
            </a:r>
            <a:r>
              <a:rPr lang="ko-KR" altLang="en-US" dirty="0"/>
              <a:t>를 추가로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Shared expert</a:t>
            </a:r>
            <a:r>
              <a:rPr lang="ko-KR" altLang="en-US" dirty="0"/>
              <a:t>가 서로 다른 </a:t>
            </a:r>
            <a:r>
              <a:rPr lang="en-US" altLang="ko-KR" dirty="0"/>
              <a:t>task</a:t>
            </a:r>
            <a:r>
              <a:rPr lang="ko-KR" altLang="en-US" dirty="0"/>
              <a:t>을 연결하기 위해 </a:t>
            </a:r>
            <a:r>
              <a:rPr lang="en-US" altLang="ko-KR" dirty="0"/>
              <a:t>Concatenation, sum-pooling, Average-pooling </a:t>
            </a:r>
            <a:r>
              <a:rPr lang="ko-KR" altLang="en-US" dirty="0"/>
              <a:t>등의 </a:t>
            </a:r>
            <a:r>
              <a:rPr lang="en-US" altLang="ko-KR" dirty="0"/>
              <a:t>Common fusion operation</a:t>
            </a:r>
            <a:r>
              <a:rPr lang="ko-KR" altLang="en-US" dirty="0"/>
              <a:t>을 사용했기 때문에</a:t>
            </a:r>
            <a:endParaRPr lang="en-US" altLang="ko-KR" dirty="0"/>
          </a:p>
          <a:p>
            <a:r>
              <a:rPr lang="en-US" altLang="ko-KR" dirty="0"/>
              <a:t>Shared expert</a:t>
            </a:r>
            <a:r>
              <a:rPr lang="ko-KR" altLang="en-US" dirty="0"/>
              <a:t> 의 </a:t>
            </a:r>
            <a:r>
              <a:rPr lang="en-US" altLang="ko-KR" dirty="0"/>
              <a:t>Parameter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어떠한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이 갱신될 때마다</a:t>
            </a:r>
            <a:r>
              <a:rPr lang="en-US" altLang="ko-KR" dirty="0"/>
              <a:t> </a:t>
            </a:r>
            <a:r>
              <a:rPr lang="ko-KR" altLang="en-US" dirty="0"/>
              <a:t>같이 갱신되어야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계산량의</a:t>
            </a:r>
            <a:r>
              <a:rPr lang="ko-KR" altLang="en-US" dirty="0"/>
              <a:t> 증가를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 다수의 </a:t>
            </a:r>
            <a:r>
              <a:rPr lang="en-US" altLang="ko-KR" dirty="0"/>
              <a:t>Task</a:t>
            </a:r>
            <a:r>
              <a:rPr lang="ko-KR" altLang="en-US" dirty="0"/>
              <a:t>를 고려할 경우 필요로 하는 </a:t>
            </a:r>
            <a:r>
              <a:rPr lang="ko-KR" altLang="en-US" dirty="0" err="1"/>
              <a:t>계산량이</a:t>
            </a:r>
            <a:r>
              <a:rPr lang="ko-KR" altLang="en-US" dirty="0"/>
              <a:t> 급격히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MMOE</a:t>
            </a:r>
            <a:r>
              <a:rPr lang="ko-KR" altLang="en-US" dirty="0"/>
              <a:t> 구조에서도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필요로 하는 </a:t>
            </a:r>
            <a:r>
              <a:rPr lang="en-US" altLang="ko-KR" dirty="0"/>
              <a:t>Parameter</a:t>
            </a:r>
            <a:r>
              <a:rPr lang="ko-KR" altLang="en-US" dirty="0"/>
              <a:t>의 개수가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더불어 </a:t>
            </a:r>
            <a:r>
              <a:rPr lang="en-US" altLang="ko-KR" dirty="0"/>
              <a:t>PLE</a:t>
            </a:r>
            <a:r>
              <a:rPr lang="ko-KR" altLang="en-US" dirty="0"/>
              <a:t>에선 각</a:t>
            </a:r>
            <a:r>
              <a:rPr lang="en-US" altLang="ko-KR" dirty="0"/>
              <a:t> Task </a:t>
            </a:r>
            <a:r>
              <a:rPr lang="ko-KR" altLang="en-US" dirty="0"/>
              <a:t>간의 관계를 고려하기 위해 추가로 </a:t>
            </a:r>
            <a:r>
              <a:rPr lang="en-US" altLang="ko-KR" dirty="0"/>
              <a:t>Shared expert </a:t>
            </a:r>
            <a:r>
              <a:rPr lang="ko-KR" altLang="en-US" dirty="0"/>
              <a:t>를 도입합니다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</a:t>
            </a:r>
            <a:r>
              <a:rPr lang="en-US" altLang="ko-KR" dirty="0"/>
              <a:t> task 2</a:t>
            </a:r>
            <a:r>
              <a:rPr lang="ko-KR" altLang="en-US" dirty="0"/>
              <a:t>개 쌍에 대한 관계만 고려한다고 해도 </a:t>
            </a:r>
            <a:r>
              <a:rPr lang="en-US" altLang="ko-KR" dirty="0"/>
              <a:t>n(n-1)/2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을 필요로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적절한 </a:t>
            </a:r>
            <a:r>
              <a:rPr lang="en-US" altLang="ko-KR" dirty="0"/>
              <a:t>Shared expert</a:t>
            </a:r>
            <a:r>
              <a:rPr lang="ko-KR" altLang="en-US" dirty="0"/>
              <a:t>를 선택하는 문제가 남아있습니다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앞서 이야기했듯 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사이의 관계만 고려해도 </a:t>
            </a:r>
            <a:r>
              <a:rPr lang="ko-KR" altLang="en-US" dirty="0" err="1"/>
              <a:t>계산량이</a:t>
            </a:r>
            <a:r>
              <a:rPr lang="ko-KR" altLang="en-US" dirty="0"/>
              <a:t> 대폭 증가합니다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그렇다고 모든 </a:t>
            </a:r>
            <a:r>
              <a:rPr lang="en-US" altLang="ko-KR" dirty="0"/>
              <a:t>Task</a:t>
            </a:r>
            <a:r>
              <a:rPr lang="ko-KR" altLang="en-US" dirty="0"/>
              <a:t>를 포괄하는 </a:t>
            </a:r>
            <a:r>
              <a:rPr lang="en-US" altLang="ko-KR" dirty="0"/>
              <a:t>Shared expert</a:t>
            </a:r>
            <a:r>
              <a:rPr lang="ko-KR" altLang="en-US" dirty="0"/>
              <a:t>를 만들면 고려하는 영역이 좁아지게 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결국 사람이 개입하여 </a:t>
            </a:r>
            <a:r>
              <a:rPr lang="en-US" altLang="ko-KR" dirty="0"/>
              <a:t>Heuristic </a:t>
            </a:r>
            <a:r>
              <a:rPr lang="ko-KR" altLang="en-US" dirty="0"/>
              <a:t>하게 모델을 최적화해야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Second, when considering a large number of tasks, the amount of computation required increases dramatically. </a:t>
            </a:r>
          </a:p>
          <a:p>
            <a:pPr marL="0" indent="0">
              <a:buFontTx/>
              <a:buNone/>
            </a:pPr>
            <a:r>
              <a:rPr lang="en-US" altLang="ko-KR" dirty="0"/>
              <a:t>- The MMOE structure increases the number of parameters required in proportion to the number of Tasks. </a:t>
            </a:r>
          </a:p>
          <a:p>
            <a:pPr marL="0" indent="0">
              <a:buFontTx/>
              <a:buNone/>
            </a:pPr>
            <a:r>
              <a:rPr lang="en-US" altLang="ko-KR" dirty="0"/>
              <a:t>- In addition, PLE introduces an additional Shared expert to consider the relationship between each Task.</a:t>
            </a:r>
          </a:p>
          <a:p>
            <a:pPr marL="0" indent="0">
              <a:buFontTx/>
              <a:buNone/>
            </a:pPr>
            <a:r>
              <a:rPr lang="en-US" altLang="ko-KR" dirty="0"/>
              <a:t>At this point, even if you consider only the relationship for each pair of tasks, you will need n(n-1)/2 shared experts.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Finally, the problem of selecting the appropriate shared expert remains. </a:t>
            </a:r>
          </a:p>
          <a:p>
            <a:pPr marL="0" indent="0">
              <a:buFontTx/>
              <a:buNone/>
            </a:pPr>
            <a:r>
              <a:rPr lang="en-US" altLang="ko-KR" dirty="0"/>
              <a:t>As mentioned earlier, considering the relationship between the two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dirty="0"/>
              <a:t>Eventually, we should choose vague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Paper </a:t>
            </a:r>
            <a:r>
              <a:rPr lang="ko-KR" altLang="en-US" dirty="0"/>
              <a:t>속 일부 서술에서 설명이 부족한 부분이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Seesaw Phenomenon</a:t>
            </a:r>
            <a:r>
              <a:rPr lang="ko-KR" altLang="en-US" dirty="0"/>
              <a:t>을 설명하기 위해 </a:t>
            </a:r>
            <a:r>
              <a:rPr lang="en-US" altLang="ko-KR" dirty="0"/>
              <a:t>Figure 3</a:t>
            </a:r>
            <a:r>
              <a:rPr lang="ko-KR" altLang="en-US" dirty="0"/>
              <a:t>을 설명하면서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“It is worth noting that 0.1% increase of AUC or MSE contributes significant improvement to online metrics in out system, which is also mentioned in [4,6,14]” </a:t>
            </a:r>
            <a:r>
              <a:rPr lang="ko-KR" altLang="en-US" dirty="0"/>
              <a:t>라고 서술합니다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이를 뒷받침한 근거를 추가로 제시하지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인용된 논문 </a:t>
            </a:r>
            <a:r>
              <a:rPr lang="en-US" altLang="ko-KR" dirty="0"/>
              <a:t>3</a:t>
            </a:r>
            <a:r>
              <a:rPr lang="ko-KR" altLang="en-US" dirty="0"/>
              <a:t>개를 확인해봤으나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[14]</a:t>
            </a:r>
            <a:r>
              <a:rPr lang="ko-KR" altLang="en-US" dirty="0"/>
              <a:t> 또한 한 문장으로 표현할 뿐이며 </a:t>
            </a:r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에선 </a:t>
            </a:r>
            <a:r>
              <a:rPr lang="en-US" altLang="ko-KR" dirty="0"/>
              <a:t>4</a:t>
            </a:r>
            <a:r>
              <a:rPr lang="ko-KR" altLang="en-US" dirty="0"/>
              <a:t>번째 논문에서 </a:t>
            </a:r>
            <a:r>
              <a:rPr lang="en-US" altLang="ko-KR" dirty="0"/>
              <a:t>AUC</a:t>
            </a:r>
            <a:r>
              <a:rPr lang="ko-KR" altLang="en-US" dirty="0"/>
              <a:t>의 </a:t>
            </a:r>
            <a:r>
              <a:rPr lang="en-US" altLang="ko-KR" dirty="0"/>
              <a:t>0.275%</a:t>
            </a:r>
            <a:r>
              <a:rPr lang="ko-KR" altLang="en-US" dirty="0"/>
              <a:t>의 향상이 </a:t>
            </a:r>
            <a:r>
              <a:rPr lang="en-US" altLang="ko-KR" dirty="0"/>
              <a:t>online CTR</a:t>
            </a:r>
            <a:r>
              <a:rPr lang="ko-KR" altLang="en-US" dirty="0"/>
              <a:t>의 </a:t>
            </a:r>
            <a:r>
              <a:rPr lang="en-US" altLang="ko-KR" dirty="0"/>
              <a:t>3.9%</a:t>
            </a:r>
            <a:r>
              <a:rPr lang="ko-KR" altLang="en-US" dirty="0"/>
              <a:t>를 연관된 것 처럼 서술합니다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[4]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확인해보면 </a:t>
            </a:r>
            <a:r>
              <a:rPr lang="en-US" altLang="ko-KR" dirty="0"/>
              <a:t>Wide</a:t>
            </a:r>
            <a:r>
              <a:rPr lang="ko-KR" altLang="en-US" dirty="0"/>
              <a:t>와 </a:t>
            </a:r>
            <a:r>
              <a:rPr lang="en-US" altLang="ko-KR" dirty="0"/>
              <a:t>Wide &amp; Deep</a:t>
            </a:r>
            <a:r>
              <a:rPr lang="ko-KR" altLang="en-US" dirty="0"/>
              <a:t> 만 고려한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오히려 </a:t>
            </a:r>
            <a:r>
              <a:rPr lang="en-US" altLang="ko-KR" dirty="0"/>
              <a:t>AUC</a:t>
            </a:r>
            <a:r>
              <a:rPr lang="ko-KR" altLang="en-US" dirty="0"/>
              <a:t>는 떨어지지만 </a:t>
            </a:r>
            <a:r>
              <a:rPr lang="en-US" altLang="ko-KR" dirty="0"/>
              <a:t>Online Acquisition Gain</a:t>
            </a:r>
            <a:r>
              <a:rPr lang="ko-KR" altLang="en-US" dirty="0"/>
              <a:t>이 </a:t>
            </a:r>
            <a:r>
              <a:rPr lang="en-US" altLang="ko-KR" dirty="0"/>
              <a:t>2.9%</a:t>
            </a:r>
            <a:r>
              <a:rPr lang="ko-KR" altLang="en-US" dirty="0"/>
              <a:t> 상승하는 경우는 다루지 않고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뒷받침하는 근거 없이 저자가 직관적으로 </a:t>
            </a:r>
            <a:r>
              <a:rPr lang="en-US" altLang="ko-KR" dirty="0"/>
              <a:t>0.1%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상승이 유의미하다 주장하고 있음을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외로 </a:t>
            </a:r>
            <a:r>
              <a:rPr lang="en-US" altLang="ko-KR" dirty="0"/>
              <a:t>Figure 3</a:t>
            </a:r>
            <a:r>
              <a:rPr lang="ko-KR" altLang="en-US" dirty="0"/>
              <a:t>에서 왜 서로 다른 </a:t>
            </a:r>
            <a:r>
              <a:rPr lang="en-US" altLang="ko-KR" dirty="0"/>
              <a:t>Metric</a:t>
            </a:r>
            <a:r>
              <a:rPr lang="ko-KR" altLang="en-US" dirty="0"/>
              <a:t>인 </a:t>
            </a:r>
            <a:r>
              <a:rPr lang="en-US" altLang="ko-KR" dirty="0"/>
              <a:t>AUC</a:t>
            </a:r>
            <a:r>
              <a:rPr lang="ko-KR" altLang="en-US" dirty="0"/>
              <a:t>와 </a:t>
            </a:r>
            <a:r>
              <a:rPr lang="en-US" altLang="ko-KR" dirty="0"/>
              <a:t>MSE</a:t>
            </a:r>
            <a:r>
              <a:rPr lang="ko-KR" altLang="en-US" dirty="0"/>
              <a:t>로 </a:t>
            </a:r>
            <a:r>
              <a:rPr lang="en-US" altLang="ko-KR" dirty="0"/>
              <a:t>Seesaw phenomenon</a:t>
            </a:r>
            <a:r>
              <a:rPr lang="ko-KR" altLang="en-US" dirty="0"/>
              <a:t>을 설명하는지에 대한 근거를 제시하지 않습니다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Explaining Figure 3 to illustrate Seesaw Phenomenon, </a:t>
            </a:r>
          </a:p>
          <a:p>
            <a:r>
              <a:rPr lang="en-US" altLang="ko-KR" dirty="0"/>
              <a:t>"It is worth noting that 0.1% increase of AUC or MSE attributes signature improvement to online metrics in out system, which is so mentioned in [4,6,14]". </a:t>
            </a:r>
          </a:p>
          <a:p>
            <a:r>
              <a:rPr lang="en-US" altLang="ko-KR" dirty="0"/>
              <a:t>And paper don't provide additional evidence to support this. </a:t>
            </a:r>
          </a:p>
          <a:p>
            <a:endParaRPr lang="en-US" altLang="ko-KR" dirty="0"/>
          </a:p>
          <a:p>
            <a:r>
              <a:rPr lang="en-US" altLang="ko-KR" dirty="0"/>
              <a:t>I checked the three papers cited </a:t>
            </a:r>
          </a:p>
          <a:p>
            <a:r>
              <a:rPr lang="en-US" altLang="ko-KR" dirty="0"/>
              <a:t>[14] just said one sentence,</a:t>
            </a:r>
          </a:p>
          <a:p>
            <a:r>
              <a:rPr lang="en-US" altLang="ko-KR" dirty="0"/>
              <a:t>[6] mention  that in fourth paper, a 0.275% improvement in AUC is described as related to 3.9% of online CTRs. </a:t>
            </a:r>
          </a:p>
          <a:p>
            <a:endParaRPr lang="en-US" altLang="ko-KR" dirty="0"/>
          </a:p>
          <a:p>
            <a:r>
              <a:rPr lang="en-US" altLang="ko-KR" dirty="0"/>
              <a:t>However, if we check [4], only basic model Wide and Wide &amp; Deep are considered </a:t>
            </a:r>
          </a:p>
          <a:p>
            <a:r>
              <a:rPr lang="en-US" altLang="ko-KR" dirty="0"/>
              <a:t>On the contrary, it does not deal with cases where the AUC falls but the Online Acquisition Gain rises by 2.9%. </a:t>
            </a:r>
          </a:p>
          <a:p>
            <a:endParaRPr lang="en-US" altLang="ko-KR" dirty="0"/>
          </a:p>
          <a:p>
            <a:r>
              <a:rPr lang="en-US" altLang="ko-KR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dirty="0"/>
              <a:t>In Addition, Figure 3 does not provide a basis for why different metrics, AUC and MSE, describe Seesaw phenomenon.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Research Idea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연구 주제로 </a:t>
            </a:r>
            <a:r>
              <a:rPr lang="en-US" altLang="ko-KR" dirty="0"/>
              <a:t>4</a:t>
            </a:r>
            <a:r>
              <a:rPr lang="ko-KR" altLang="en-US" dirty="0"/>
              <a:t>가지를 선정하였습니다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PLE</a:t>
            </a:r>
            <a:r>
              <a:rPr lang="ko-KR" altLang="en-US" dirty="0"/>
              <a:t>의 </a:t>
            </a:r>
            <a:r>
              <a:rPr lang="ko-KR" altLang="en-US" dirty="0" err="1"/>
              <a:t>계산량</a:t>
            </a:r>
            <a:r>
              <a:rPr lang="ko-KR" altLang="en-US" dirty="0"/>
              <a:t> 문제를 해결하는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한 예시로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PLE </a:t>
            </a:r>
            <a:r>
              <a:rPr lang="ko-KR" altLang="en-US" dirty="0"/>
              <a:t>모델에 적용하고자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고려할 </a:t>
            </a:r>
            <a:r>
              <a:rPr lang="en-US" altLang="ko-KR" dirty="0"/>
              <a:t>Parameter</a:t>
            </a:r>
            <a:r>
              <a:rPr lang="ko-KR" altLang="en-US" dirty="0"/>
              <a:t>수가 증가하였는데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적용하여 한번에 고려하는 </a:t>
            </a:r>
            <a:r>
              <a:rPr lang="en-US" altLang="ko-KR" dirty="0"/>
              <a:t>Task</a:t>
            </a:r>
            <a:r>
              <a:rPr lang="ko-KR" altLang="en-US" dirty="0"/>
              <a:t>의 개수를 고정시킨다면 계산을 효율적으로 할 수 있을 뿐더러 모델의 </a:t>
            </a:r>
            <a:r>
              <a:rPr lang="en-US" altLang="ko-KR" dirty="0"/>
              <a:t>Robustness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제공할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Dropout</a:t>
            </a:r>
            <a:r>
              <a:rPr lang="ko-KR" altLang="en-US" dirty="0"/>
              <a:t>을 통해 한번에 고려하는 </a:t>
            </a:r>
            <a:r>
              <a:rPr lang="en-US" altLang="ko-KR" dirty="0"/>
              <a:t>Parameter </a:t>
            </a:r>
            <a:r>
              <a:rPr lang="ko-KR" altLang="en-US" dirty="0"/>
              <a:t>개수를 줄인다면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Parallel and distributed MTL </a:t>
            </a:r>
            <a:r>
              <a:rPr lang="ko-KR" altLang="en-US" dirty="0"/>
              <a:t>방법을 적용할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Parameter</a:t>
            </a:r>
            <a:r>
              <a:rPr lang="ko-KR" altLang="en-US" dirty="0"/>
              <a:t> 에 </a:t>
            </a:r>
            <a:r>
              <a:rPr lang="en-US" altLang="ko-KR" dirty="0"/>
              <a:t>Dimension reduction </a:t>
            </a:r>
            <a:r>
              <a:rPr lang="ko-KR" altLang="en-US" dirty="0"/>
              <a:t>하는 개념을 차용하여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Task </a:t>
            </a:r>
            <a:r>
              <a:rPr lang="ko-KR" altLang="en-US" dirty="0"/>
              <a:t>간에서도 중요한</a:t>
            </a:r>
            <a:r>
              <a:rPr lang="en-US" altLang="ko-KR" dirty="0"/>
              <a:t> Task</a:t>
            </a:r>
            <a:r>
              <a:rPr lang="ko-KR" altLang="en-US" dirty="0"/>
              <a:t>를 선별 또는 새로운 </a:t>
            </a:r>
            <a:r>
              <a:rPr lang="en-US" altLang="ko-KR" dirty="0"/>
              <a:t>Task</a:t>
            </a:r>
            <a:r>
              <a:rPr lang="ko-KR" altLang="en-US" dirty="0"/>
              <a:t>로 합칠 수 있다면 </a:t>
            </a:r>
            <a:r>
              <a:rPr lang="ko-KR" altLang="en-US" dirty="0" err="1"/>
              <a:t>계산량</a:t>
            </a:r>
            <a:r>
              <a:rPr lang="ko-KR" altLang="en-US" dirty="0"/>
              <a:t> 감소 개선을 할 수 </a:t>
            </a:r>
            <a:r>
              <a:rPr lang="ko-KR" altLang="en-US" dirty="0" err="1"/>
              <a:t>있겠스비다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MTL</a:t>
            </a:r>
            <a:r>
              <a:rPr lang="ko-KR" altLang="en-US" dirty="0"/>
              <a:t>의 방식을 </a:t>
            </a:r>
            <a:r>
              <a:rPr lang="en-US" altLang="ko-KR" dirty="0"/>
              <a:t>Multi-domain </a:t>
            </a:r>
            <a:r>
              <a:rPr lang="ko-KR" altLang="en-US" dirty="0"/>
              <a:t>에 적용하는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Multi task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영역에 대해서 서로 다른 </a:t>
            </a:r>
            <a:r>
              <a:rPr lang="en-US" altLang="ko-KR" dirty="0"/>
              <a:t>Task</a:t>
            </a:r>
            <a:r>
              <a:rPr lang="ko-KR" altLang="en-US" dirty="0"/>
              <a:t>을 결합하는 방법론입니다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바꿔 서로 다른 컨텐츠에 대한 </a:t>
            </a:r>
            <a:r>
              <a:rPr lang="en-US" altLang="ko-KR" dirty="0"/>
              <a:t>VTR’s AUC </a:t>
            </a:r>
            <a:r>
              <a:rPr lang="ko-KR" altLang="en-US" dirty="0"/>
              <a:t>측정과 같이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서로 다른 영역에 대해서 같은 </a:t>
            </a:r>
            <a:r>
              <a:rPr lang="en-US" altLang="ko-KR" dirty="0"/>
              <a:t>Task</a:t>
            </a:r>
            <a:r>
              <a:rPr lang="ko-KR" altLang="en-US" dirty="0"/>
              <a:t>를 </a:t>
            </a:r>
            <a:r>
              <a:rPr lang="ko-KR" altLang="en-US" dirty="0" err="1"/>
              <a:t>부여함으써</a:t>
            </a:r>
            <a:r>
              <a:rPr lang="ko-KR" altLang="en-US" dirty="0"/>
              <a:t> 한번 더 성능 향상을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나아간다면 </a:t>
            </a:r>
            <a:r>
              <a:rPr lang="en-US" altLang="ko-KR" dirty="0"/>
              <a:t>Multi-view, Multi-domain, Multi-task</a:t>
            </a:r>
            <a:r>
              <a:rPr lang="ko-KR" altLang="en-US" dirty="0"/>
              <a:t>와 같이  </a:t>
            </a:r>
            <a:r>
              <a:rPr lang="en-US" altLang="ko-KR" dirty="0"/>
              <a:t>Multi learning </a:t>
            </a:r>
            <a:r>
              <a:rPr lang="ko-KR" altLang="en-US" dirty="0"/>
              <a:t>방식들을 결합할 수 있다면 </a:t>
            </a:r>
            <a:endParaRPr lang="en-US" altLang="ko-KR" dirty="0"/>
          </a:p>
          <a:p>
            <a:r>
              <a:rPr lang="ko-KR" altLang="en-US" dirty="0"/>
              <a:t>더 나은 성능을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PLE </a:t>
            </a:r>
            <a:r>
              <a:rPr lang="ko-KR" altLang="en-US" dirty="0"/>
              <a:t>모델을 보다 깊게 구성하는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이해한 바로는 </a:t>
            </a:r>
            <a:r>
              <a:rPr lang="en-US" altLang="ko-KR" dirty="0"/>
              <a:t>PLE</a:t>
            </a:r>
            <a:r>
              <a:rPr lang="ko-KR" altLang="en-US" dirty="0"/>
              <a:t> 층을 기반으로 해서 </a:t>
            </a:r>
            <a:r>
              <a:rPr lang="en-US" altLang="ko-KR" dirty="0"/>
              <a:t>lower-level </a:t>
            </a:r>
            <a:r>
              <a:rPr lang="ko-KR" altLang="en-US" dirty="0"/>
              <a:t>과</a:t>
            </a:r>
            <a:r>
              <a:rPr lang="en-US" altLang="ko-KR" dirty="0"/>
              <a:t> Higher-level</a:t>
            </a:r>
            <a:r>
              <a:rPr lang="ko-KR" altLang="en-US" dirty="0"/>
              <a:t>로 모델을 구분했습니다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대해서 층을 더욱 </a:t>
            </a:r>
            <a:r>
              <a:rPr lang="ko-KR" altLang="en-US" dirty="0" err="1"/>
              <a:t>깊게하고</a:t>
            </a:r>
            <a:r>
              <a:rPr lang="ko-KR" altLang="en-US" dirty="0"/>
              <a:t> 다수의 </a:t>
            </a:r>
            <a:r>
              <a:rPr lang="en-US" altLang="ko-KR" dirty="0"/>
              <a:t>PLE </a:t>
            </a:r>
            <a:r>
              <a:rPr lang="ko-KR" altLang="en-US" dirty="0"/>
              <a:t>층을 부여한다면</a:t>
            </a:r>
            <a:endParaRPr lang="en-US" altLang="ko-KR" dirty="0"/>
          </a:p>
          <a:p>
            <a:r>
              <a:rPr lang="ko-KR" altLang="en-US" dirty="0"/>
              <a:t>보다 </a:t>
            </a:r>
            <a:r>
              <a:rPr lang="en-US" altLang="ko-KR" sz="1200" dirty="0"/>
              <a:t>Higher-level deeper representation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이끌어 낼 수 있겠습니다</a:t>
            </a:r>
            <a:r>
              <a:rPr lang="en-US" altLang="ko-KR" sz="120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 about four Idea for future research. </a:t>
            </a:r>
          </a:p>
          <a:p>
            <a:endParaRPr lang="en-US" altLang="ko-KR" dirty="0"/>
          </a:p>
          <a:p>
            <a:r>
              <a:rPr lang="en-US" altLang="ko-KR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dirty="0"/>
              <a:t>As an example, I want to apply Dropout to the PLE model.</a:t>
            </a:r>
          </a:p>
          <a:p>
            <a:r>
              <a:rPr lang="en-US" altLang="ko-KR" dirty="0"/>
              <a:t>The number of parameters of PLE are increased in proportion to the number of tasks</a:t>
            </a:r>
          </a:p>
          <a:p>
            <a:r>
              <a:rPr lang="en-US" altLang="ko-KR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dirty="0"/>
              <a:t>Especially if we reduce the number of parameters through Dropout </a:t>
            </a:r>
          </a:p>
          <a:p>
            <a:r>
              <a:rPr lang="en-US" altLang="ko-KR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dirty="0"/>
              <a:t>Additionally, By using the concept of dimension reduction in tasks, </a:t>
            </a:r>
          </a:p>
          <a:p>
            <a:r>
              <a:rPr lang="en-US" altLang="ko-KR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applying MTL's method to Multi-domain. </a:t>
            </a:r>
          </a:p>
          <a:p>
            <a:r>
              <a:rPr lang="en-US" altLang="ko-KR" dirty="0"/>
              <a:t>For Multi tasks, it is a methodology that combines different tasks for the same area. </a:t>
            </a:r>
          </a:p>
          <a:p>
            <a:r>
              <a:rPr lang="en-US" altLang="ko-KR" dirty="0"/>
              <a:t>By changing this, like measuring VTR's AUC for different content, </a:t>
            </a:r>
          </a:p>
          <a:p>
            <a:r>
              <a:rPr lang="en-US" altLang="ko-KR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dirty="0"/>
              <a:t>If you could combine multi-learning methods like multi-view, multi-domain, and multi-task, </a:t>
            </a:r>
          </a:p>
          <a:p>
            <a:r>
              <a:rPr lang="en-US" altLang="ko-KR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dirty="0"/>
              <a:t>Finally, structure more deer hierarchy PLE model</a:t>
            </a:r>
          </a:p>
          <a:p>
            <a:r>
              <a:rPr lang="en-US" altLang="ko-KR" dirty="0"/>
              <a:t>Based on the PLE layer, we have divided the model into lower-level and higher-level. </a:t>
            </a:r>
          </a:p>
          <a:p>
            <a:r>
              <a:rPr lang="en-US" altLang="ko-KR" dirty="0"/>
              <a:t>If you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ko-KR" altLang="en-US" dirty="0" err="1"/>
              <a:t>여기까지가</a:t>
            </a:r>
            <a:r>
              <a:rPr lang="ko-KR" altLang="en-US" dirty="0"/>
              <a:t> 제 발표였습니다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있으신 분들은 편히 질문해주시기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9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of paper</a:t>
            </a:r>
            <a:r>
              <a:rPr lang="ko-KR" altLang="en-US" dirty="0"/>
              <a:t>에서는 다음과 같이 </a:t>
            </a:r>
            <a:r>
              <a:rPr lang="en-US" altLang="ko-KR" dirty="0"/>
              <a:t>5</a:t>
            </a:r>
            <a:r>
              <a:rPr lang="ko-KR" altLang="en-US" dirty="0"/>
              <a:t>단계에 맞춰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briefing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Multi task learning </a:t>
            </a:r>
            <a:r>
              <a:rPr lang="ko-KR" altLang="en-US" dirty="0"/>
              <a:t>문제에서 자주 발생하는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 2</a:t>
            </a:r>
            <a:r>
              <a:rPr lang="ko-KR" altLang="en-US" dirty="0"/>
              <a:t>가지로 정의하고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Negative Transfer</a:t>
            </a:r>
            <a:r>
              <a:rPr lang="ko-KR" altLang="en-US" dirty="0"/>
              <a:t>은 각</a:t>
            </a:r>
            <a:r>
              <a:rPr lang="en-US" altLang="ko-KR" dirty="0"/>
              <a:t> Task </a:t>
            </a:r>
            <a:r>
              <a:rPr lang="ko-KR" altLang="en-US" dirty="0"/>
              <a:t>간의 상관관계가 낮거나</a:t>
            </a:r>
            <a:r>
              <a:rPr lang="en-US" altLang="ko-KR" dirty="0"/>
              <a:t>, </a:t>
            </a:r>
            <a:r>
              <a:rPr lang="ko-KR" altLang="en-US" dirty="0"/>
              <a:t>오히려 충돌하는 경우에 성능이 악화되는 것을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이후에 자세히 다루겠지만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해결하려는 방법들은 여럿 제시되어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Seesaw Phenomenon</a:t>
            </a:r>
            <a:r>
              <a:rPr lang="ko-KR" altLang="en-US" dirty="0"/>
              <a:t>은 이번 </a:t>
            </a:r>
            <a:r>
              <a:rPr lang="en-US" altLang="ko-KR" dirty="0"/>
              <a:t>Paper</a:t>
            </a:r>
            <a:r>
              <a:rPr lang="ko-KR" altLang="en-US" dirty="0"/>
              <a:t>에서 처음으로 정의한 것으로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Task </a:t>
            </a:r>
            <a:r>
              <a:rPr lang="ko-KR" altLang="en-US" dirty="0"/>
              <a:t>간의 상관관계가 높고</a:t>
            </a:r>
            <a:r>
              <a:rPr lang="en-US" altLang="ko-KR" dirty="0"/>
              <a:t>, </a:t>
            </a:r>
            <a:r>
              <a:rPr lang="ko-KR" altLang="en-US" dirty="0"/>
              <a:t>연관성이 높을 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의 성능 향상이 연관된 다른 </a:t>
            </a:r>
            <a:r>
              <a:rPr lang="en-US" altLang="ko-KR" dirty="0"/>
              <a:t>Task</a:t>
            </a:r>
            <a:r>
              <a:rPr lang="ko-KR" altLang="en-US" dirty="0"/>
              <a:t>의 성능을 악화시키는 현상을 의미합니다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옆에 첨부한 </a:t>
            </a:r>
            <a:r>
              <a:rPr lang="en-US" altLang="ko-KR" dirty="0"/>
              <a:t>Figure</a:t>
            </a:r>
            <a:r>
              <a:rPr lang="ko-KR" altLang="en-US" dirty="0"/>
              <a:t>와 같이 대부분의 방법론들이 </a:t>
            </a:r>
            <a:r>
              <a:rPr lang="en-US" altLang="ko-KR" dirty="0"/>
              <a:t>seesaw Phenomenon</a:t>
            </a:r>
            <a:r>
              <a:rPr lang="ko-KR" altLang="en-US" dirty="0"/>
              <a:t>을 가지고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돌아와서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</a:t>
            </a:r>
            <a:r>
              <a:rPr lang="ko-KR" altLang="en-US" dirty="0"/>
              <a:t>에 있어 흔히 일어나는 문제들로</a:t>
            </a:r>
            <a:r>
              <a:rPr lang="en-US" altLang="ko-KR" dirty="0"/>
              <a:t>, </a:t>
            </a:r>
            <a:r>
              <a:rPr lang="ko-KR" altLang="en-US" dirty="0"/>
              <a:t>해결하는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paper, we define two problems: Negative Transfer and Seesaw Phenomenon, which occur frequently in multi-task learning problems. </a:t>
            </a:r>
          </a:p>
          <a:p>
            <a:endParaRPr lang="en-US" altLang="ko-KR" dirty="0"/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on the other hand,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r>
              <a:rPr lang="en-US" altLang="ko-KR" dirty="0"/>
              <a:t> You can see that most methodologies have a seesaw phenomenon, as shown in the figure attached next to them. </a:t>
            </a:r>
          </a:p>
          <a:p>
            <a:endParaRPr lang="en-US" altLang="ko-KR" dirty="0"/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예시로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Gate Network</a:t>
            </a:r>
            <a:r>
              <a:rPr lang="ko-KR" altLang="en-US" dirty="0"/>
              <a:t>를 통해서 각 </a:t>
            </a:r>
            <a:r>
              <a:rPr lang="en-US" altLang="ko-KR" dirty="0"/>
              <a:t>Task </a:t>
            </a:r>
            <a:r>
              <a:rPr lang="ko-KR" altLang="en-US" dirty="0"/>
              <a:t>간의 차이점을 구별했고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SOTA </a:t>
            </a:r>
            <a:r>
              <a:rPr lang="ko-KR" altLang="en-US" dirty="0"/>
              <a:t>결과를 만들어 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 </a:t>
            </a:r>
            <a:r>
              <a:rPr lang="en-US" altLang="ko-KR" dirty="0"/>
              <a:t>Task</a:t>
            </a:r>
            <a:r>
              <a:rPr lang="ko-KR" altLang="en-US" dirty="0"/>
              <a:t> 간의 상관관계를 찾아내지 못했기 때문에 성능 향상에 제약이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 </a:t>
            </a:r>
            <a:r>
              <a:rPr lang="ko-KR" altLang="en-US" dirty="0"/>
              <a:t>지금까지의 방법론들은 </a:t>
            </a:r>
            <a:r>
              <a:rPr lang="en-US" altLang="ko-KR" dirty="0"/>
              <a:t>Negative transfer</a:t>
            </a:r>
            <a:r>
              <a:rPr lang="ko-KR" altLang="en-US" dirty="0"/>
              <a:t>은 해결하고자 했으나</a:t>
            </a:r>
            <a:r>
              <a:rPr lang="en-US" altLang="ko-KR" dirty="0"/>
              <a:t>, Seesaw Phenomenon</a:t>
            </a:r>
            <a:r>
              <a:rPr lang="ko-KR" altLang="en-US" dirty="0"/>
              <a:t>에 대해선 고려하지 않았습니다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Task </a:t>
            </a:r>
            <a:r>
              <a:rPr lang="ko-KR" altLang="en-US" dirty="0"/>
              <a:t>가 시행되는 </a:t>
            </a:r>
            <a:r>
              <a:rPr lang="en-US" altLang="ko-KR" dirty="0"/>
              <a:t>Expert </a:t>
            </a:r>
            <a:r>
              <a:rPr lang="ko-KR" altLang="en-US" dirty="0"/>
              <a:t>사이에서 차이와 관계 둘 다 고려할 줄 아는 모델을 디자인하는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 far, many methodologies are devised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an example, MMOE distinguished the differences between each task through the Gate Network, resulting in SOTA results.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was a limit to performance improvement because no correlation was found between each task.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Other methodologies have tried to solve Negative transfer, but have not considered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it was necessary to design a model that could take into account both differences and relationships between the Expert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간의 관계를 반영하기 위해서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나누고</a:t>
            </a:r>
            <a:r>
              <a:rPr lang="en-US" altLang="ko-KR" dirty="0"/>
              <a:t>, </a:t>
            </a:r>
            <a:r>
              <a:rPr lang="ko-KR" altLang="en-US" dirty="0"/>
              <a:t>보다 좋은 </a:t>
            </a:r>
            <a:r>
              <a:rPr lang="en-US" altLang="ko-KR" dirty="0"/>
              <a:t>Network structure</a:t>
            </a:r>
            <a:r>
              <a:rPr lang="ko-KR" altLang="en-US" dirty="0"/>
              <a:t>을 찾으려는 시도는 처음이 아닙니다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MTAN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을 구분하였습니다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Attention Network</a:t>
            </a:r>
            <a:r>
              <a:rPr lang="ko-KR" altLang="en-US" dirty="0"/>
              <a:t>를 거치기 전에 서로 다른 </a:t>
            </a:r>
            <a:r>
              <a:rPr lang="en-US" altLang="ko-KR" dirty="0"/>
              <a:t>Tasks </a:t>
            </a:r>
            <a:r>
              <a:rPr lang="ko-KR" altLang="en-US" dirty="0"/>
              <a:t>간 </a:t>
            </a:r>
            <a:r>
              <a:rPr lang="en-US" altLang="ko-KR" dirty="0"/>
              <a:t>Representation</a:t>
            </a:r>
            <a:r>
              <a:rPr lang="ko-KR" altLang="en-US" dirty="0"/>
              <a:t>을 공유하여 각</a:t>
            </a:r>
            <a:r>
              <a:rPr lang="en-US" altLang="ko-KR" dirty="0"/>
              <a:t> </a:t>
            </a:r>
            <a:r>
              <a:rPr lang="ko-KR" altLang="en-US" dirty="0"/>
              <a:t>특성 간에 간섭이 일어날 수 있는 환경을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SNR Framework</a:t>
            </a:r>
            <a:r>
              <a:rPr lang="ko-KR" altLang="en-US" dirty="0"/>
              <a:t>의 경우 </a:t>
            </a:r>
            <a:r>
              <a:rPr lang="en-US" altLang="ko-KR" dirty="0"/>
              <a:t>NAS</a:t>
            </a:r>
            <a:r>
              <a:rPr lang="ko-KR" altLang="en-US" dirty="0"/>
              <a:t>를 적용하는 등 최적의 구조를 찾으려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NAS</a:t>
            </a:r>
            <a:r>
              <a:rPr lang="ko-KR" altLang="en-US" dirty="0"/>
              <a:t>를 적용할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“The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selects no more than one function block for each task in each depth” </a:t>
            </a:r>
            <a:r>
              <a:rPr lang="ko-KR" altLang="en-US" dirty="0"/>
              <a:t>로 가정하여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표현력을 감소시켰습니다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모델들은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</a:t>
            </a:r>
            <a:r>
              <a:rPr lang="en-US" altLang="ko-KR" dirty="0"/>
              <a:t>Network </a:t>
            </a:r>
            <a:r>
              <a:rPr lang="ko-KR" altLang="en-US" dirty="0"/>
              <a:t>상에서 잘 구별을 못하거나</a:t>
            </a:r>
            <a:r>
              <a:rPr lang="en-US" altLang="ko-KR" dirty="0"/>
              <a:t>, </a:t>
            </a:r>
            <a:r>
              <a:rPr lang="ko-KR" altLang="en-US" dirty="0"/>
              <a:t>일반화하기엔 충분하지 않았습니다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not the first time that have divided the Task-Specific/Task-common concepts to reflect the relationship between Tasks and have tried to find a better network structure. </a:t>
            </a:r>
          </a:p>
          <a:p>
            <a:endParaRPr lang="en-US" altLang="ko-KR" dirty="0"/>
          </a:p>
          <a:p>
            <a:r>
              <a:rPr lang="en-US" altLang="ko-KR" dirty="0"/>
              <a:t>For MTAN, Task-specific / Task-common notion was first used.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dirty="0"/>
              <a:t>But it assume that "The routing network selections no more than one function block for each task in each depth", </a:t>
            </a:r>
          </a:p>
          <a:p>
            <a:r>
              <a:rPr lang="en-US" altLang="ko-KR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PLE</a:t>
            </a:r>
            <a:r>
              <a:rPr lang="ko-KR" altLang="en-US" dirty="0"/>
              <a:t>에서는 크게 </a:t>
            </a:r>
            <a:r>
              <a:rPr lang="en-US" altLang="ko-KR" dirty="0"/>
              <a:t>3</a:t>
            </a:r>
            <a:r>
              <a:rPr lang="ko-KR" altLang="en-US" dirty="0"/>
              <a:t>단계로 나눠 문제를 해결합니다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Customized Gate control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CGC</a:t>
            </a:r>
            <a:r>
              <a:rPr lang="ko-KR" altLang="en-US" dirty="0"/>
              <a:t>로 부르겠습니다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CGC</a:t>
            </a:r>
            <a:r>
              <a:rPr lang="ko-KR" altLang="en-US" dirty="0"/>
              <a:t>는 크게 </a:t>
            </a:r>
            <a:r>
              <a:rPr lang="en-US" altLang="ko-KR" dirty="0"/>
              <a:t>Bottom / Gate / Tower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파란색 영역인 </a:t>
            </a:r>
            <a:r>
              <a:rPr lang="en-US" altLang="ko-KR" dirty="0"/>
              <a:t>Bottom</a:t>
            </a:r>
            <a:r>
              <a:rPr lang="ko-KR" altLang="en-US" dirty="0"/>
              <a:t>은 각각 </a:t>
            </a:r>
            <a:r>
              <a:rPr lang="en-US" altLang="ko-KR" dirty="0"/>
              <a:t>Specific Experts </a:t>
            </a:r>
            <a:r>
              <a:rPr lang="ko-KR" altLang="en-US" dirty="0"/>
              <a:t>와 </a:t>
            </a:r>
            <a:r>
              <a:rPr lang="en-US" altLang="ko-KR" dirty="0"/>
              <a:t>Task </a:t>
            </a:r>
            <a:r>
              <a:rPr lang="ko-KR" altLang="en-US" dirty="0"/>
              <a:t>간의 공통된 패턴 등을 담당하는 </a:t>
            </a:r>
            <a:r>
              <a:rPr lang="en-US" altLang="ko-KR" dirty="0"/>
              <a:t>shared Expert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Expert</a:t>
            </a:r>
            <a:r>
              <a:rPr lang="ko-KR" altLang="en-US" dirty="0"/>
              <a:t>는 다수의 </a:t>
            </a:r>
            <a:r>
              <a:rPr lang="en-US" altLang="ko-KR" dirty="0"/>
              <a:t>sub-network</a:t>
            </a:r>
            <a:r>
              <a:rPr lang="ko-KR" altLang="en-US" dirty="0"/>
              <a:t>로 구성된 하나의 모듈로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input</a:t>
            </a:r>
            <a:r>
              <a:rPr lang="ko-KR" altLang="en-US" dirty="0"/>
              <a:t>에 대해 학습되는 모델을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초록색인 </a:t>
            </a:r>
            <a:r>
              <a:rPr lang="en-US" altLang="ko-KR" dirty="0"/>
              <a:t>Gate</a:t>
            </a:r>
            <a:r>
              <a:rPr lang="ko-KR" altLang="en-US" dirty="0"/>
              <a:t>를 통해서 각각의 </a:t>
            </a:r>
            <a:r>
              <a:rPr lang="en-US" altLang="ko-KR" dirty="0"/>
              <a:t>Specific expert</a:t>
            </a:r>
            <a:r>
              <a:rPr lang="ko-KR" altLang="en-US" dirty="0"/>
              <a:t>와 </a:t>
            </a:r>
            <a:r>
              <a:rPr lang="en-US" altLang="ko-KR" dirty="0"/>
              <a:t>Shared expert</a:t>
            </a:r>
            <a:r>
              <a:rPr lang="ko-KR" altLang="en-US" dirty="0"/>
              <a:t>를 </a:t>
            </a:r>
            <a:r>
              <a:rPr lang="en-US" altLang="ko-KR" dirty="0"/>
              <a:t>dynamic </a:t>
            </a:r>
            <a:r>
              <a:rPr lang="ko-KR" altLang="en-US" dirty="0"/>
              <a:t>하게 조합합니다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Tower</a:t>
            </a:r>
            <a:r>
              <a:rPr lang="ko-KR" altLang="en-US" dirty="0"/>
              <a:t>에서</a:t>
            </a:r>
            <a:r>
              <a:rPr lang="en-US" altLang="ko-KR" dirty="0"/>
              <a:t> Gate</a:t>
            </a:r>
            <a:r>
              <a:rPr lang="ko-KR" altLang="en-US" dirty="0"/>
              <a:t>를 통해 </a:t>
            </a:r>
            <a:r>
              <a:rPr lang="en-US" altLang="ko-KR" dirty="0"/>
              <a:t>Specific expert</a:t>
            </a:r>
            <a:r>
              <a:rPr lang="ko-KR" altLang="en-US" dirty="0"/>
              <a:t> 와 </a:t>
            </a:r>
            <a:r>
              <a:rPr lang="en-US" altLang="ko-KR" dirty="0"/>
              <a:t>Shared expert </a:t>
            </a:r>
            <a:r>
              <a:rPr lang="ko-KR" altLang="en-US" dirty="0"/>
              <a:t>의 정보를 받아 각 </a:t>
            </a:r>
            <a:r>
              <a:rPr lang="en-US" altLang="ko-KR" dirty="0"/>
              <a:t>task-specific </a:t>
            </a:r>
            <a:r>
              <a:rPr lang="ko-KR" altLang="en-US" dirty="0"/>
              <a:t>하게 결과물을 만들어냅니다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균형을 조율하며</a:t>
            </a:r>
            <a:r>
              <a:rPr lang="en-US" altLang="ko-KR" dirty="0"/>
              <a:t>, Task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r>
              <a:rPr lang="ko-KR" altLang="en-US" dirty="0"/>
              <a:t> 및 </a:t>
            </a:r>
            <a:r>
              <a:rPr lang="en-US" altLang="ko-KR" dirty="0"/>
              <a:t>sample-dependent </a:t>
            </a:r>
            <a:r>
              <a:rPr lang="en-US" altLang="ko-KR" dirty="0" err="1"/>
              <a:t>corrlelation</a:t>
            </a:r>
            <a:r>
              <a:rPr lang="ko-KR" altLang="en-US" dirty="0"/>
              <a:t>을 </a:t>
            </a:r>
            <a:r>
              <a:rPr lang="ko-KR" altLang="en-US" dirty="0" err="1"/>
              <a:t>잘다루게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PLE solves the problem by dividing it into three main steps. </a:t>
            </a:r>
          </a:p>
          <a:p>
            <a:endParaRPr lang="en-US" altLang="ko-KR" dirty="0"/>
          </a:p>
          <a:p>
            <a:r>
              <a:rPr lang="en-US" altLang="ko-KR" dirty="0"/>
              <a:t>First, Customized Gate Control. I'll call it CGC. </a:t>
            </a:r>
          </a:p>
          <a:p>
            <a:endParaRPr lang="en-US" altLang="ko-KR" dirty="0"/>
          </a:p>
          <a:p>
            <a:r>
              <a:rPr lang="en-US" altLang="ko-KR" dirty="0"/>
              <a:t>The CGC is largely composed of Bottom/Gate/Tower. </a:t>
            </a:r>
          </a:p>
          <a:p>
            <a:endParaRPr lang="en-US" altLang="ko-KR" dirty="0"/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 </a:t>
            </a:r>
          </a:p>
          <a:p>
            <a:r>
              <a:rPr lang="en-US" altLang="ko-KR" dirty="0"/>
              <a:t>Expert is a module that consists of a number of sub-networks and refers to a model that is learned for a given input. 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endParaRPr lang="en-US" altLang="ko-KR" dirty="0"/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차이점에 대해 짚고 넘어가겠습니다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en-US" altLang="ko-KR" dirty="0"/>
              <a:t>2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연결 방식</a:t>
            </a:r>
            <a:r>
              <a:rPr lang="en-US" altLang="ko-KR" dirty="0"/>
              <a:t>(Routing) </a:t>
            </a:r>
            <a:r>
              <a:rPr lang="ko-KR" altLang="en-US" dirty="0"/>
              <a:t>과 </a:t>
            </a:r>
            <a:r>
              <a:rPr lang="en-US" altLang="ko-KR" dirty="0"/>
              <a:t>Bottom Ingredient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는 모든</a:t>
            </a:r>
            <a:r>
              <a:rPr lang="en-US" altLang="ko-KR" dirty="0"/>
              <a:t> Expert</a:t>
            </a:r>
            <a:r>
              <a:rPr lang="ko-KR" altLang="en-US" dirty="0"/>
              <a:t>의 관계를 고려하나</a:t>
            </a:r>
            <a:r>
              <a:rPr lang="en-US" altLang="ko-KR" dirty="0"/>
              <a:t>, CGC</a:t>
            </a:r>
            <a:r>
              <a:rPr lang="ko-KR" altLang="en-US" dirty="0"/>
              <a:t>는 각각의 </a:t>
            </a:r>
            <a:r>
              <a:rPr lang="en-US" altLang="ko-KR" dirty="0"/>
              <a:t>Specific Expert </a:t>
            </a:r>
            <a:r>
              <a:rPr lang="ko-KR" altLang="en-US" dirty="0"/>
              <a:t>와 </a:t>
            </a:r>
            <a:r>
              <a:rPr lang="en-US" altLang="ko-KR" dirty="0"/>
              <a:t>Shared expert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MMOE</a:t>
            </a:r>
            <a:r>
              <a:rPr lang="ko-KR" altLang="en-US" dirty="0"/>
              <a:t>에서는 </a:t>
            </a:r>
            <a:r>
              <a:rPr lang="en-US" altLang="ko-KR" dirty="0"/>
              <a:t>Bottom</a:t>
            </a:r>
            <a:r>
              <a:rPr lang="ko-KR" altLang="en-US" dirty="0"/>
              <a:t>에서 </a:t>
            </a:r>
            <a:r>
              <a:rPr lang="en-US" altLang="ko-KR" dirty="0"/>
              <a:t>Specific Expert</a:t>
            </a:r>
            <a:r>
              <a:rPr lang="ko-KR" altLang="en-US" dirty="0"/>
              <a:t>을 고려하나</a:t>
            </a:r>
            <a:r>
              <a:rPr lang="en-US" altLang="ko-KR" dirty="0"/>
              <a:t>, CGC</a:t>
            </a:r>
            <a:r>
              <a:rPr lang="ko-KR" altLang="en-US" dirty="0"/>
              <a:t>는 추가적으로 </a:t>
            </a:r>
            <a:r>
              <a:rPr lang="en-US" altLang="ko-KR" dirty="0"/>
              <a:t>Shared Expert</a:t>
            </a:r>
            <a:r>
              <a:rPr lang="ko-KR" altLang="en-US" dirty="0"/>
              <a:t>를 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MMOE’s routing </a:t>
            </a:r>
            <a:r>
              <a:rPr lang="ko-KR" altLang="en-US" dirty="0"/>
              <a:t>방식이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Routing </a:t>
            </a:r>
            <a:r>
              <a:rPr lang="ko-KR" altLang="en-US" dirty="0"/>
              <a:t>방식의 일반화한 것 처럼 보이나</a:t>
            </a:r>
            <a:r>
              <a:rPr lang="en-US" altLang="ko-KR" dirty="0"/>
              <a:t>, </a:t>
            </a:r>
            <a:r>
              <a:rPr lang="ko-KR" altLang="en-US" dirty="0"/>
              <a:t>결과는 그렇지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부분은 뒤에서 다시 다루겠습니다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endParaRPr lang="en-US" altLang="ko-KR" dirty="0"/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dirty="0"/>
          </a:p>
          <a:p>
            <a:r>
              <a:rPr lang="en-US" altLang="ko-KR" dirty="0"/>
              <a:t>At this time, the MMOE's routing strategy seems to be a generalization of the CGC's routing strategy, but the result is not. </a:t>
            </a:r>
          </a:p>
          <a:p>
            <a:r>
              <a:rPr lang="en-US" altLang="ko-KR" dirty="0"/>
              <a:t>I'll talk about this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Progressive Layered Extraction</a:t>
            </a:r>
            <a:r>
              <a:rPr lang="ko-KR" altLang="en-US" dirty="0"/>
              <a:t>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PLE</a:t>
            </a:r>
            <a:r>
              <a:rPr lang="ko-KR" altLang="en-US" dirty="0"/>
              <a:t>로 지칭하겠습니다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를 통해서 보다 고차원의 </a:t>
            </a:r>
            <a:r>
              <a:rPr lang="en-US" altLang="ko-KR" dirty="0"/>
              <a:t>Shared information 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Gate</a:t>
            </a:r>
            <a:r>
              <a:rPr lang="ko-KR" altLang="en-US" dirty="0"/>
              <a:t>를 통해서 저차원의 </a:t>
            </a:r>
            <a:r>
              <a:rPr lang="en-US" altLang="ko-KR" dirty="0"/>
              <a:t>Information</a:t>
            </a:r>
            <a:r>
              <a:rPr lang="ko-KR" altLang="en-US" dirty="0"/>
              <a:t>과 고차원의 </a:t>
            </a:r>
            <a:r>
              <a:rPr lang="en-US" altLang="ko-KR" dirty="0"/>
              <a:t>information </a:t>
            </a:r>
            <a:r>
              <a:rPr lang="ko-KR" altLang="en-US" dirty="0"/>
              <a:t>을 </a:t>
            </a:r>
            <a:r>
              <a:rPr lang="en-US" altLang="ko-KR" dirty="0"/>
              <a:t>Dynamic </a:t>
            </a:r>
            <a:r>
              <a:rPr lang="ko-KR" altLang="en-US" dirty="0"/>
              <a:t>하게 합칩니다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 </a:t>
            </a:r>
            <a:r>
              <a:rPr lang="en-US" altLang="ko-KR" dirty="0"/>
              <a:t>Task-specific </a:t>
            </a:r>
            <a:r>
              <a:rPr lang="ko-KR" altLang="en-US" dirty="0" err="1"/>
              <a:t>끼리의</a:t>
            </a:r>
            <a:r>
              <a:rPr lang="ko-KR" altLang="en-US" dirty="0"/>
              <a:t> 연결을 제거하여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en-US" altLang="ko-KR" dirty="0"/>
              <a:t>Semantic representation </a:t>
            </a:r>
            <a:r>
              <a:rPr lang="ko-KR" altLang="en-US" dirty="0"/>
              <a:t>이 점차 반영될 수 있도록 </a:t>
            </a:r>
            <a:r>
              <a:rPr lang="en-US" altLang="ko-KR" dirty="0"/>
              <a:t>Network</a:t>
            </a:r>
            <a:r>
              <a:rPr lang="ko-KR" altLang="en-US" dirty="0"/>
              <a:t>를 구성합니다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 err="1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1338365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48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/>
              <a:t>Joint Representation </a:t>
            </a: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dirty="0"/>
              <a:t> ex) Due to sequential users action, share &amp; comment </a:t>
            </a:r>
          </a:p>
          <a:p>
            <a:pPr algn="just"/>
            <a:r>
              <a:rPr lang="en-US" altLang="ko-KR" dirty="0"/>
              <a:t>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217080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Data</a:t>
            </a:r>
            <a:r>
              <a:rPr lang="en-US" altLang="ko-KR" dirty="0"/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Industrial dataset from </a:t>
            </a:r>
            <a:r>
              <a:rPr lang="en-US" altLang="ko-KR" dirty="0" err="1"/>
              <a:t>Tancent</a:t>
            </a:r>
            <a:r>
              <a:rPr lang="en-US" altLang="ko-KR" dirty="0"/>
              <a:t>. 46,926 mil users / 2,682 mil video, 0.996 </a:t>
            </a:r>
            <a:r>
              <a:rPr lang="en-US" altLang="ko-KR" dirty="0" err="1"/>
              <a:t>bil</a:t>
            </a:r>
            <a:r>
              <a:rPr lang="en-US" altLang="ko-KR" dirty="0"/>
              <a:t>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/>
              <a:t>Public Dataset : Synthe</a:t>
            </a:r>
            <a:r>
              <a:rPr lang="en-US" altLang="ko-KR" dirty="0"/>
              <a:t>tic Data, Census-income Dataset, Ali-CCP Dataset</a:t>
            </a:r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r>
              <a:rPr lang="en-US" altLang="ko-KR" sz="2000" dirty="0" err="1"/>
              <a:t>BaseLine</a:t>
            </a:r>
            <a:r>
              <a:rPr lang="en-US" altLang="ko-KR" sz="2000" dirty="0"/>
              <a:t>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4) Expert </a:t>
            </a:r>
            <a:r>
              <a:rPr lang="en-US" altLang="ko-KR" dirty="0" err="1"/>
              <a:t>Uilization</a:t>
            </a:r>
            <a:r>
              <a:rPr lang="en-US" altLang="ko-KR" dirty="0"/>
              <a:t>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Calculate AUC &amp; MSE of each Indicator(main on VCR, VRT) + MTL Gain </a:t>
            </a:r>
          </a:p>
          <a:p>
            <a:pPr algn="just"/>
            <a:r>
              <a:rPr lang="en-US" altLang="ko-KR" dirty="0"/>
              <a:t>* MTL Gain : </a:t>
            </a:r>
            <a:r>
              <a:rPr lang="en-US" altLang="ko-KR" dirty="0" err="1"/>
              <a:t>Quatitively</a:t>
            </a:r>
            <a:r>
              <a:rPr lang="en-US" altLang="ko-KR" dirty="0"/>
              <a:t> evaluate the benefit of Multi-task learning over the single-task model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5038725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Shows improvement of MTL models over the single-task model on </a:t>
            </a:r>
          </a:p>
          <a:p>
            <a:pPr algn="just"/>
            <a:r>
              <a:rPr lang="en-US" altLang="ko-KR" sz="2000" dirty="0"/>
              <a:t>  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CGC &amp; PLE demonstrate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3" y="1720421"/>
            <a:ext cx="5886359" cy="23812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720422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340836"/>
            <a:ext cx="6168703" cy="52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MMOE’s routing is not Generalization of CGC’s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/>
              <a:t>Higher-level deeper representation is Valuable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Progressive separation routing provides a better joint routing and performance.</a:t>
            </a:r>
            <a:r>
              <a:rPr lang="ko-KR" altLang="en-US" dirty="0"/>
              <a:t> </a:t>
            </a:r>
            <a:r>
              <a:rPr lang="en-US" altLang="ko-KR" dirty="0"/>
              <a:t>And it means</a:t>
            </a:r>
            <a:r>
              <a:rPr lang="ko-KR" altLang="en-US" dirty="0"/>
              <a:t> </a:t>
            </a:r>
            <a:r>
              <a:rPr lang="en-US" altLang="ko-KR" dirty="0"/>
              <a:t>high-level deeper representation(-shared expert)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/>
              <a:t>2. Good Motivation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/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2. Solving “seesaw Phenomenon” &amp; “Negative transfer” and</a:t>
            </a:r>
            <a:r>
              <a:rPr lang="ko-KR" altLang="en-US" sz="2400" dirty="0"/>
              <a:t> </a:t>
            </a:r>
            <a:r>
              <a:rPr lang="en-US" altLang="ko-KR" sz="2400" dirty="0"/>
              <a:t>achieve</a:t>
            </a:r>
            <a:r>
              <a:rPr lang="ko-KR" altLang="en-US" sz="2400" dirty="0"/>
              <a:t> </a:t>
            </a:r>
            <a:r>
              <a:rPr lang="en-US" altLang="ko-KR" sz="2400" dirty="0"/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By proposing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By proposing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3. Show that considering all of relation between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/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0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/>
              <a:t>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It proved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      and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Also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7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775160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90334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 [opinion]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/>
              <a:t>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It showed that 'seesaw phenomenon' exists, and proved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Even 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767232"/>
            <a:ext cx="4488698" cy="2553074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3" y="2796307"/>
            <a:ext cx="4576243" cy="2641967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1. Additional considerations arising from the introduction of shared experts</a:t>
            </a:r>
            <a:endParaRPr lang="en-US" altLang="ko-KR" sz="2000" dirty="0"/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1. Additional considerations arising from the introduction of shared experts</a:t>
            </a:r>
            <a:endParaRPr lang="en-US" altLang="ko-KR" sz="2000" dirty="0"/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task-specific expert’s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the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 3) Selection problem about appropriate shared expert  </a:t>
            </a:r>
          </a:p>
          <a:p>
            <a:pPr algn="just"/>
            <a:r>
              <a:rPr lang="en-US" altLang="ko-KR" dirty="0"/>
              <a:t>  - People need to intervene to select appropriate shared experiments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800" dirty="0"/>
              <a:t>2. Lack of explanation</a:t>
            </a:r>
            <a:endParaRPr lang="en-US" altLang="ko-KR" sz="2000" dirty="0"/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/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/>
              <a:t>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/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3. Combination of multi view/domain/tasks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4. More deep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5058318" y="2485769"/>
            <a:ext cx="7515225" cy="875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en-US" altLang="ko-KR" dirty="0"/>
              <a:t>Q n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B1B5F-A2DF-F420-D15A-6E77F424B3EA}"/>
              </a:ext>
            </a:extLst>
          </p:cNvPr>
          <p:cNvSpPr txBox="1"/>
          <p:nvPr/>
        </p:nvSpPr>
        <p:spPr>
          <a:xfrm>
            <a:off x="1376277" y="1352418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Negative Transfer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24F8-2106-F9E4-F15D-21AC8D9E5667}"/>
              </a:ext>
            </a:extLst>
          </p:cNvPr>
          <p:cNvSpPr txBox="1"/>
          <p:nvPr/>
        </p:nvSpPr>
        <p:spPr>
          <a:xfrm>
            <a:off x="944095" y="3972816"/>
            <a:ext cx="4951333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It occur when tasks are strongly correlated and especially sample dependent</a:t>
            </a:r>
          </a:p>
          <a:p>
            <a:pPr algn="just"/>
            <a:r>
              <a:rPr lang="en-US" altLang="ko-KR" dirty="0"/>
              <a:t>- Improvement of one task often leads to performance degeneration of the other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C5788-0B5F-6E39-D4E4-BF4267A652BA}"/>
              </a:ext>
            </a:extLst>
          </p:cNvPr>
          <p:cNvSpPr txBox="1"/>
          <p:nvPr/>
        </p:nvSpPr>
        <p:spPr>
          <a:xfrm>
            <a:off x="1809615" y="3374716"/>
            <a:ext cx="358674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Seesaw Phenomenon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A7B9-E2E5-2CC4-5EEB-3777D26A5054}"/>
              </a:ext>
            </a:extLst>
          </p:cNvPr>
          <p:cNvSpPr txBox="1"/>
          <p:nvPr/>
        </p:nvSpPr>
        <p:spPr>
          <a:xfrm>
            <a:off x="846173" y="1937552"/>
            <a:ext cx="4951333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Common phenomenon in MTL especially for loosely correlated tasks</a:t>
            </a:r>
          </a:p>
          <a:p>
            <a:pPr algn="just"/>
            <a:r>
              <a:rPr lang="en-US" altLang="ko-KR" dirty="0"/>
              <a:t>-  Performance deterioration in MTL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C6AA72-B6CE-14F8-6994-98F76EF9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42" y="2178700"/>
            <a:ext cx="4578304" cy="3257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Since Negative Transfer and Seesaw Phenomenon is common problem of MTL, solving both is really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8056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215726"/>
            <a:ext cx="104963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Make effort to address only the negative transfer </a:t>
            </a:r>
          </a:p>
          <a:p>
            <a:r>
              <a:rPr lang="en-US" altLang="ko-KR" sz="2400" dirty="0"/>
              <a:t>But neglect the seesaw Phenomenon</a:t>
            </a:r>
            <a:endParaRPr lang="ko-KR" altLang="en-US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9" y="2793289"/>
            <a:ext cx="7902536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gate networks to handle task difference of  bottom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Better capture task differences and optimize multiple objectives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- But</a:t>
            </a:r>
            <a:r>
              <a:rPr lang="ko-KR" altLang="en-US" sz="2000" dirty="0"/>
              <a:t> </a:t>
            </a:r>
            <a:r>
              <a:rPr lang="en-US" altLang="ko-KR" sz="2000" dirty="0"/>
              <a:t>MMOE</a:t>
            </a:r>
            <a:r>
              <a:rPr lang="ko-KR" altLang="en-US" sz="2000" dirty="0"/>
              <a:t> </a:t>
            </a:r>
            <a:r>
              <a:rPr lang="en-US" altLang="ko-KR" sz="2000" dirty="0"/>
              <a:t>can’t capture task correlation, which limit the performance of joint optimization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C57-7369-D904-3A16-3E2C4C4CE8C3}"/>
              </a:ext>
            </a:extLst>
          </p:cNvPr>
          <p:cNvSpPr txBox="1"/>
          <p:nvPr/>
        </p:nvSpPr>
        <p:spPr>
          <a:xfrm>
            <a:off x="2534653" y="2240622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Ex)- MMOE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is critical to design powerful Network </a:t>
            </a:r>
            <a:br>
              <a:rPr lang="en-US" altLang="ko-KR" dirty="0"/>
            </a:br>
            <a:r>
              <a:rPr lang="en-US" altLang="ko-KR" dirty="0"/>
              <a:t>that consider differentiation and interactions between experts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8482131" y="1441721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&lt;MMOE model&gt;</a:t>
            </a:r>
            <a:endParaRPr lang="ko-KR" altLang="en-US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754697-B99F-7665-E5CD-54CC6FB3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394" y="1854463"/>
            <a:ext cx="2761182" cy="34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65685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First apply task-specific attention network to fuse shared features selectively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Tasks still share same representation before fusion in attention network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→ But different tasks still share the same </a:t>
            </a:r>
          </a:p>
          <a:p>
            <a:pPr algn="just"/>
            <a:r>
              <a:rPr lang="en-US" altLang="ko-KR" sz="2000" dirty="0"/>
              <a:t>    representation before fusion in attention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2209137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577368" y="2207961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675162" y="1167829"/>
            <a:ext cx="1085911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There</a:t>
            </a:r>
            <a:r>
              <a:rPr lang="ko-KR" altLang="en-US" sz="2400" dirty="0"/>
              <a:t> </a:t>
            </a:r>
            <a:r>
              <a:rPr lang="en-US" altLang="ko-KR" sz="2400" dirty="0"/>
              <a:t>are</a:t>
            </a:r>
            <a:r>
              <a:rPr lang="ko-KR" altLang="en-US" sz="2400" dirty="0"/>
              <a:t> </a:t>
            </a:r>
            <a:r>
              <a:rPr lang="en-US" altLang="ko-KR" sz="2400" dirty="0"/>
              <a:t>some</a:t>
            </a:r>
            <a:r>
              <a:rPr lang="ko-KR" altLang="en-US" sz="2400" dirty="0"/>
              <a:t> </a:t>
            </a:r>
            <a:r>
              <a:rPr lang="en-US" altLang="ko-KR" sz="2400" dirty="0"/>
              <a:t>work</a:t>
            </a:r>
            <a:r>
              <a:rPr lang="ko-KR" altLang="en-US" sz="2400" dirty="0"/>
              <a:t> </a:t>
            </a:r>
            <a:r>
              <a:rPr lang="en-US" altLang="ko-KR" sz="2400" dirty="0"/>
              <a:t>to apply Task-specific / Task </a:t>
            </a:r>
            <a:r>
              <a:rPr lang="en-US" altLang="ko-KR" sz="2400" dirty="0" err="1"/>
              <a:t>commom</a:t>
            </a:r>
            <a:r>
              <a:rPr lang="en-US" altLang="ko-KR" sz="2400" dirty="0"/>
              <a:t> notion  </a:t>
            </a:r>
            <a:br>
              <a:rPr lang="en-US" altLang="ko-KR" sz="2400" dirty="0"/>
            </a:br>
            <a:r>
              <a:rPr lang="en-US" altLang="ko-KR" sz="2400" dirty="0"/>
              <a:t>  and to find good network structure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67289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Dividing Task-specific / Task-common notion is already used,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</a:t>
            </a:r>
            <a:r>
              <a:rPr lang="en-US" altLang="ko-KR" sz="2400" dirty="0"/>
              <a:t>ut prior study of network structures are not general enough 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091940"/>
            <a:ext cx="5191649" cy="1314249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5C8AE2-C9D9-FC67-23FB-FD8184D96C61}"/>
              </a:ext>
            </a:extLst>
          </p:cNvPr>
          <p:cNvGrpSpPr/>
          <p:nvPr/>
        </p:nvGrpSpPr>
        <p:grpSpPr>
          <a:xfrm>
            <a:off x="7223760" y="1736057"/>
            <a:ext cx="3817620" cy="2687466"/>
            <a:chOff x="7223760" y="1736057"/>
            <a:chExt cx="3817620" cy="268746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16DE115-5087-00DA-0E3A-C582B80D04C2}"/>
                </a:ext>
              </a:extLst>
            </p:cNvPr>
            <p:cNvSpPr/>
            <p:nvPr/>
          </p:nvSpPr>
          <p:spPr>
            <a:xfrm>
              <a:off x="8254436" y="1736057"/>
              <a:ext cx="1843000" cy="268746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346395-46B4-93CC-B0F7-E7BCD79DF2E0}"/>
                </a:ext>
              </a:extLst>
            </p:cNvPr>
            <p:cNvSpPr/>
            <p:nvPr/>
          </p:nvSpPr>
          <p:spPr>
            <a:xfrm>
              <a:off x="7223760" y="3773667"/>
              <a:ext cx="500312" cy="49274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BB1314E-3F6C-A6DA-7259-81DC8CAB9D8B}"/>
                </a:ext>
              </a:extLst>
            </p:cNvPr>
            <p:cNvSpPr/>
            <p:nvPr/>
          </p:nvSpPr>
          <p:spPr>
            <a:xfrm>
              <a:off x="10541071" y="3727947"/>
              <a:ext cx="500309" cy="492743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862955"/>
            <a:ext cx="4712274" cy="388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There are two differences</a:t>
            </a:r>
          </a:p>
          <a:p>
            <a:pPr marL="457200" indent="-457200" algn="just">
              <a:buAutoNum type="arabicPeriod"/>
            </a:pPr>
            <a:r>
              <a:rPr lang="en-US" altLang="ko-KR" sz="2400" dirty="0"/>
              <a:t>Routing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CGC connect each specific expert and shared expert</a:t>
            </a:r>
            <a:endParaRPr lang="en-US" altLang="ko-KR" sz="2400" dirty="0"/>
          </a:p>
          <a:p>
            <a:pPr algn="just"/>
            <a:r>
              <a:rPr lang="en-US" altLang="ko-KR" sz="2400" dirty="0"/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looks like MMOE’s routing strategy is generalization version of CGC.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But truth is not. It’ll be proved later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64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/>
              <a:t>Hierarchy structure of information </a:t>
            </a:r>
          </a:p>
          <a:p>
            <a:pPr algn="just"/>
            <a:r>
              <a:rPr lang="en-US" altLang="ko-KR" sz="2000" dirty="0"/>
              <a:t>- Extract higher-level shared information</a:t>
            </a:r>
          </a:p>
          <a:p>
            <a:pPr algn="just"/>
            <a:r>
              <a:rPr lang="en-US" altLang="ko-KR" sz="2000" dirty="0"/>
              <a:t>- Gating network in higher-level take the fusion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2. Progressive separation routing </a:t>
            </a:r>
          </a:p>
          <a:p>
            <a:pPr algn="just"/>
            <a:r>
              <a:rPr lang="en-US" altLang="ko-KR" sz="2000" dirty="0"/>
              <a:t>- Remove connection with other task-specific </a:t>
            </a:r>
          </a:p>
          <a:p>
            <a:pPr algn="just"/>
            <a:r>
              <a:rPr lang="en-US" altLang="ko-KR" sz="2000" dirty="0"/>
              <a:t>- Consider high-level shared </a:t>
            </a:r>
          </a:p>
          <a:p>
            <a:pPr algn="just"/>
            <a:r>
              <a:rPr lang="en-US" altLang="ko-KR" sz="2000" dirty="0"/>
              <a:t>      semantic representation gradually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4924929" y="2165686"/>
            <a:ext cx="1728285" cy="67194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383315" y="4121300"/>
            <a:ext cx="2996031" cy="561210"/>
          </a:xfrm>
          <a:prstGeom prst="bentConnector3">
            <a:avLst>
              <a:gd name="adj1" fmla="val 24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6328</Words>
  <Application>Microsoft Office PowerPoint</Application>
  <PresentationFormat>와이드스크린</PresentationFormat>
  <Paragraphs>772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79</cp:revision>
  <dcterms:created xsi:type="dcterms:W3CDTF">2021-10-27T04:57:28Z</dcterms:created>
  <dcterms:modified xsi:type="dcterms:W3CDTF">2022-09-12T11:26:24Z</dcterms:modified>
</cp:coreProperties>
</file>