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30275213" cy="42803763"/>
  <p:notesSz cx="6858000" cy="9144000"/>
  <p:defaultTextStyle>
    <a:defPPr>
      <a:defRPr lang="ko-KR"/>
    </a:defPPr>
    <a:lvl1pPr marL="0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1pPr>
    <a:lvl2pPr marL="2017908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2pPr>
    <a:lvl3pPr marL="4035817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3pPr>
    <a:lvl4pPr marL="6053724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4pPr>
    <a:lvl5pPr marL="8071631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5pPr>
    <a:lvl6pPr marL="10089540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6pPr>
    <a:lvl7pPr marL="12107449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7pPr>
    <a:lvl8pPr marL="14125358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8pPr>
    <a:lvl9pPr marL="16143264" algn="l" defTabSz="4035817" rtl="0" eaLnBrk="1" latinLnBrk="1" hangingPunct="1">
      <a:defRPr sz="79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36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루어투어" initials="fndjxndj" lastIdx="2" clrIdx="0">
    <p:extLst>
      <p:ext uri="{19B8F6BF-5375-455C-9EA6-DF929625EA0E}">
        <p15:presenceInfo xmlns:p15="http://schemas.microsoft.com/office/powerpoint/2012/main" userId="루어투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362"/>
    <a:srgbClr val="3B9BFB"/>
    <a:srgbClr val="558ED5"/>
    <a:srgbClr val="EDF2F9"/>
    <a:srgbClr val="336699"/>
    <a:srgbClr val="FF6600"/>
    <a:srgbClr val="F8F5EC"/>
    <a:srgbClr val="A2543D"/>
    <a:srgbClr val="CD7F5C"/>
    <a:srgbClr val="D6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753" autoAdjust="0"/>
  </p:normalViewPr>
  <p:slideViewPr>
    <p:cSldViewPr showGuides="1">
      <p:cViewPr>
        <p:scale>
          <a:sx n="50" d="100"/>
          <a:sy n="50" d="100"/>
        </p:scale>
        <p:origin x="36" y="-1050"/>
      </p:cViewPr>
      <p:guideLst>
        <p:guide orient="horz" pos="134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20803"/>
    </p:cViewPr>
  </p:sorterViewPr>
  <p:notesViewPr>
    <p:cSldViewPr>
      <p:cViewPr varScale="1">
        <p:scale>
          <a:sx n="99" d="100"/>
          <a:sy n="99" d="100"/>
        </p:scale>
        <p:origin x="6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EE4BC-BAC4-48C7-8A5D-1B42E9BBCD9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5D759-9115-4C34-8287-C23AB5A51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6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1pPr>
    <a:lvl2pPr marL="441816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2pPr>
    <a:lvl3pPr marL="883630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3pPr>
    <a:lvl4pPr marL="1325446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4pPr>
    <a:lvl5pPr marL="1767261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5pPr>
    <a:lvl6pPr marL="2209077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0891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2707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4521" algn="l" defTabSz="883630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5D759-9115-4C34-8287-C23AB5A51F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05826D-8FA5-D2BE-0261-7B439977E219}"/>
              </a:ext>
            </a:extLst>
          </p:cNvPr>
          <p:cNvSpPr/>
          <p:nvPr userDrawn="1"/>
        </p:nvSpPr>
        <p:spPr>
          <a:xfrm>
            <a:off x="0" y="-119"/>
            <a:ext cx="30275213" cy="42804000"/>
          </a:xfrm>
          <a:prstGeom prst="rect">
            <a:avLst/>
          </a:prstGeom>
          <a:solidFill>
            <a:srgbClr val="023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404" dirty="0"/>
          </a:p>
        </p:txBody>
      </p:sp>
      <p:sp>
        <p:nvSpPr>
          <p:cNvPr id="18" name="양쪽 모서리가 둥근 사각형 21">
            <a:extLst>
              <a:ext uri="{FF2B5EF4-FFF2-40B4-BE49-F238E27FC236}">
                <a16:creationId xmlns:a16="http://schemas.microsoft.com/office/drawing/2014/main" id="{F029B444-5579-3ECE-57CC-CB1EA8504611}"/>
              </a:ext>
            </a:extLst>
          </p:cNvPr>
          <p:cNvSpPr/>
          <p:nvPr userDrawn="1"/>
        </p:nvSpPr>
        <p:spPr>
          <a:xfrm>
            <a:off x="790451" y="4912049"/>
            <a:ext cx="14107445" cy="372773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  <p:sp>
        <p:nvSpPr>
          <p:cNvPr id="19" name="양쪽 모서리가 둥근 사각형 23">
            <a:extLst>
              <a:ext uri="{FF2B5EF4-FFF2-40B4-BE49-F238E27FC236}">
                <a16:creationId xmlns:a16="http://schemas.microsoft.com/office/drawing/2014/main" id="{49723945-9409-E74F-4D74-F34AAEBCB02D}"/>
              </a:ext>
            </a:extLst>
          </p:cNvPr>
          <p:cNvSpPr/>
          <p:nvPr userDrawn="1"/>
        </p:nvSpPr>
        <p:spPr>
          <a:xfrm>
            <a:off x="15377318" y="4912049"/>
            <a:ext cx="14107445" cy="372773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</p:spTree>
    <p:extLst>
      <p:ext uri="{BB962C8B-B14F-4D97-AF65-F5344CB8AC3E}">
        <p14:creationId xmlns:p14="http://schemas.microsoft.com/office/powerpoint/2010/main" val="1458131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82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21">
            <a:extLst>
              <a:ext uri="{FF2B5EF4-FFF2-40B4-BE49-F238E27FC236}">
                <a16:creationId xmlns:a16="http://schemas.microsoft.com/office/drawing/2014/main" id="{766C7EB2-980D-4CA8-BD79-10BF04DE69F0}"/>
              </a:ext>
            </a:extLst>
          </p:cNvPr>
          <p:cNvSpPr/>
          <p:nvPr userDrawn="1"/>
        </p:nvSpPr>
        <p:spPr>
          <a:xfrm>
            <a:off x="790454" y="7183283"/>
            <a:ext cx="14107445" cy="3487019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id="{5E9F3AFD-2E39-4EF1-A175-92B4D599052A}"/>
              </a:ext>
            </a:extLst>
          </p:cNvPr>
          <p:cNvSpPr/>
          <p:nvPr userDrawn="1"/>
        </p:nvSpPr>
        <p:spPr>
          <a:xfrm>
            <a:off x="15377319" y="7183283"/>
            <a:ext cx="14107445" cy="3487019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516" tIns="44259" rIns="88516" bIns="44259" rtlCol="0" anchor="ctr"/>
          <a:lstStyle/>
          <a:p>
            <a:pPr lvl="0" algn="ctr"/>
            <a:endParaRPr lang="ko-KR" altLang="en-US" sz="7729"/>
          </a:p>
        </p:txBody>
      </p:sp>
    </p:spTree>
    <p:extLst>
      <p:ext uri="{BB962C8B-B14F-4D97-AF65-F5344CB8AC3E}">
        <p14:creationId xmlns:p14="http://schemas.microsoft.com/office/powerpoint/2010/main" val="188633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5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761" y="1714137"/>
            <a:ext cx="27247692" cy="7133959"/>
          </a:xfrm>
          <a:prstGeom prst="rect">
            <a:avLst/>
          </a:prstGeom>
        </p:spPr>
        <p:txBody>
          <a:bodyPr vert="horz" lIns="417635" tIns="208818" rIns="417635" bIns="208818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987549"/>
            <a:ext cx="27247692" cy="28248505"/>
          </a:xfrm>
          <a:prstGeom prst="rect">
            <a:avLst/>
          </a:prstGeom>
        </p:spPr>
        <p:txBody>
          <a:bodyPr vert="horz" lIns="417635" tIns="208818" rIns="417635" bIns="2088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762" y="39672752"/>
            <a:ext cx="7064217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l">
              <a:defRPr sz="5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32EA-93D2-422C-9D50-DCDFD5662F5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4034" y="39672752"/>
            <a:ext cx="9587151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ctr">
              <a:defRPr sz="5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7238" y="39672752"/>
            <a:ext cx="7064217" cy="2278905"/>
          </a:xfrm>
          <a:prstGeom prst="rect">
            <a:avLst/>
          </a:prstGeom>
        </p:spPr>
        <p:txBody>
          <a:bodyPr vert="horz" lIns="417635" tIns="208818" rIns="417635" bIns="208818" rtlCol="0" anchor="ctr"/>
          <a:lstStyle>
            <a:lvl1pPr algn="r">
              <a:defRPr sz="5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678E-E807-4BC3-8392-26D7FE55F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6" r:id="rId3"/>
  </p:sldLayoutIdLst>
  <p:txStyles>
    <p:titleStyle>
      <a:lvl1pPr algn="ctr" defTabSz="3937886" rtl="0" eaLnBrk="1" latinLnBrk="1" hangingPunct="1">
        <a:spcBef>
          <a:spcPct val="0"/>
        </a:spcBef>
        <a:buNone/>
        <a:defRPr sz="189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6707" indent="-1476707" algn="l" defTabSz="3937886" rtl="0" eaLnBrk="1" latinLnBrk="1" hangingPunct="1">
        <a:spcBef>
          <a:spcPct val="20000"/>
        </a:spcBef>
        <a:buFont typeface="Arial" pitchFamily="34" charset="0"/>
        <a:buChar char="•"/>
        <a:defRPr sz="13767" kern="1200">
          <a:solidFill>
            <a:schemeClr val="tx1"/>
          </a:solidFill>
          <a:latin typeface="+mn-lt"/>
          <a:ea typeface="+mn-ea"/>
          <a:cs typeface="+mn-cs"/>
        </a:defRPr>
      </a:lvl1pPr>
      <a:lvl2pPr marL="3199531" indent="-1230590" algn="l" defTabSz="3937886" rtl="0" eaLnBrk="1" latinLnBrk="1" hangingPunct="1">
        <a:spcBef>
          <a:spcPct val="20000"/>
        </a:spcBef>
        <a:buFont typeface="Arial" pitchFamily="34" charset="0"/>
        <a:buChar char="–"/>
        <a:defRPr sz="11974" kern="1200">
          <a:solidFill>
            <a:schemeClr val="tx1"/>
          </a:solidFill>
          <a:latin typeface="+mn-lt"/>
          <a:ea typeface="+mn-ea"/>
          <a:cs typeface="+mn-cs"/>
        </a:defRPr>
      </a:lvl2pPr>
      <a:lvl3pPr marL="4922357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10372" kern="1200">
          <a:solidFill>
            <a:schemeClr val="tx1"/>
          </a:solidFill>
          <a:latin typeface="+mn-lt"/>
          <a:ea typeface="+mn-ea"/>
          <a:cs typeface="+mn-cs"/>
        </a:defRPr>
      </a:lvl3pPr>
      <a:lvl4pPr marL="6891299" indent="-984472" algn="l" defTabSz="3937886" rtl="0" eaLnBrk="1" latinLnBrk="1" hangingPunct="1">
        <a:spcBef>
          <a:spcPct val="20000"/>
        </a:spcBef>
        <a:buFont typeface="Arial" pitchFamily="34" charset="0"/>
        <a:buChar char="–"/>
        <a:defRPr sz="8581" kern="1200">
          <a:solidFill>
            <a:schemeClr val="tx1"/>
          </a:solidFill>
          <a:latin typeface="+mn-lt"/>
          <a:ea typeface="+mn-ea"/>
          <a:cs typeface="+mn-cs"/>
        </a:defRPr>
      </a:lvl4pPr>
      <a:lvl5pPr marL="8860243" indent="-984472" algn="l" defTabSz="3937886" rtl="0" eaLnBrk="1" latinLnBrk="1" hangingPunct="1">
        <a:spcBef>
          <a:spcPct val="20000"/>
        </a:spcBef>
        <a:buFont typeface="Arial" pitchFamily="34" charset="0"/>
        <a:buChar char="»"/>
        <a:defRPr sz="8581" kern="1200">
          <a:solidFill>
            <a:schemeClr val="tx1"/>
          </a:solidFill>
          <a:latin typeface="+mn-lt"/>
          <a:ea typeface="+mn-ea"/>
          <a:cs typeface="+mn-cs"/>
        </a:defRPr>
      </a:lvl5pPr>
      <a:lvl6pPr marL="10829187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6pPr>
      <a:lvl7pPr marL="12798129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7pPr>
      <a:lvl8pPr marL="14767074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8pPr>
      <a:lvl9pPr marL="16736015" indent="-984472" algn="l" defTabSz="3937886" rtl="0" eaLnBrk="1" latinLnBrk="1" hangingPunct="1">
        <a:spcBef>
          <a:spcPct val="20000"/>
        </a:spcBef>
        <a:buFont typeface="Arial" pitchFamily="34" charset="0"/>
        <a:buChar char="•"/>
        <a:defRPr sz="8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1pPr>
      <a:lvl2pPr marL="1968942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2pPr>
      <a:lvl3pPr marL="3937886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3pPr>
      <a:lvl4pPr marL="5906828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4pPr>
      <a:lvl5pPr marL="7875772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5pPr>
      <a:lvl6pPr marL="9844715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6pPr>
      <a:lvl7pPr marL="11813658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7pPr>
      <a:lvl8pPr marL="13782602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8pPr>
      <a:lvl9pPr marL="15751543" algn="l" defTabSz="3937886" rtl="0" eaLnBrk="1" latinLnBrk="1" hangingPunct="1">
        <a:defRPr sz="77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82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13A79A-ED89-48FB-B438-3C02B401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49" y="38956560"/>
            <a:ext cx="7878659" cy="1083415"/>
          </a:xfrm>
          <a:prstGeom prst="rect">
            <a:avLst/>
          </a:prstGeom>
        </p:spPr>
      </p:pic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0AEE86A-D854-46B5-852B-0F4FC6E7D617}"/>
              </a:ext>
            </a:extLst>
          </p:cNvPr>
          <p:cNvGrpSpPr/>
          <p:nvPr/>
        </p:nvGrpSpPr>
        <p:grpSpPr>
          <a:xfrm>
            <a:off x="1056894" y="34886265"/>
            <a:ext cx="13518642" cy="4140169"/>
            <a:chOff x="1130492" y="24807822"/>
            <a:chExt cx="14467626" cy="44308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29905369-B848-46E8-9F08-5DD2D67F8C8C}"/>
                    </a:ext>
                  </a:extLst>
                </p:cNvPr>
                <p:cNvSpPr/>
                <p:nvPr/>
              </p:nvSpPr>
              <p:spPr>
                <a:xfrm>
                  <a:off x="1130492" y="25469908"/>
                  <a:ext cx="14467626" cy="3768721"/>
                </a:xfrm>
                <a:prstGeom prst="rect">
                  <a:avLst/>
                </a:prstGeom>
              </p:spPr>
              <p:txBody>
                <a:bodyPr wrap="square" lIns="94585" tIns="47293" rIns="94585" bIns="47293">
                  <a:spAutoFit/>
                </a:bodyPr>
                <a:lstStyle/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CS1 : If the subgraph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is at the center of a specific class, the class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would be the same as the unlabeled data x belonging to the subgraph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with a high probability. When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ko-KR" altLang="ko-KR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ko-KR" sz="2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6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num of encountered subgraph) and density of subgraph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60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ko-KR" sz="260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is satisfied,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would belong to the center of a specific class. </a:t>
                  </a:r>
                </a:p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CS2</a:t>
                  </a:r>
                  <a:r>
                    <a:rPr lang="ko-KR" altLang="en-US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:</a:t>
                  </a:r>
                  <a:r>
                    <a:rPr lang="ko-KR" altLang="en-US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Probability of </a:t>
                  </a:r>
                  <a:r>
                    <a:rPr lang="en-US" altLang="ko-KR" sz="2600" spc="-2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unlabel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data x in a particular class is proportional to the number of times it belongs to the subgraph of the class, and will be inversely proportional to the radius </a:t>
                  </a:r>
                  <a14:m>
                    <m:oMath xmlns:m="http://schemas.openxmlformats.org/officeDocument/2006/math"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of each subgraph. Consider ratio of radius </a:t>
                  </a:r>
                  <a14:m>
                    <m:oMath xmlns:m="http://schemas.openxmlformats.org/officeDocument/2006/math"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and iteration-specific weights.</a:t>
                  </a:r>
                </a:p>
              </p:txBody>
            </p:sp>
          </mc:Choice>
          <mc:Fallback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29905369-B848-46E8-9F08-5DD2D67F8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92" y="25469908"/>
                  <a:ext cx="14467626" cy="37687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모서리가 둥근 직사각형 81">
              <a:extLst>
                <a:ext uri="{FF2B5EF4-FFF2-40B4-BE49-F238E27FC236}">
                  <a16:creationId xmlns:a16="http://schemas.microsoft.com/office/drawing/2014/main" id="{57503676-95A9-4F4E-B521-A53A484941CF}"/>
                </a:ext>
              </a:extLst>
            </p:cNvPr>
            <p:cNvSpPr/>
            <p:nvPr/>
          </p:nvSpPr>
          <p:spPr>
            <a:xfrm>
              <a:off x="1166410" y="24807822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03 -  CS1 &amp; CS2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0D077D9-A3C5-4D2E-97F8-EF60C95B8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9" y="18874280"/>
            <a:ext cx="13573177" cy="75681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2297B5-F460-76A2-9583-05ED6AB5E2FF}"/>
              </a:ext>
            </a:extLst>
          </p:cNvPr>
          <p:cNvSpPr/>
          <p:nvPr/>
        </p:nvSpPr>
        <p:spPr>
          <a:xfrm>
            <a:off x="4488207" y="611739"/>
            <a:ext cx="21298799" cy="2283516"/>
          </a:xfrm>
          <a:prstGeom prst="rect">
            <a:avLst/>
          </a:prstGeom>
        </p:spPr>
        <p:txBody>
          <a:bodyPr wrap="square" lIns="66871" tIns="33436" rIns="66871" bIns="33436">
            <a:spAutoFit/>
          </a:bodyPr>
          <a:lstStyle/>
          <a:p>
            <a:pPr algn="ctr"/>
            <a:r>
              <a:rPr lang="en-US" altLang="ko-KR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Arial" panose="020B0604020202020204" pitchFamily="34" charset="0"/>
              </a:rPr>
              <a:t>Solve Lack of Label Data : Partial Classification by Geometric Attribute of Coreset selection</a:t>
            </a:r>
            <a:endParaRPr lang="ko-KR" altLang="en-US" sz="7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나눔고딕 ExtraBold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0E0C31-A745-7586-CCAE-FD14BAE27329}"/>
              </a:ext>
            </a:extLst>
          </p:cNvPr>
          <p:cNvSpPr/>
          <p:nvPr/>
        </p:nvSpPr>
        <p:spPr>
          <a:xfrm>
            <a:off x="7555679" y="3164393"/>
            <a:ext cx="15163856" cy="1191166"/>
          </a:xfrm>
          <a:prstGeom prst="rect">
            <a:avLst/>
          </a:prstGeom>
        </p:spPr>
        <p:txBody>
          <a:bodyPr wrap="square" lIns="66871" tIns="33436" rIns="66871" bIns="3343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Hyeongu Kang</a:t>
            </a:r>
          </a:p>
          <a:p>
            <a:pPr algn="ctr">
              <a:lnSpc>
                <a:spcPct val="120000"/>
              </a:lnSpc>
            </a:pP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Knowledge Innovation Research, GSDS, KAIST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1FC14E4-1E56-AF5B-243F-94C49C6C79FA}"/>
              </a:ext>
            </a:extLst>
          </p:cNvPr>
          <p:cNvSpPr/>
          <p:nvPr/>
        </p:nvSpPr>
        <p:spPr>
          <a:xfrm>
            <a:off x="15643225" y="33523930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Conclusion and future work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CFE640D-343E-3D53-346D-D84F2B8612B5}"/>
              </a:ext>
            </a:extLst>
          </p:cNvPr>
          <p:cNvSpPr/>
          <p:nvPr/>
        </p:nvSpPr>
        <p:spPr>
          <a:xfrm>
            <a:off x="1056897" y="5200081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>
              <a:defRPr/>
            </a:pP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Research Purpose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67418E6-0987-4A24-8ABD-BCE5EB740FC4}"/>
              </a:ext>
            </a:extLst>
          </p:cNvPr>
          <p:cNvGrpSpPr/>
          <p:nvPr/>
        </p:nvGrpSpPr>
        <p:grpSpPr>
          <a:xfrm>
            <a:off x="7989533" y="6856219"/>
            <a:ext cx="6883747" cy="2520326"/>
            <a:chOff x="1069182" y="6645324"/>
            <a:chExt cx="6883747" cy="2855431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481E037-108B-FBBA-A824-8F7955991003}"/>
                </a:ext>
              </a:extLst>
            </p:cNvPr>
            <p:cNvSpPr/>
            <p:nvPr/>
          </p:nvSpPr>
          <p:spPr>
            <a:xfrm>
              <a:off x="1069182" y="6972092"/>
              <a:ext cx="6778109" cy="2528663"/>
            </a:xfrm>
            <a:prstGeom prst="roundRect">
              <a:avLst>
                <a:gd name="adj" fmla="val 806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404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AF5B2A4-6AC9-4A2F-1430-7FADA790DD13}"/>
                </a:ext>
              </a:extLst>
            </p:cNvPr>
            <p:cNvSpPr/>
            <p:nvPr/>
          </p:nvSpPr>
          <p:spPr>
            <a:xfrm>
              <a:off x="1120711" y="7698581"/>
              <a:ext cx="6832218" cy="1062990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Lack of label data cannot guarantee the performance of neural network models.</a:t>
              </a:r>
            </a:p>
          </p:txBody>
        </p:sp>
        <p:sp>
          <p:nvSpPr>
            <p:cNvPr id="178" name="모서리가 둥근 직사각형 79">
              <a:extLst>
                <a:ext uri="{FF2B5EF4-FFF2-40B4-BE49-F238E27FC236}">
                  <a16:creationId xmlns:a16="http://schemas.microsoft.com/office/drawing/2014/main" id="{46619154-C014-C1CC-28E6-358DEBDD10DC}"/>
                </a:ext>
              </a:extLst>
            </p:cNvPr>
            <p:cNvSpPr/>
            <p:nvPr/>
          </p:nvSpPr>
          <p:spPr>
            <a:xfrm>
              <a:off x="2429163" y="6645324"/>
              <a:ext cx="4086886" cy="66020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5442" tIns="42721" rIns="85442" bIns="4272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Problem</a:t>
              </a:r>
              <a:r>
                <a:rPr lang="ko-KR" altLang="en-US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2990" b="1" spc="-1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992064-81B2-4C00-AD9E-2C46386CD3E3}"/>
              </a:ext>
            </a:extLst>
          </p:cNvPr>
          <p:cNvGrpSpPr/>
          <p:nvPr/>
        </p:nvGrpSpPr>
        <p:grpSpPr>
          <a:xfrm>
            <a:off x="1042900" y="6856219"/>
            <a:ext cx="6862371" cy="2494610"/>
            <a:chOff x="7856995" y="6645324"/>
            <a:chExt cx="6608504" cy="285543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45C8FCA-F2E6-BBB4-A51A-21FBC7C33EB2}"/>
                </a:ext>
              </a:extLst>
            </p:cNvPr>
            <p:cNvSpPr/>
            <p:nvPr/>
          </p:nvSpPr>
          <p:spPr>
            <a:xfrm>
              <a:off x="7938140" y="6972092"/>
              <a:ext cx="6527359" cy="2528663"/>
            </a:xfrm>
            <a:prstGeom prst="roundRect">
              <a:avLst>
                <a:gd name="adj" fmla="val 806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404"/>
            </a:p>
          </p:txBody>
        </p:sp>
        <p:sp>
          <p:nvSpPr>
            <p:cNvPr id="179" name="모서리가 둥근 직사각형 79">
              <a:extLst>
                <a:ext uri="{FF2B5EF4-FFF2-40B4-BE49-F238E27FC236}">
                  <a16:creationId xmlns:a16="http://schemas.microsoft.com/office/drawing/2014/main" id="{C876FD43-16DC-D41E-7EEF-59A46BD223D1}"/>
                </a:ext>
              </a:extLst>
            </p:cNvPr>
            <p:cNvSpPr/>
            <p:nvPr/>
          </p:nvSpPr>
          <p:spPr>
            <a:xfrm>
              <a:off x="9143071" y="6645324"/>
              <a:ext cx="4117497" cy="66020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5442" tIns="42721" rIns="85442" bIns="4272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Problem</a:t>
              </a:r>
              <a:r>
                <a:rPr lang="ko-KR" altLang="en-US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990" b="1" spc="-14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2990" b="1" spc="-14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D9EFDE5-20EF-C1E1-7D96-A090E5BE43EC}"/>
                </a:ext>
              </a:extLst>
            </p:cNvPr>
            <p:cNvSpPr/>
            <p:nvPr/>
          </p:nvSpPr>
          <p:spPr>
            <a:xfrm>
              <a:off x="7856995" y="7289167"/>
              <a:ext cx="6527359" cy="2088553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Most of pseudo labeling rely on the performance of the NN model. </a:t>
              </a:r>
            </a:p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Or it is unrealistic, they require </a:t>
              </a:r>
            </a:p>
            <a:p>
              <a:pPr marL="0" lvl="1" algn="ctr" latinLnBrk="0">
                <a:lnSpc>
                  <a:spcPct val="120000"/>
                </a:lnSpc>
              </a:pPr>
              <a:r>
                <a:rPr lang="en-US" altLang="ko-KR" sz="24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prior knowledge Of the dataset.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EAAD49-2D54-BFA1-9952-F0AA51D55790}"/>
              </a:ext>
            </a:extLst>
          </p:cNvPr>
          <p:cNvSpPr/>
          <p:nvPr/>
        </p:nvSpPr>
        <p:spPr>
          <a:xfrm>
            <a:off x="1056897" y="11679754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Research Question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C34BD66-DA13-40C9-26EA-4CE29A789B32}"/>
              </a:ext>
            </a:extLst>
          </p:cNvPr>
          <p:cNvSpPr/>
          <p:nvPr/>
        </p:nvSpPr>
        <p:spPr>
          <a:xfrm>
            <a:off x="1056894" y="13562908"/>
            <a:ext cx="13665540" cy="1968715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514350" lvl="1" indent="-514350" latinLnBrk="0">
              <a:lnSpc>
                <a:spcPct val="120000"/>
              </a:lnSpc>
              <a:buAutoNum type="alphaUcPeriod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Propose a new classification method utilizing Coreset-selection. 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Each sampled data through the Coreset selection could be representative of the unlabeled data from a geometric perspective. Using this, we will perform high-accuracy classification for a large number of unlabeled data.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B7A2AFF-8A3A-9FA5-6EDC-BF858053A958}"/>
              </a:ext>
            </a:extLst>
          </p:cNvPr>
          <p:cNvSpPr/>
          <p:nvPr/>
        </p:nvSpPr>
        <p:spPr>
          <a:xfrm>
            <a:off x="1056894" y="16420472"/>
            <a:ext cx="13529313" cy="1008452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A1. Prevention of over-trust of DL Model : Soft labeling / Mix-up data augmentation</a:t>
            </a:r>
          </a:p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A2. Ensuring high-accuracy of classification: Hyper-parameter setting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3D41A45-9BF9-2E33-C66C-D181F2B07E62}"/>
              </a:ext>
            </a:extLst>
          </p:cNvPr>
          <p:cNvSpPr/>
          <p:nvPr/>
        </p:nvSpPr>
        <p:spPr>
          <a:xfrm>
            <a:off x="15641664" y="5134437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ko-KR" altLang="en-US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Experiment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F8733D5-97B6-CE57-BDEA-87FF964EF7AB}"/>
              </a:ext>
            </a:extLst>
          </p:cNvPr>
          <p:cNvSpPr/>
          <p:nvPr/>
        </p:nvSpPr>
        <p:spPr>
          <a:xfrm>
            <a:off x="15666115" y="9736631"/>
            <a:ext cx="13529313" cy="428421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0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[Table 1]                                                                 [Table 2]                                              * MNIST dataset</a:t>
            </a:r>
          </a:p>
        </p:txBody>
      </p:sp>
      <p:sp>
        <p:nvSpPr>
          <p:cNvPr id="198" name="모서리가 둥근 직사각형 81">
            <a:extLst>
              <a:ext uri="{FF2B5EF4-FFF2-40B4-BE49-F238E27FC236}">
                <a16:creationId xmlns:a16="http://schemas.microsoft.com/office/drawing/2014/main" id="{EA811A14-79D9-DF9C-0B72-86D6F7E8E900}"/>
              </a:ext>
            </a:extLst>
          </p:cNvPr>
          <p:cNvSpPr/>
          <p:nvPr/>
        </p:nvSpPr>
        <p:spPr>
          <a:xfrm>
            <a:off x="15702289" y="9074590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02 Performance of CS1 &amp; CS2 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71F92B1-E590-C8FE-E3DA-5E88D22AFD92}"/>
              </a:ext>
            </a:extLst>
          </p:cNvPr>
          <p:cNvSpPr/>
          <p:nvPr/>
        </p:nvSpPr>
        <p:spPr>
          <a:xfrm>
            <a:off x="1056897" y="17657465"/>
            <a:ext cx="13575093" cy="10091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8" tIns="60985" rIns="121968" bIns="60985" rtlCol="0" anchor="ctr"/>
          <a:lstStyle/>
          <a:p>
            <a:pPr defTabSz="2928940"/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Method</a:t>
            </a: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FB8A10D0-705F-27BF-9688-45B1F3C73DB8}"/>
              </a:ext>
            </a:extLst>
          </p:cNvPr>
          <p:cNvGrpSpPr/>
          <p:nvPr/>
        </p:nvGrpSpPr>
        <p:grpSpPr>
          <a:xfrm>
            <a:off x="1056894" y="26709576"/>
            <a:ext cx="13518642" cy="4507899"/>
            <a:chOff x="1130492" y="24807822"/>
            <a:chExt cx="14467626" cy="4824348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BABEC49-BA10-133C-A258-F3322F541943}"/>
                </a:ext>
              </a:extLst>
            </p:cNvPr>
            <p:cNvSpPr/>
            <p:nvPr/>
          </p:nvSpPr>
          <p:spPr>
            <a:xfrm>
              <a:off x="1130492" y="25469909"/>
              <a:ext cx="14467626" cy="4162261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Convolution autoencoder is applied to reduce image data to low-dimensional features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AL has difficult in applying to high-dimensional data such as Image data(Tong, 2001). DL with feature extraction capability can address limitation of AL(Ren et al., 2021)</a:t>
              </a:r>
            </a:p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Assume that CAE not only dimension reduce but also cluster data in low dimension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Auto encoder can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capture the repetitive structure of data with dimension reduction(Y. Wang, Yao, &amp; Zhao, 2016). In addition, when classification was performed in the       k-nearest neighbor method after feature extraction, CAE was one of most accurate methods with an accuracy of 85%(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Hurtik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Molek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&amp;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Perfilieva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2020).</a:t>
              </a:r>
            </a:p>
          </p:txBody>
        </p:sp>
        <p:sp>
          <p:nvSpPr>
            <p:cNvPr id="218" name="모서리가 둥근 직사각형 81">
              <a:extLst>
                <a:ext uri="{FF2B5EF4-FFF2-40B4-BE49-F238E27FC236}">
                  <a16:creationId xmlns:a16="http://schemas.microsoft.com/office/drawing/2014/main" id="{736C44D4-2CD1-4AC8-EF5F-03B4B73249EA}"/>
                </a:ext>
              </a:extLst>
            </p:cNvPr>
            <p:cNvSpPr/>
            <p:nvPr/>
          </p:nvSpPr>
          <p:spPr>
            <a:xfrm>
              <a:off x="1166410" y="24807822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01 -  Feature extraction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A232D5-1456-40D5-9E47-DAF82D1A9262}"/>
              </a:ext>
            </a:extLst>
          </p:cNvPr>
          <p:cNvSpPr/>
          <p:nvPr/>
        </p:nvSpPr>
        <p:spPr>
          <a:xfrm>
            <a:off x="1104237" y="6281314"/>
            <a:ext cx="13575093" cy="528320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Due to the labeling cost, it is difficult to secure enough label data to learn the model.</a:t>
            </a:r>
          </a:p>
        </p:txBody>
      </p:sp>
      <p:sp>
        <p:nvSpPr>
          <p:cNvPr id="144" name="모서리가 둥근 직사각형 81">
            <a:extLst>
              <a:ext uri="{FF2B5EF4-FFF2-40B4-BE49-F238E27FC236}">
                <a16:creationId xmlns:a16="http://schemas.microsoft.com/office/drawing/2014/main" id="{A5783C00-4F70-4B91-9D12-DDC3E7E88860}"/>
              </a:ext>
            </a:extLst>
          </p:cNvPr>
          <p:cNvSpPr/>
          <p:nvPr/>
        </p:nvSpPr>
        <p:spPr>
          <a:xfrm>
            <a:off x="1090456" y="12904937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RQ1. How high-accuracy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pseudo labeling without NN model and prior knowledge?</a:t>
            </a:r>
          </a:p>
        </p:txBody>
      </p:sp>
      <p:sp>
        <p:nvSpPr>
          <p:cNvPr id="145" name="모서리가 둥근 직사각형 81">
            <a:extLst>
              <a:ext uri="{FF2B5EF4-FFF2-40B4-BE49-F238E27FC236}">
                <a16:creationId xmlns:a16="http://schemas.microsoft.com/office/drawing/2014/main" id="{3B9C7F5E-E3BD-47C6-B729-CEA8ABB82A9B}"/>
              </a:ext>
            </a:extLst>
          </p:cNvPr>
          <p:cNvSpPr/>
          <p:nvPr/>
        </p:nvSpPr>
        <p:spPr>
          <a:xfrm>
            <a:off x="1090456" y="15801815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RQ2. How prevent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confirmation bias</a:t>
            </a:r>
            <a:r>
              <a:rPr lang="ko-KR" altLang="en-US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2600" b="1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 pseudo labeling? 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075FD568-99C3-417F-9600-28E169D1CE48}"/>
              </a:ext>
            </a:extLst>
          </p:cNvPr>
          <p:cNvGrpSpPr/>
          <p:nvPr/>
        </p:nvGrpSpPr>
        <p:grpSpPr>
          <a:xfrm>
            <a:off x="1056894" y="31307014"/>
            <a:ext cx="13518642" cy="3694858"/>
            <a:chOff x="1130492" y="24807819"/>
            <a:chExt cx="14467626" cy="39542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141F732-EC03-4E16-9471-DB899C3A3ECF}"/>
                    </a:ext>
                  </a:extLst>
                </p:cNvPr>
                <p:cNvSpPr/>
                <p:nvPr/>
              </p:nvSpPr>
              <p:spPr>
                <a:xfrm>
                  <a:off x="1130492" y="25469909"/>
                  <a:ext cx="14467626" cy="3292145"/>
                </a:xfrm>
                <a:prstGeom prst="rect">
                  <a:avLst/>
                </a:prstGeom>
              </p:spPr>
              <p:txBody>
                <a:bodyPr wrap="square" lIns="94585" tIns="47293" rIns="94585" bIns="47293">
                  <a:spAutoFit/>
                </a:bodyPr>
                <a:lstStyle/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Coreset selection is performed through a low-dimensional features </a:t>
                  </a:r>
                </a:p>
                <a:p>
                  <a:pPr marL="457200" lvl="1" indent="-457200" latinLnBrk="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When forming a subgraph that covers all data with a given sampling size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, we sample the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that makes it have a minimum radius </a:t>
                  </a:r>
                  <a14:m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(</a:t>
                  </a:r>
                  <a:r>
                    <a:rPr lang="en-US" altLang="ko-KR" sz="2600" spc="-2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Sener</a:t>
                  </a: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&amp; Savarese, 2017). </a:t>
                  </a:r>
                </a:p>
                <a:p>
                  <a:pPr marL="457200" lvl="1" indent="-457200" latinLnBrk="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Through the smoothness assumption of SSL(Chapelle, 2009), the labeled center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of each subgraph can represent data belonging to the subgraph if the radius </a:t>
                  </a:r>
                  <a14:m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is small and subgraph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is dense.</a:t>
                  </a:r>
                </a:p>
              </p:txBody>
            </p:sp>
          </mc:Choice>
          <mc:Fallback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141F732-EC03-4E16-9471-DB899C3A3E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92" y="25469909"/>
                  <a:ext cx="14467626" cy="32921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모서리가 둥근 직사각형 81">
              <a:extLst>
                <a:ext uri="{FF2B5EF4-FFF2-40B4-BE49-F238E27FC236}">
                  <a16:creationId xmlns:a16="http://schemas.microsoft.com/office/drawing/2014/main" id="{E68BECE8-8659-4808-B658-4D44C91E0ED8}"/>
                </a:ext>
              </a:extLst>
            </p:cNvPr>
            <p:cNvSpPr/>
            <p:nvPr/>
          </p:nvSpPr>
          <p:spPr>
            <a:xfrm>
              <a:off x="1166410" y="24807819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02 -  Coreset selection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1D38B845-4610-40A1-94EE-9FD35CC2DC04}"/>
              </a:ext>
            </a:extLst>
          </p:cNvPr>
          <p:cNvGrpSpPr/>
          <p:nvPr/>
        </p:nvGrpSpPr>
        <p:grpSpPr>
          <a:xfrm>
            <a:off x="1042900" y="39970090"/>
            <a:ext cx="13518642" cy="2107235"/>
            <a:chOff x="-14526764" y="61664322"/>
            <a:chExt cx="14467626" cy="2255160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EF7F848-FFF9-4E97-93AD-CBC00C776E97}"/>
                </a:ext>
              </a:extLst>
            </p:cNvPr>
            <p:cNvSpPr/>
            <p:nvPr/>
          </p:nvSpPr>
          <p:spPr>
            <a:xfrm>
              <a:off x="-14526764" y="62326402"/>
              <a:ext cx="14467626" cy="1593080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Train DL model with methods to help prevent confirmation bias</a:t>
              </a: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Soft labeling / Warm training</a:t>
              </a:r>
              <a:r>
                <a:rPr lang="ko-KR" altLang="en-US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</a:t>
              </a:r>
              <a:endPara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  <a:p>
              <a:pPr marL="457200" lvl="1" indent="-457200" latinLnBrk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Mix-up data augmentation &amp; small batch size setting(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Arazo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, 2020)</a:t>
              </a:r>
            </a:p>
          </p:txBody>
        </p:sp>
        <p:sp>
          <p:nvSpPr>
            <p:cNvPr id="229" name="모서리가 둥근 직사각형 81">
              <a:extLst>
                <a:ext uri="{FF2B5EF4-FFF2-40B4-BE49-F238E27FC236}">
                  <a16:creationId xmlns:a16="http://schemas.microsoft.com/office/drawing/2014/main" id="{D0508E08-9408-44CA-98D2-BFBE6456AC01}"/>
                </a:ext>
              </a:extLst>
            </p:cNvPr>
            <p:cNvSpPr/>
            <p:nvPr/>
          </p:nvSpPr>
          <p:spPr>
            <a:xfrm>
              <a:off x="-14490846" y="61664322"/>
              <a:ext cx="5631569" cy="6360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8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Step 04 -  Training</a:t>
              </a:r>
              <a:endParaRPr lang="ko-KR" altLang="en-US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230" name="모서리가 둥근 직사각형 81">
            <a:extLst>
              <a:ext uri="{FF2B5EF4-FFF2-40B4-BE49-F238E27FC236}">
                <a16:creationId xmlns:a16="http://schemas.microsoft.com/office/drawing/2014/main" id="{25A57583-A106-4859-85B0-B5CCA0D511C9}"/>
              </a:ext>
            </a:extLst>
          </p:cNvPr>
          <p:cNvSpPr/>
          <p:nvPr/>
        </p:nvSpPr>
        <p:spPr>
          <a:xfrm>
            <a:off x="15702289" y="6244637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01 Datasets and training parameter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6AB0CD74-5DF3-4201-9E1E-4A6C78946560}"/>
                  </a:ext>
                </a:extLst>
              </p:cNvPr>
              <p:cNvSpPr/>
              <p:nvPr/>
            </p:nvSpPr>
            <p:spPr>
              <a:xfrm>
                <a:off x="15666115" y="6908819"/>
                <a:ext cx="13529313" cy="2448846"/>
              </a:xfrm>
              <a:prstGeom prst="rect">
                <a:avLst/>
              </a:prstGeom>
            </p:spPr>
            <p:txBody>
              <a:bodyPr wrap="square" lIns="94585" tIns="47293" rIns="94585" bIns="47293">
                <a:spAutoFit/>
              </a:bodyPr>
              <a:lstStyle/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Dataset : MNIST, Fashion-MNIST, EMNIST-letter, CIFAR 10/100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Lr</a:t>
                </a: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= 0.001 / Optimizer = Adam / Mix-up augmentation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= 4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Training epoch / batch size : 10, 5, 5 / 8, 100, 100 </a:t>
                </a:r>
                <a:r>
                  <a:rPr lang="en-US" altLang="ko-KR" sz="24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*(label / CS1 / CS2 pseudo label)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Model : 13-CNN-based CAE(representation learning) / 13-CNN (DL model)  </a:t>
                </a:r>
              </a:p>
              <a:p>
                <a:pPr marL="457200" lvl="1" indent="-457200" latinLnBrk="0">
                  <a:lnSpc>
                    <a:spcPct val="120000"/>
                  </a:lnSpc>
                  <a:buFontTx/>
                  <a:buChar char="-"/>
                </a:pPr>
                <a:endPara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6AB0CD74-5DF3-4201-9E1E-4A6C78946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115" y="6908819"/>
                <a:ext cx="13529313" cy="2448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8AE74DD-058A-4DBB-AB65-11B24D295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57881" y="10122289"/>
            <a:ext cx="13553915" cy="3347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69A615D1-5D38-4456-ACD5-AC1DA8AA0377}"/>
                  </a:ext>
                </a:extLst>
              </p:cNvPr>
              <p:cNvSpPr/>
              <p:nvPr/>
            </p:nvSpPr>
            <p:spPr>
              <a:xfrm>
                <a:off x="15666115" y="13514798"/>
                <a:ext cx="13529313" cy="2546052"/>
              </a:xfrm>
              <a:prstGeom prst="rect">
                <a:avLst/>
              </a:prstGeom>
            </p:spPr>
            <p:txBody>
              <a:bodyPr wrap="square" lIns="94585" tIns="47293" rIns="94585" bIns="47293">
                <a:spAutoFit/>
              </a:bodyPr>
              <a:lstStyle/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CS1 and CS2 for small image datasets have an accuracy of 95% or more for unlabeled train data 10 to 40 times that of a given sampling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. Due to the limitations of CAE’s performance, it is not applicable in high-resolution images.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The accuracy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methods increases when by dividing sampling it into P interactions. </a:t>
                </a:r>
              </a:p>
            </p:txBody>
          </p:sp>
        </mc:Choice>
        <mc:Fallback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69A615D1-5D38-4456-ACD5-AC1DA8AA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115" y="13514798"/>
                <a:ext cx="13529313" cy="25460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모서리가 둥근 직사각형 81">
                <a:extLst>
                  <a:ext uri="{FF2B5EF4-FFF2-40B4-BE49-F238E27FC236}">
                    <a16:creationId xmlns:a16="http://schemas.microsoft.com/office/drawing/2014/main" id="{775ACEF8-B4FB-4356-9F30-D961B7E771EE}"/>
                  </a:ext>
                </a:extLst>
              </p:cNvPr>
              <p:cNvSpPr/>
              <p:nvPr/>
            </p:nvSpPr>
            <p:spPr>
              <a:xfrm>
                <a:off x="15702289" y="16041113"/>
                <a:ext cx="13456399" cy="5943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 w="28575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p:spPr>
            <p:txBody>
              <a:bodyPr vert="horz" wrap="square" lIns="86217" tIns="43109" rIns="86217" bIns="43109" numCol="1" anchor="ctr" anchorCtr="0" compatLnSpc="1">
                <a:prstTxWarp prst="textNoShape">
                  <a:avLst/>
                </a:prstTxWarp>
              </a:bodyPr>
              <a:lstStyle/>
              <a:p>
                <a:pPr defTabSz="8176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3200" b="1" spc="-46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Arial" pitchFamily="34" charset="0"/>
                  </a:rPr>
                  <a:t>03 Sensitive test for hyperparameter 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ko-KR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3200" b="1" spc="-46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ko-KR" altLang="en-US" sz="32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3" name="모서리가 둥근 직사각형 81">
                <a:extLst>
                  <a:ext uri="{FF2B5EF4-FFF2-40B4-BE49-F238E27FC236}">
                    <a16:creationId xmlns:a16="http://schemas.microsoft.com/office/drawing/2014/main" id="{775ACEF8-B4FB-4356-9F30-D961B7E77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289" y="16041113"/>
                <a:ext cx="13456399" cy="594311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모서리가 둥근 직사각형 81">
            <a:extLst>
              <a:ext uri="{FF2B5EF4-FFF2-40B4-BE49-F238E27FC236}">
                <a16:creationId xmlns:a16="http://schemas.microsoft.com/office/drawing/2014/main" id="{2EED870E-BB1B-449C-B5D5-0040BD7C0C28}"/>
              </a:ext>
            </a:extLst>
          </p:cNvPr>
          <p:cNvSpPr/>
          <p:nvPr/>
        </p:nvSpPr>
        <p:spPr>
          <a:xfrm>
            <a:off x="15702289" y="25283968"/>
            <a:ext cx="13456399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04 Limitation</a:t>
            </a:r>
            <a:endParaRPr lang="ko-KR" altLang="en-US" sz="32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E6C1E1-D3DE-419B-B4AA-D272145210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02289" y="25944829"/>
            <a:ext cx="13639662" cy="26282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1A862886-8AC3-46D6-AFAC-B1D2048596EC}"/>
                  </a:ext>
                </a:extLst>
              </p:cNvPr>
              <p:cNvSpPr/>
              <p:nvPr/>
            </p:nvSpPr>
            <p:spPr>
              <a:xfrm>
                <a:off x="15666115" y="23145089"/>
                <a:ext cx="13529313" cy="1969805"/>
              </a:xfrm>
              <a:prstGeom prst="rect">
                <a:avLst/>
              </a:prstGeom>
            </p:spPr>
            <p:txBody>
              <a:bodyPr wrap="square" lIns="94585" tIns="47293" rIns="94585" bIns="47293">
                <a:spAutoFit/>
              </a:bodyPr>
              <a:lstStyle/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Introducing 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of CS1 improved accuracy but decreased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𝐶𝑆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are rapidly reduced compared to improved accuracy.</a:t>
                </a:r>
              </a:p>
              <a:p>
                <a:pPr marL="457200" lvl="1" indent="-457200" latinLnBrk="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of CS2 appears more conservative than the actual probability of class. The appropriate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6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600" spc="-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고딕" panose="020D0604000000000000" pitchFamily="50" charset="-127"/>
                    <a:ea typeface="나눔고딕" panose="020D0604000000000000" pitchFamily="50" charset="-127"/>
                    <a:cs typeface="Arial" panose="020B0604020202020204" pitchFamily="34" charset="0"/>
                  </a:rPr>
                  <a:t> changes according to the dataset and the number of Iterations.</a:t>
                </a:r>
              </a:p>
            </p:txBody>
          </p:sp>
        </mc:Choice>
        <mc:Fallback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1A862886-8AC3-46D6-AFAC-B1D204859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115" y="23145089"/>
                <a:ext cx="13529313" cy="1969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D391E68-6493-4872-800E-A1DFB1256AFC}"/>
              </a:ext>
            </a:extLst>
          </p:cNvPr>
          <p:cNvSpPr/>
          <p:nvPr/>
        </p:nvSpPr>
        <p:spPr>
          <a:xfrm>
            <a:off x="15666115" y="28484880"/>
            <a:ext cx="13529313" cy="4849503"/>
          </a:xfrm>
          <a:prstGeom prst="rect">
            <a:avLst/>
          </a:prstGeom>
        </p:spPr>
        <p:txBody>
          <a:bodyPr wrap="square" lIns="94585" tIns="47293" rIns="94585" bIns="47293">
            <a:spAutoFit/>
          </a:bodyPr>
          <a:lstStyle/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When pseudo label data with 99% accuracy is applied to learning, the performance down.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Similar data are not effective to training DL model.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 pseudo labeled data is imbalanced. Imbalanced labeled data causes overfitting, not generalization of the model.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Misclassified data would have a significant adverse effect on model learning. </a:t>
            </a:r>
          </a:p>
          <a:p>
            <a:pPr marL="0" lvl="1" latinLnBrk="0">
              <a:lnSpc>
                <a:spcPct val="120000"/>
              </a:lnSpc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When the sampling size is small, the accuracy may suddenly drop.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There may be cases in which the central class of the subgraph that encountered is the same even though it is not representative for subgraph. </a:t>
            </a:r>
          </a:p>
          <a:p>
            <a:pPr marL="457200" lvl="1" indent="-457200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Fundamental problem is the lack of performance of the representation learning. This case can be prevented by increasing the sampling size and assigning M conditions.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1483E3-3D1B-4CBF-A850-E5AB924187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41384" y="16715092"/>
            <a:ext cx="11719141" cy="637826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EEC6626F-EEBC-4A6B-9E98-93729C05827A}"/>
              </a:ext>
            </a:extLst>
          </p:cNvPr>
          <p:cNvGrpSpPr/>
          <p:nvPr/>
        </p:nvGrpSpPr>
        <p:grpSpPr>
          <a:xfrm>
            <a:off x="1096046" y="9520562"/>
            <a:ext cx="13515465" cy="1968715"/>
            <a:chOff x="16740755" y="34295472"/>
            <a:chExt cx="14464226" cy="210691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4949A62-D78A-47A0-B543-9795FF042352}"/>
                </a:ext>
              </a:extLst>
            </p:cNvPr>
            <p:cNvSpPr/>
            <p:nvPr/>
          </p:nvSpPr>
          <p:spPr>
            <a:xfrm>
              <a:off x="16740755" y="34295472"/>
              <a:ext cx="14464226" cy="2049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97BD06A-942C-4FF6-ADED-343CDDC595D4}"/>
                </a:ext>
              </a:extLst>
            </p:cNvPr>
            <p:cNvSpPr/>
            <p:nvPr/>
          </p:nvSpPr>
          <p:spPr>
            <a:xfrm>
              <a:off x="16740755" y="34295472"/>
              <a:ext cx="14363436" cy="2106916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b="1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Even a way to solve the labeling cost cannot be expected if label data is insufficient. Therefore, we need new a highly reliable pseudo labeling method that does not require a learning process through label data and can be applied without prior knowledge of the dataset is needed.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D5CDA6-8805-4920-8116-785C95821449}"/>
              </a:ext>
            </a:extLst>
          </p:cNvPr>
          <p:cNvGrpSpPr/>
          <p:nvPr/>
        </p:nvGrpSpPr>
        <p:grpSpPr>
          <a:xfrm>
            <a:off x="15629906" y="34722631"/>
            <a:ext cx="13515465" cy="2048320"/>
            <a:chOff x="16740755" y="34295472"/>
            <a:chExt cx="14464226" cy="204932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7CDC111-B379-42FC-8E83-424EA92A3EB9}"/>
                </a:ext>
              </a:extLst>
            </p:cNvPr>
            <p:cNvSpPr/>
            <p:nvPr/>
          </p:nvSpPr>
          <p:spPr>
            <a:xfrm>
              <a:off x="16740755" y="34295472"/>
              <a:ext cx="14464226" cy="2049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70391F8-43AB-4B64-BFDF-A8854E065F98}"/>
                    </a:ext>
                  </a:extLst>
                </p:cNvPr>
                <p:cNvSpPr/>
                <p:nvPr/>
              </p:nvSpPr>
              <p:spPr>
                <a:xfrm>
                  <a:off x="16740755" y="34295472"/>
                  <a:ext cx="14363436" cy="1969681"/>
                </a:xfrm>
                <a:prstGeom prst="rect">
                  <a:avLst/>
                </a:prstGeom>
              </p:spPr>
              <p:txBody>
                <a:bodyPr wrap="square" lIns="94585" tIns="47293" rIns="94585" bIns="47293">
                  <a:spAutoFit/>
                </a:bodyPr>
                <a:lstStyle/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b="1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accent1">
                          <a:lumMod val="7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Classification can be performed with 95% accuracy for unlabeled data, which is several times the given label data size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600" i="1" smtClean="0">
                              <a:solidFill>
                                <a:srgbClr val="0233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i="1">
                              <a:solidFill>
                                <a:srgbClr val="02336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600" b="0" i="1" smtClean="0">
                              <a:solidFill>
                                <a:srgbClr val="02336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altLang="ko-KR" sz="2600" b="1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accent1">
                          <a:lumMod val="7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. When suitable representation learning for datasets is applied, the efficiency is 10 to 40 times higher, and the accuracy is also close to 99%. It could be applied test dataset as the classification method .</a:t>
                  </a:r>
                </a:p>
              </p:txBody>
            </p:sp>
          </mc:Choice>
          <mc:Fallback xmlns="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70391F8-43AB-4B64-BFDF-A8854E065F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0755" y="34295472"/>
                  <a:ext cx="14363436" cy="196968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110745-E1AE-49D5-B964-C7BF75B921FC}"/>
              </a:ext>
            </a:extLst>
          </p:cNvPr>
          <p:cNvGrpSpPr/>
          <p:nvPr/>
        </p:nvGrpSpPr>
        <p:grpSpPr>
          <a:xfrm>
            <a:off x="15629906" y="37715092"/>
            <a:ext cx="13512272" cy="1008452"/>
            <a:chOff x="15629906" y="37874738"/>
            <a:chExt cx="13512272" cy="1008452"/>
          </a:xfrm>
        </p:grpSpPr>
        <p:sp>
          <p:nvSpPr>
            <p:cNvPr id="79" name="모서리가 둥근 직사각형 81">
              <a:extLst>
                <a:ext uri="{FF2B5EF4-FFF2-40B4-BE49-F238E27FC236}">
                  <a16:creationId xmlns:a16="http://schemas.microsoft.com/office/drawing/2014/main" id="{C7CFB4E6-3576-4AE7-93B3-B7D5FF0A3C25}"/>
                </a:ext>
              </a:extLst>
            </p:cNvPr>
            <p:cNvSpPr/>
            <p:nvPr/>
          </p:nvSpPr>
          <p:spPr>
            <a:xfrm>
              <a:off x="15629906" y="37902793"/>
              <a:ext cx="838495" cy="81512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6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01</a:t>
              </a:r>
              <a:endParaRPr lang="ko-KR" altLang="en-US" sz="26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AF5090B-5F4B-442F-9B94-5806181412E1}"/>
                </a:ext>
              </a:extLst>
            </p:cNvPr>
            <p:cNvSpPr/>
            <p:nvPr/>
          </p:nvSpPr>
          <p:spPr>
            <a:xfrm>
              <a:off x="16793790" y="37874738"/>
              <a:ext cx="12348388" cy="1008452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Various types of representation learning methods such as </a:t>
              </a:r>
              <a:r>
                <a:rPr lang="en-US" altLang="ko-KR" sz="2600" spc="-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ResNet</a:t>
              </a: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 18 and DGI will be applied.</a:t>
              </a:r>
            </a:p>
          </p:txBody>
        </p:sp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6652B782-BD65-4E95-A6C6-EFF5F5753EC5}"/>
              </a:ext>
            </a:extLst>
          </p:cNvPr>
          <p:cNvSpPr/>
          <p:nvPr/>
        </p:nvSpPr>
        <p:spPr>
          <a:xfrm>
            <a:off x="15603400" y="37055451"/>
            <a:ext cx="5262174" cy="59431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 vert="horz" wrap="square" lIns="86217" tIns="43109" rIns="86217" bIns="43109" numCol="1" anchor="ctr" anchorCtr="0" compatLnSpc="1">
            <a:prstTxWarp prst="textNoShape">
              <a:avLst/>
            </a:prstTxWarp>
          </a:bodyPr>
          <a:lstStyle/>
          <a:p>
            <a:pPr defTabSz="817665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rPr>
              <a:t>Future work</a:t>
            </a:r>
            <a:endParaRPr lang="ko-KR" altLang="en-US" sz="2800" b="1" spc="-46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1ECA017-E0E3-4625-B454-62A070298EEA}"/>
              </a:ext>
            </a:extLst>
          </p:cNvPr>
          <p:cNvGrpSpPr/>
          <p:nvPr/>
        </p:nvGrpSpPr>
        <p:grpSpPr>
          <a:xfrm>
            <a:off x="15629906" y="38841612"/>
            <a:ext cx="13512272" cy="1008452"/>
            <a:chOff x="15629906" y="37838130"/>
            <a:chExt cx="13512272" cy="1008452"/>
          </a:xfrm>
        </p:grpSpPr>
        <p:sp>
          <p:nvSpPr>
            <p:cNvPr id="84" name="모서리가 둥근 직사각형 81">
              <a:extLst>
                <a:ext uri="{FF2B5EF4-FFF2-40B4-BE49-F238E27FC236}">
                  <a16:creationId xmlns:a16="http://schemas.microsoft.com/office/drawing/2014/main" id="{B08690FB-7641-468D-B5E4-7DFBA9157C52}"/>
                </a:ext>
              </a:extLst>
            </p:cNvPr>
            <p:cNvSpPr/>
            <p:nvPr/>
          </p:nvSpPr>
          <p:spPr>
            <a:xfrm>
              <a:off x="15629906" y="37902793"/>
              <a:ext cx="838495" cy="81512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6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01</a:t>
              </a:r>
              <a:endParaRPr lang="ko-KR" altLang="en-US" sz="26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66F39D1-AF5C-401A-B5B7-F38390E377B0}"/>
                </a:ext>
              </a:extLst>
            </p:cNvPr>
            <p:cNvSpPr/>
            <p:nvPr/>
          </p:nvSpPr>
          <p:spPr>
            <a:xfrm>
              <a:off x="16793790" y="37838130"/>
              <a:ext cx="12348388" cy="1008452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Apply data augmentation about unclassified class of CS1 &amp; CS2 for solving imbalance of pseudo-labeled data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ADD6AEF-5A7D-4BD6-9771-39E48431EAF0}"/>
              </a:ext>
            </a:extLst>
          </p:cNvPr>
          <p:cNvGrpSpPr/>
          <p:nvPr/>
        </p:nvGrpSpPr>
        <p:grpSpPr>
          <a:xfrm>
            <a:off x="15629906" y="39968132"/>
            <a:ext cx="13512272" cy="815124"/>
            <a:chOff x="15629906" y="37902793"/>
            <a:chExt cx="13512272" cy="815124"/>
          </a:xfrm>
        </p:grpSpPr>
        <p:sp>
          <p:nvSpPr>
            <p:cNvPr id="87" name="모서리가 둥근 직사각형 81">
              <a:extLst>
                <a:ext uri="{FF2B5EF4-FFF2-40B4-BE49-F238E27FC236}">
                  <a16:creationId xmlns:a16="http://schemas.microsoft.com/office/drawing/2014/main" id="{44D86FF2-BB17-417C-B58F-B0FE51CB005F}"/>
                </a:ext>
              </a:extLst>
            </p:cNvPr>
            <p:cNvSpPr/>
            <p:nvPr/>
          </p:nvSpPr>
          <p:spPr>
            <a:xfrm>
              <a:off x="15629906" y="37902793"/>
              <a:ext cx="838495" cy="81512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6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01</a:t>
              </a:r>
              <a:endParaRPr lang="ko-KR" altLang="en-US" sz="26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FA1DA21-DC9D-4E9E-AAC4-3F906FFC3C1D}"/>
                </a:ext>
              </a:extLst>
            </p:cNvPr>
            <p:cNvSpPr/>
            <p:nvPr/>
          </p:nvSpPr>
          <p:spPr>
            <a:xfrm>
              <a:off x="16793790" y="38021036"/>
              <a:ext cx="12348388" cy="528320"/>
            </a:xfrm>
            <a:prstGeom prst="rect">
              <a:avLst/>
            </a:prstGeom>
          </p:spPr>
          <p:txBody>
            <a:bodyPr wrap="square" lIns="94585" tIns="47293" rIns="94585" bIns="47293">
              <a:spAutoFit/>
            </a:bodyPr>
            <a:lstStyle/>
            <a:p>
              <a:pPr marL="0" lvl="1" latinLnBrk="0">
                <a:lnSpc>
                  <a:spcPct val="120000"/>
                </a:lnSpc>
              </a:pPr>
              <a:r>
                <a:rPr lang="en-US" altLang="ko-KR" sz="2600" spc="-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Introduce threshold on loss value for mislabeled data detection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8E45B9C-E7AD-4A90-9712-2B754DA4E501}"/>
              </a:ext>
            </a:extLst>
          </p:cNvPr>
          <p:cNvGrpSpPr/>
          <p:nvPr/>
        </p:nvGrpSpPr>
        <p:grpSpPr>
          <a:xfrm>
            <a:off x="15629906" y="40901323"/>
            <a:ext cx="13512272" cy="1008452"/>
            <a:chOff x="15629906" y="37755811"/>
            <a:chExt cx="13512272" cy="1008452"/>
          </a:xfrm>
        </p:grpSpPr>
        <p:sp>
          <p:nvSpPr>
            <p:cNvPr id="90" name="모서리가 둥근 직사각형 81">
              <a:extLst>
                <a:ext uri="{FF2B5EF4-FFF2-40B4-BE49-F238E27FC236}">
                  <a16:creationId xmlns:a16="http://schemas.microsoft.com/office/drawing/2014/main" id="{C231932E-0FD0-4CDE-8370-0BC85C0D4545}"/>
                </a:ext>
              </a:extLst>
            </p:cNvPr>
            <p:cNvSpPr/>
            <p:nvPr/>
          </p:nvSpPr>
          <p:spPr>
            <a:xfrm>
              <a:off x="15629906" y="37902793"/>
              <a:ext cx="838495" cy="815124"/>
            </a:xfrm>
            <a:prstGeom prst="roundRect">
              <a:avLst>
                <a:gd name="adj" fmla="val 16055"/>
              </a:avLst>
            </a:prstGeom>
            <a:solidFill>
              <a:schemeClr val="accent1">
                <a:lumMod val="75000"/>
              </a:schemeClr>
            </a:solidFill>
            <a:ln w="28575"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86217" tIns="43109" rIns="86217" bIns="43109" numCol="1" anchor="ctr" anchorCtr="0" compatLnSpc="1">
              <a:prstTxWarp prst="textNoShape">
                <a:avLst/>
              </a:prstTxWarp>
            </a:bodyPr>
            <a:lstStyle/>
            <a:p>
              <a:pPr algn="ctr" defTabSz="8176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600" b="1" spc="-46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01</a:t>
              </a:r>
              <a:endParaRPr lang="ko-KR" altLang="en-US" sz="2600" b="1" spc="-46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1BB8B25C-31C4-454E-A2AE-08772F654D5A}"/>
                    </a:ext>
                  </a:extLst>
                </p:cNvPr>
                <p:cNvSpPr/>
                <p:nvPr/>
              </p:nvSpPr>
              <p:spPr>
                <a:xfrm>
                  <a:off x="16793790" y="37755811"/>
                  <a:ext cx="12348388" cy="1008452"/>
                </a:xfrm>
                <a:prstGeom prst="rect">
                  <a:avLst/>
                </a:prstGeom>
              </p:spPr>
              <p:txBody>
                <a:bodyPr wrap="square" lIns="94585" tIns="47293" rIns="94585" bIns="47293">
                  <a:spAutoFit/>
                </a:bodyPr>
                <a:lstStyle/>
                <a:p>
                  <a:pPr marL="0" lvl="1" latinLnBrk="0">
                    <a:lnSpc>
                      <a:spcPct val="120000"/>
                    </a:lnSpc>
                  </a:pPr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Improve CS2 method and generalize the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600">
                          <a:latin typeface="Cambria Math" panose="02040503050406030204" pitchFamily="18" charset="0"/>
                        </a:rPr>
                        <m:t>β</m:t>
                      </m:r>
                    </m:oMath>
                  </a14:m>
                  <a:r>
                    <a:rPr lang="en-US" altLang="ko-KR" sz="2600" spc="-2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panose="020B0604020202020204" pitchFamily="34" charset="0"/>
                    </a:rPr>
                    <a:t> by maximizing the number of Iterations. The dimension of feature can be increased to 3 and 4 dimensions.</a:t>
                  </a:r>
                </a:p>
              </p:txBody>
            </p:sp>
          </mc:Choice>
          <mc:Fallback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1BB8B25C-31C4-454E-A2AE-08772F654D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3790" y="37755811"/>
                  <a:ext cx="12348388" cy="10084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250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1083</Words>
  <Application>Microsoft Office PowerPoint</Application>
  <PresentationFormat>사용자 지정</PresentationFormat>
  <Paragraphs>69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나눔고딕 ExtraBold</vt:lpstr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137</cp:revision>
  <dcterms:created xsi:type="dcterms:W3CDTF">2018-10-17T01:18:09Z</dcterms:created>
  <dcterms:modified xsi:type="dcterms:W3CDTF">2022-12-19T03:37:46Z</dcterms:modified>
</cp:coreProperties>
</file>