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1" r:id="rId3"/>
    <p:sldId id="272" r:id="rId4"/>
    <p:sldId id="276" r:id="rId5"/>
    <p:sldId id="277" r:id="rId6"/>
    <p:sldId id="278" r:id="rId7"/>
    <p:sldId id="280" r:id="rId8"/>
    <p:sldId id="279" r:id="rId9"/>
    <p:sldId id="275" r:id="rId10"/>
    <p:sldId id="274" r:id="rId11"/>
    <p:sldId id="269" r:id="rId12"/>
    <p:sldId id="270" r:id="rId13"/>
    <p:sldId id="267" r:id="rId14"/>
    <p:sldId id="27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177" autoAdjust="0"/>
  </p:normalViewPr>
  <p:slideViewPr>
    <p:cSldViewPr snapToGrid="0">
      <p:cViewPr varScale="1">
        <p:scale>
          <a:sx n="48" d="100"/>
          <a:sy n="48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Sheet2!$E$41</c:f>
              <c:strCache>
                <c:ptCount val="1"/>
                <c:pt idx="0">
                  <c:v>&gt;= 0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Sheet2!$F$40:$J$40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Gn (2k)</c:v>
                </c:pt>
              </c:strCache>
            </c:strRef>
          </c:cat>
          <c:val>
            <c:numRef>
              <c:f>Sheet2!$F$41:$J$41</c:f>
              <c:numCache>
                <c:formatCode>General</c:formatCode>
                <c:ptCount val="5"/>
                <c:pt idx="0">
                  <c:v>75.73</c:v>
                </c:pt>
                <c:pt idx="1">
                  <c:v>78.94</c:v>
                </c:pt>
                <c:pt idx="2">
                  <c:v>80.59</c:v>
                </c:pt>
                <c:pt idx="3">
                  <c:v>82.52</c:v>
                </c:pt>
                <c:pt idx="4">
                  <c:v>82.86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73-488B-A699-08D20BEA4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9988911"/>
        <c:axId val="1299990159"/>
      </c:lineChart>
      <c:catAx>
        <c:axId val="1299988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9990159"/>
        <c:crosses val="autoZero"/>
        <c:auto val="1"/>
        <c:lblAlgn val="ctr"/>
        <c:lblOffset val="100"/>
        <c:noMultiLvlLbl val="0"/>
      </c:catAx>
      <c:valAx>
        <c:axId val="1299990159"/>
        <c:scaling>
          <c:orientation val="minMax"/>
          <c:min val="7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9988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Sheet3!$B$19</c:f>
              <c:strCache>
                <c:ptCount val="1"/>
                <c:pt idx="0">
                  <c:v>0.9 - 1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Sheet3!$C$19:$F$19</c:f>
              <c:numCache>
                <c:formatCode>General</c:formatCode>
                <c:ptCount val="4"/>
                <c:pt idx="0">
                  <c:v>61.98</c:v>
                </c:pt>
                <c:pt idx="1">
                  <c:v>68.98</c:v>
                </c:pt>
                <c:pt idx="2">
                  <c:v>70.16</c:v>
                </c:pt>
                <c:pt idx="3">
                  <c:v>70.260000000000005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A8-4CFC-8875-3BA18C099A51}"/>
            </c:ext>
          </c:extLst>
        </c:ser>
        <c:ser>
          <c:idx val="1"/>
          <c:order val="1"/>
          <c:tx>
            <c:strRef>
              <c:f>Sheet3!$B$20</c:f>
              <c:strCache>
                <c:ptCount val="1"/>
                <c:pt idx="0">
                  <c:v>0.8 - 0.9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Sheet3!$C$20:$F$20</c:f>
              <c:numCache>
                <c:formatCode>General</c:formatCode>
                <c:ptCount val="4"/>
                <c:pt idx="0">
                  <c:v>61.98</c:v>
                </c:pt>
                <c:pt idx="1">
                  <c:v>62.23</c:v>
                </c:pt>
                <c:pt idx="2">
                  <c:v>64.81</c:v>
                </c:pt>
                <c:pt idx="3">
                  <c:v>65.5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A8-4CFC-8875-3BA18C099A51}"/>
            </c:ext>
          </c:extLst>
        </c:ser>
        <c:ser>
          <c:idx val="2"/>
          <c:order val="2"/>
          <c:tx>
            <c:strRef>
              <c:f>Sheet3!$B$21</c:f>
              <c:strCache>
                <c:ptCount val="1"/>
                <c:pt idx="0">
                  <c:v>0.7 - 0.8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Sheet3!$C$21:$F$21</c:f>
              <c:numCache>
                <c:formatCode>General</c:formatCode>
                <c:ptCount val="4"/>
                <c:pt idx="0">
                  <c:v>61.98</c:v>
                </c:pt>
                <c:pt idx="1">
                  <c:v>67.27</c:v>
                </c:pt>
                <c:pt idx="2">
                  <c:v>67.33</c:v>
                </c:pt>
                <c:pt idx="3">
                  <c:v>67.47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A8-4CFC-8875-3BA18C099A51}"/>
            </c:ext>
          </c:extLst>
        </c:ser>
        <c:ser>
          <c:idx val="3"/>
          <c:order val="3"/>
          <c:tx>
            <c:strRef>
              <c:f>Sheet3!$B$22</c:f>
              <c:strCache>
                <c:ptCount val="1"/>
                <c:pt idx="0">
                  <c:v>0.6 - 0.8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Sheet3!$C$22:$F$22</c:f>
              <c:numCache>
                <c:formatCode>General</c:formatCode>
                <c:ptCount val="4"/>
                <c:pt idx="0">
                  <c:v>61.98</c:v>
                </c:pt>
                <c:pt idx="1">
                  <c:v>68.23</c:v>
                </c:pt>
                <c:pt idx="2">
                  <c:v>66.040000000000006</c:v>
                </c:pt>
                <c:pt idx="3">
                  <c:v>67.98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A8-4CFC-8875-3BA18C099A51}"/>
            </c:ext>
          </c:extLst>
        </c:ser>
        <c:ser>
          <c:idx val="4"/>
          <c:order val="4"/>
          <c:tx>
            <c:strRef>
              <c:f>Sheet3!$B$23</c:f>
              <c:strCache>
                <c:ptCount val="1"/>
                <c:pt idx="0">
                  <c:v>0.5 - 0.6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Sheet3!$C$23:$F$23</c:f>
              <c:numCache>
                <c:formatCode>General</c:formatCode>
                <c:ptCount val="4"/>
                <c:pt idx="0">
                  <c:v>61.98</c:v>
                </c:pt>
                <c:pt idx="1">
                  <c:v>61.63</c:v>
                </c:pt>
                <c:pt idx="2">
                  <c:v>64.510000000000005</c:v>
                </c:pt>
                <c:pt idx="3">
                  <c:v>67.459999999999994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A8-4CFC-8875-3BA18C099A51}"/>
            </c:ext>
          </c:extLst>
        </c:ser>
        <c:ser>
          <c:idx val="5"/>
          <c:order val="5"/>
          <c:tx>
            <c:strRef>
              <c:f>Sheet3!$B$24</c:f>
              <c:strCache>
                <c:ptCount val="1"/>
                <c:pt idx="0">
                  <c:v>0.4 - 0.5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Sheet3!$C$24:$F$24</c:f>
              <c:numCache>
                <c:formatCode>General</c:formatCode>
                <c:ptCount val="4"/>
                <c:pt idx="0">
                  <c:v>61.98</c:v>
                </c:pt>
                <c:pt idx="1">
                  <c:v>65.2</c:v>
                </c:pt>
                <c:pt idx="2">
                  <c:v>65</c:v>
                </c:pt>
                <c:pt idx="3">
                  <c:v>66.64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A8-4CFC-8875-3BA18C099A51}"/>
            </c:ext>
          </c:extLst>
        </c:ser>
        <c:ser>
          <c:idx val="6"/>
          <c:order val="6"/>
          <c:tx>
            <c:strRef>
              <c:f>Sheet3!$B$25</c:f>
              <c:strCache>
                <c:ptCount val="1"/>
                <c:pt idx="0">
                  <c:v>0.3 - 0.4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Sheet3!$C$25:$F$25</c:f>
              <c:numCache>
                <c:formatCode>General</c:formatCode>
                <c:ptCount val="4"/>
                <c:pt idx="0">
                  <c:v>61.98</c:v>
                </c:pt>
                <c:pt idx="1">
                  <c:v>63.68</c:v>
                </c:pt>
                <c:pt idx="2">
                  <c:v>64.16</c:v>
                </c:pt>
                <c:pt idx="3">
                  <c:v>64.209999999999994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6A8-4CFC-8875-3BA18C099A51}"/>
            </c:ext>
          </c:extLst>
        </c:ser>
        <c:ser>
          <c:idx val="7"/>
          <c:order val="7"/>
          <c:tx>
            <c:strRef>
              <c:f>Sheet3!$B$26</c:f>
              <c:strCache>
                <c:ptCount val="1"/>
                <c:pt idx="0">
                  <c:v>0.2 - 0.3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Sheet3!$C$26:$F$26</c:f>
              <c:numCache>
                <c:formatCode>General</c:formatCode>
                <c:ptCount val="4"/>
                <c:pt idx="0">
                  <c:v>61.98</c:v>
                </c:pt>
                <c:pt idx="1">
                  <c:v>63.18</c:v>
                </c:pt>
                <c:pt idx="2">
                  <c:v>66.040000000000006</c:v>
                </c:pt>
                <c:pt idx="3">
                  <c:v>65.510000000000005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6A8-4CFC-8875-3BA18C099A51}"/>
            </c:ext>
          </c:extLst>
        </c:ser>
        <c:ser>
          <c:idx val="8"/>
          <c:order val="8"/>
          <c:tx>
            <c:strRef>
              <c:f>Sheet3!$B$27</c:f>
              <c:strCache>
                <c:ptCount val="1"/>
                <c:pt idx="0">
                  <c:v>0.1 - 0.2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Sheet3!$C$27:$F$27</c:f>
              <c:numCache>
                <c:formatCode>General</c:formatCode>
                <c:ptCount val="4"/>
                <c:pt idx="0">
                  <c:v>61.98</c:v>
                </c:pt>
                <c:pt idx="1">
                  <c:v>61.98</c:v>
                </c:pt>
                <c:pt idx="2">
                  <c:v>61.98</c:v>
                </c:pt>
                <c:pt idx="3">
                  <c:v>61.98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6A8-4CFC-8875-3BA18C099A51}"/>
            </c:ext>
          </c:extLst>
        </c:ser>
        <c:ser>
          <c:idx val="9"/>
          <c:order val="9"/>
          <c:tx>
            <c:strRef>
              <c:f>Sheet3!$B$28</c:f>
              <c:strCache>
                <c:ptCount val="1"/>
                <c:pt idx="0">
                  <c:v>0 - 0.1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Sheet3!$C$18:$F$18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Sheet3!$C$28:$F$28</c:f>
              <c:numCache>
                <c:formatCode>General</c:formatCode>
                <c:ptCount val="4"/>
                <c:pt idx="0">
                  <c:v>61.98</c:v>
                </c:pt>
                <c:pt idx="1">
                  <c:v>61.98</c:v>
                </c:pt>
                <c:pt idx="2">
                  <c:v>61.98</c:v>
                </c:pt>
                <c:pt idx="3">
                  <c:v>61.98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6A8-4CFC-8875-3BA18C099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9984335"/>
        <c:axId val="1299985167"/>
      </c:lineChart>
      <c:catAx>
        <c:axId val="129998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9985167"/>
        <c:crosses val="autoZero"/>
        <c:auto val="1"/>
        <c:lblAlgn val="ctr"/>
        <c:lblOffset val="100"/>
        <c:noMultiLvlLbl val="0"/>
      </c:catAx>
      <c:valAx>
        <c:axId val="1299985167"/>
        <c:scaling>
          <c:orientation val="minMax"/>
          <c:min val="6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998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Sheet1!$E$23</c:f>
              <c:strCache>
                <c:ptCount val="1"/>
                <c:pt idx="0">
                  <c:v>&gt;= 0.9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Sheet1!$F$23:$J$23</c:f>
              <c:numCache>
                <c:formatCode>General</c:formatCode>
                <c:ptCount val="5"/>
                <c:pt idx="0">
                  <c:v>75.73</c:v>
                </c:pt>
                <c:pt idx="1">
                  <c:v>79.41</c:v>
                </c:pt>
                <c:pt idx="2">
                  <c:v>80.03</c:v>
                </c:pt>
                <c:pt idx="3">
                  <c:v>81.180000000000007</c:v>
                </c:pt>
                <c:pt idx="4">
                  <c:v>82.78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4B-4C30-B69E-839279E99820}"/>
            </c:ext>
          </c:extLst>
        </c:ser>
        <c:ser>
          <c:idx val="1"/>
          <c:order val="1"/>
          <c:tx>
            <c:strRef>
              <c:f>Sheet1!$E$24</c:f>
              <c:strCache>
                <c:ptCount val="1"/>
                <c:pt idx="0">
                  <c:v>&gt;= 0.8  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Sheet1!$F$24:$J$24</c:f>
              <c:numCache>
                <c:formatCode>General</c:formatCode>
                <c:ptCount val="5"/>
                <c:pt idx="0">
                  <c:v>75.73</c:v>
                </c:pt>
                <c:pt idx="1">
                  <c:v>78.11</c:v>
                </c:pt>
                <c:pt idx="2">
                  <c:v>79.19</c:v>
                </c:pt>
                <c:pt idx="3">
                  <c:v>80.44</c:v>
                </c:pt>
                <c:pt idx="4">
                  <c:v>81.75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4B-4C30-B69E-839279E99820}"/>
            </c:ext>
          </c:extLst>
        </c:ser>
        <c:ser>
          <c:idx val="2"/>
          <c:order val="2"/>
          <c:tx>
            <c:strRef>
              <c:f>Sheet1!$E$25</c:f>
              <c:strCache>
                <c:ptCount val="1"/>
                <c:pt idx="0">
                  <c:v>&gt;=0.7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Sheet1!$F$25:$J$25</c:f>
              <c:numCache>
                <c:formatCode>General</c:formatCode>
                <c:ptCount val="5"/>
                <c:pt idx="0">
                  <c:v>75.73</c:v>
                </c:pt>
                <c:pt idx="1">
                  <c:v>77.33</c:v>
                </c:pt>
                <c:pt idx="2">
                  <c:v>79.14</c:v>
                </c:pt>
                <c:pt idx="3">
                  <c:v>81.3</c:v>
                </c:pt>
                <c:pt idx="4">
                  <c:v>82.48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4B-4C30-B69E-839279E99820}"/>
            </c:ext>
          </c:extLst>
        </c:ser>
        <c:ser>
          <c:idx val="3"/>
          <c:order val="3"/>
          <c:tx>
            <c:strRef>
              <c:f>Sheet1!$E$26</c:f>
              <c:strCache>
                <c:ptCount val="1"/>
                <c:pt idx="0">
                  <c:v>&gt;= 0.6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Sheet1!$F$26:$J$26</c:f>
              <c:numCache>
                <c:formatCode>General</c:formatCode>
                <c:ptCount val="5"/>
                <c:pt idx="0">
                  <c:v>75.73</c:v>
                </c:pt>
                <c:pt idx="1">
                  <c:v>78.61</c:v>
                </c:pt>
                <c:pt idx="2">
                  <c:v>80.47</c:v>
                </c:pt>
                <c:pt idx="3">
                  <c:v>81.16</c:v>
                </c:pt>
                <c:pt idx="4">
                  <c:v>82.44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4B-4C30-B69E-839279E99820}"/>
            </c:ext>
          </c:extLst>
        </c:ser>
        <c:ser>
          <c:idx val="4"/>
          <c:order val="4"/>
          <c:tx>
            <c:strRef>
              <c:f>Sheet1!$E$27</c:f>
              <c:strCache>
                <c:ptCount val="1"/>
                <c:pt idx="0">
                  <c:v>&gt;= 0.5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Sheet1!$F$27:$J$27</c:f>
              <c:numCache>
                <c:formatCode>General</c:formatCode>
                <c:ptCount val="5"/>
                <c:pt idx="0">
                  <c:v>75.73</c:v>
                </c:pt>
                <c:pt idx="1">
                  <c:v>76.930000000000007</c:v>
                </c:pt>
                <c:pt idx="2">
                  <c:v>80.260000000000005</c:v>
                </c:pt>
                <c:pt idx="3">
                  <c:v>81.78</c:v>
                </c:pt>
                <c:pt idx="4">
                  <c:v>82.48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4B-4C30-B69E-839279E99820}"/>
            </c:ext>
          </c:extLst>
        </c:ser>
        <c:ser>
          <c:idx val="5"/>
          <c:order val="5"/>
          <c:tx>
            <c:strRef>
              <c:f>Sheet1!$E$28</c:f>
              <c:strCache>
                <c:ptCount val="1"/>
                <c:pt idx="0">
                  <c:v>&gt;= 0.4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Sheet1!$F$28:$J$28</c:f>
              <c:numCache>
                <c:formatCode>General</c:formatCode>
                <c:ptCount val="5"/>
                <c:pt idx="0">
                  <c:v>75.73</c:v>
                </c:pt>
                <c:pt idx="1">
                  <c:v>78.459999999999994</c:v>
                </c:pt>
                <c:pt idx="2">
                  <c:v>79.150000000000006</c:v>
                </c:pt>
                <c:pt idx="3">
                  <c:v>81.459999999999994</c:v>
                </c:pt>
                <c:pt idx="4">
                  <c:v>83.03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54B-4C30-B69E-839279E99820}"/>
            </c:ext>
          </c:extLst>
        </c:ser>
        <c:ser>
          <c:idx val="6"/>
          <c:order val="6"/>
          <c:tx>
            <c:strRef>
              <c:f>Sheet1!$E$29</c:f>
              <c:strCache>
                <c:ptCount val="1"/>
                <c:pt idx="0">
                  <c:v>&gt;= 0.3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Sheet1!$F$29:$J$29</c:f>
              <c:numCache>
                <c:formatCode>General</c:formatCode>
                <c:ptCount val="5"/>
                <c:pt idx="0">
                  <c:v>75.73</c:v>
                </c:pt>
                <c:pt idx="1">
                  <c:v>78.33</c:v>
                </c:pt>
                <c:pt idx="2">
                  <c:v>78.25</c:v>
                </c:pt>
                <c:pt idx="3">
                  <c:v>81.99</c:v>
                </c:pt>
                <c:pt idx="4">
                  <c:v>82.6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54B-4C30-B69E-839279E99820}"/>
            </c:ext>
          </c:extLst>
        </c:ser>
        <c:ser>
          <c:idx val="7"/>
          <c:order val="7"/>
          <c:tx>
            <c:strRef>
              <c:f>Sheet1!$E$30</c:f>
              <c:strCache>
                <c:ptCount val="1"/>
                <c:pt idx="0">
                  <c:v>&gt;= 0.2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Sheet1!$F$30:$J$30</c:f>
              <c:numCache>
                <c:formatCode>General</c:formatCode>
                <c:ptCount val="5"/>
                <c:pt idx="0">
                  <c:v>75.73</c:v>
                </c:pt>
                <c:pt idx="1">
                  <c:v>78.98</c:v>
                </c:pt>
                <c:pt idx="2">
                  <c:v>80.05</c:v>
                </c:pt>
                <c:pt idx="3">
                  <c:v>80.11</c:v>
                </c:pt>
                <c:pt idx="4">
                  <c:v>82.62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54B-4C30-B69E-839279E99820}"/>
            </c:ext>
          </c:extLst>
        </c:ser>
        <c:ser>
          <c:idx val="8"/>
          <c:order val="8"/>
          <c:tx>
            <c:strRef>
              <c:f>Sheet1!$E$31</c:f>
              <c:strCache>
                <c:ptCount val="1"/>
                <c:pt idx="0">
                  <c:v>&gt;= 0.1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Sheet1!$F$31:$J$31</c:f>
              <c:numCache>
                <c:formatCode>General</c:formatCode>
                <c:ptCount val="5"/>
                <c:pt idx="0">
                  <c:v>75.73</c:v>
                </c:pt>
                <c:pt idx="1">
                  <c:v>78.94</c:v>
                </c:pt>
                <c:pt idx="2">
                  <c:v>80.540000000000006</c:v>
                </c:pt>
                <c:pt idx="3">
                  <c:v>81.08</c:v>
                </c:pt>
                <c:pt idx="4">
                  <c:v>81.849999999999994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54B-4C30-B69E-839279E99820}"/>
            </c:ext>
          </c:extLst>
        </c:ser>
        <c:ser>
          <c:idx val="9"/>
          <c:order val="9"/>
          <c:tx>
            <c:strRef>
              <c:f>Sheet1!$E$32</c:f>
              <c:strCache>
                <c:ptCount val="1"/>
                <c:pt idx="0">
                  <c:v>&gt;= 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Sheet1!$F$32:$J$32</c:f>
              <c:numCache>
                <c:formatCode>General</c:formatCode>
                <c:ptCount val="5"/>
                <c:pt idx="0">
                  <c:v>75.73</c:v>
                </c:pt>
                <c:pt idx="1">
                  <c:v>78.94</c:v>
                </c:pt>
                <c:pt idx="2">
                  <c:v>80.59</c:v>
                </c:pt>
                <c:pt idx="3">
                  <c:v>82.52</c:v>
                </c:pt>
                <c:pt idx="4">
                  <c:v>82.86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54B-4C30-B69E-839279E99820}"/>
            </c:ext>
          </c:extLst>
        </c:ser>
        <c:ser>
          <c:idx val="10"/>
          <c:order val="10"/>
          <c:tx>
            <c:strRef>
              <c:f>Sheet1!$E$33</c:f>
              <c:strCache>
                <c:ptCount val="1"/>
                <c:pt idx="0">
                  <c:v>RS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Sheet1!$F$22:$J$22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Sheet1!$F$33:$J$33</c:f>
              <c:numCache>
                <c:formatCode>General</c:formatCode>
                <c:ptCount val="5"/>
                <c:pt idx="0">
                  <c:v>75.73</c:v>
                </c:pt>
                <c:pt idx="1">
                  <c:v>78.64</c:v>
                </c:pt>
                <c:pt idx="2">
                  <c:v>78.459999999999994</c:v>
                </c:pt>
                <c:pt idx="3">
                  <c:v>81.39</c:v>
                </c:pt>
                <c:pt idx="4">
                  <c:v>81.45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54B-4C30-B69E-839279E99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2843615"/>
        <c:axId val="1292837375"/>
      </c:lineChart>
      <c:catAx>
        <c:axId val="129284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2837375"/>
        <c:crosses val="autoZero"/>
        <c:auto val="1"/>
        <c:lblAlgn val="ctr"/>
        <c:lblOffset val="100"/>
        <c:noMultiLvlLbl val="0"/>
      </c:catAx>
      <c:valAx>
        <c:axId val="1292837375"/>
        <c:scaling>
          <c:orientation val="minMax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284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Sheet1!$F$22</c:f>
              <c:strCache>
                <c:ptCount val="1"/>
                <c:pt idx="0">
                  <c:v>G1(2k)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Sheet1!$E$23:$E$33</c:f>
              <c:strCache>
                <c:ptCount val="11"/>
                <c:pt idx="0">
                  <c:v>&gt;= 0.9</c:v>
                </c:pt>
                <c:pt idx="1">
                  <c:v>&gt;= 0.8   </c:v>
                </c:pt>
                <c:pt idx="2">
                  <c:v>&gt;=0.7</c:v>
                </c:pt>
                <c:pt idx="3">
                  <c:v>&gt;= 0.6</c:v>
                </c:pt>
                <c:pt idx="4">
                  <c:v>&gt;= 0.5</c:v>
                </c:pt>
                <c:pt idx="5">
                  <c:v>&gt;= 0.4</c:v>
                </c:pt>
                <c:pt idx="6">
                  <c:v>&gt;= 0.3</c:v>
                </c:pt>
                <c:pt idx="7">
                  <c:v>&gt;= 0.2</c:v>
                </c:pt>
                <c:pt idx="8">
                  <c:v>&gt;= 0.1</c:v>
                </c:pt>
                <c:pt idx="9">
                  <c:v>&gt;= 0</c:v>
                </c:pt>
                <c:pt idx="10">
                  <c:v>RS</c:v>
                </c:pt>
              </c:strCache>
            </c:strRef>
          </c:cat>
          <c:val>
            <c:numRef>
              <c:f>Sheet1!$F$23:$F$33</c:f>
              <c:numCache>
                <c:formatCode>General</c:formatCode>
                <c:ptCount val="11"/>
                <c:pt idx="0">
                  <c:v>75.73</c:v>
                </c:pt>
                <c:pt idx="1">
                  <c:v>75.73</c:v>
                </c:pt>
                <c:pt idx="2">
                  <c:v>75.73</c:v>
                </c:pt>
                <c:pt idx="3">
                  <c:v>75.73</c:v>
                </c:pt>
                <c:pt idx="4">
                  <c:v>75.73</c:v>
                </c:pt>
                <c:pt idx="5">
                  <c:v>75.73</c:v>
                </c:pt>
                <c:pt idx="6">
                  <c:v>75.73</c:v>
                </c:pt>
                <c:pt idx="7">
                  <c:v>75.73</c:v>
                </c:pt>
                <c:pt idx="8">
                  <c:v>75.73</c:v>
                </c:pt>
                <c:pt idx="9">
                  <c:v>75.73</c:v>
                </c:pt>
                <c:pt idx="10">
                  <c:v>75.73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2-4505-81FA-5B5986393381}"/>
            </c:ext>
          </c:extLst>
        </c:ser>
        <c:ser>
          <c:idx val="1"/>
          <c:order val="1"/>
          <c:tx>
            <c:strRef>
              <c:f>Sheet1!$G$22</c:f>
              <c:strCache>
                <c:ptCount val="1"/>
                <c:pt idx="0">
                  <c:v>G2 (2k)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Sheet1!$E$23:$E$33</c:f>
              <c:strCache>
                <c:ptCount val="11"/>
                <c:pt idx="0">
                  <c:v>&gt;= 0.9</c:v>
                </c:pt>
                <c:pt idx="1">
                  <c:v>&gt;= 0.8   </c:v>
                </c:pt>
                <c:pt idx="2">
                  <c:v>&gt;=0.7</c:v>
                </c:pt>
                <c:pt idx="3">
                  <c:v>&gt;= 0.6</c:v>
                </c:pt>
                <c:pt idx="4">
                  <c:v>&gt;= 0.5</c:v>
                </c:pt>
                <c:pt idx="5">
                  <c:v>&gt;= 0.4</c:v>
                </c:pt>
                <c:pt idx="6">
                  <c:v>&gt;= 0.3</c:v>
                </c:pt>
                <c:pt idx="7">
                  <c:v>&gt;= 0.2</c:v>
                </c:pt>
                <c:pt idx="8">
                  <c:v>&gt;= 0.1</c:v>
                </c:pt>
                <c:pt idx="9">
                  <c:v>&gt;= 0</c:v>
                </c:pt>
                <c:pt idx="10">
                  <c:v>RS</c:v>
                </c:pt>
              </c:strCache>
            </c:strRef>
          </c:cat>
          <c:val>
            <c:numRef>
              <c:f>Sheet1!$G$23:$G$33</c:f>
              <c:numCache>
                <c:formatCode>General</c:formatCode>
                <c:ptCount val="11"/>
                <c:pt idx="0">
                  <c:v>79.41</c:v>
                </c:pt>
                <c:pt idx="1">
                  <c:v>78.11</c:v>
                </c:pt>
                <c:pt idx="2">
                  <c:v>77.33</c:v>
                </c:pt>
                <c:pt idx="3">
                  <c:v>78.61</c:v>
                </c:pt>
                <c:pt idx="4">
                  <c:v>76.930000000000007</c:v>
                </c:pt>
                <c:pt idx="5">
                  <c:v>78.459999999999994</c:v>
                </c:pt>
                <c:pt idx="6">
                  <c:v>78.33</c:v>
                </c:pt>
                <c:pt idx="7">
                  <c:v>78.98</c:v>
                </c:pt>
                <c:pt idx="8">
                  <c:v>78.94</c:v>
                </c:pt>
                <c:pt idx="9">
                  <c:v>78.94</c:v>
                </c:pt>
                <c:pt idx="10">
                  <c:v>78.64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32-4505-81FA-5B5986393381}"/>
            </c:ext>
          </c:extLst>
        </c:ser>
        <c:ser>
          <c:idx val="2"/>
          <c:order val="2"/>
          <c:tx>
            <c:strRef>
              <c:f>Sheet1!$H$22</c:f>
              <c:strCache>
                <c:ptCount val="1"/>
                <c:pt idx="0">
                  <c:v>G3 (2k)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Sheet1!$E$23:$E$33</c:f>
              <c:strCache>
                <c:ptCount val="11"/>
                <c:pt idx="0">
                  <c:v>&gt;= 0.9</c:v>
                </c:pt>
                <c:pt idx="1">
                  <c:v>&gt;= 0.8   </c:v>
                </c:pt>
                <c:pt idx="2">
                  <c:v>&gt;=0.7</c:v>
                </c:pt>
                <c:pt idx="3">
                  <c:v>&gt;= 0.6</c:v>
                </c:pt>
                <c:pt idx="4">
                  <c:v>&gt;= 0.5</c:v>
                </c:pt>
                <c:pt idx="5">
                  <c:v>&gt;= 0.4</c:v>
                </c:pt>
                <c:pt idx="6">
                  <c:v>&gt;= 0.3</c:v>
                </c:pt>
                <c:pt idx="7">
                  <c:v>&gt;= 0.2</c:v>
                </c:pt>
                <c:pt idx="8">
                  <c:v>&gt;= 0.1</c:v>
                </c:pt>
                <c:pt idx="9">
                  <c:v>&gt;= 0</c:v>
                </c:pt>
                <c:pt idx="10">
                  <c:v>RS</c:v>
                </c:pt>
              </c:strCache>
            </c:strRef>
          </c:cat>
          <c:val>
            <c:numRef>
              <c:f>Sheet1!$H$23:$H$33</c:f>
              <c:numCache>
                <c:formatCode>General</c:formatCode>
                <c:ptCount val="11"/>
                <c:pt idx="0">
                  <c:v>80.03</c:v>
                </c:pt>
                <c:pt idx="1">
                  <c:v>79.19</c:v>
                </c:pt>
                <c:pt idx="2">
                  <c:v>79.14</c:v>
                </c:pt>
                <c:pt idx="3">
                  <c:v>80.47</c:v>
                </c:pt>
                <c:pt idx="4">
                  <c:v>80.260000000000005</c:v>
                </c:pt>
                <c:pt idx="5">
                  <c:v>79.150000000000006</c:v>
                </c:pt>
                <c:pt idx="6">
                  <c:v>78.25</c:v>
                </c:pt>
                <c:pt idx="7">
                  <c:v>80.05</c:v>
                </c:pt>
                <c:pt idx="8">
                  <c:v>80.540000000000006</c:v>
                </c:pt>
                <c:pt idx="9">
                  <c:v>80.59</c:v>
                </c:pt>
                <c:pt idx="10">
                  <c:v>78.459999999999994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32-4505-81FA-5B5986393381}"/>
            </c:ext>
          </c:extLst>
        </c:ser>
        <c:ser>
          <c:idx val="3"/>
          <c:order val="3"/>
          <c:tx>
            <c:strRef>
              <c:f>Sheet1!$I$22</c:f>
              <c:strCache>
                <c:ptCount val="1"/>
                <c:pt idx="0">
                  <c:v>G4 (2k)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Sheet1!$E$23:$E$33</c:f>
              <c:strCache>
                <c:ptCount val="11"/>
                <c:pt idx="0">
                  <c:v>&gt;= 0.9</c:v>
                </c:pt>
                <c:pt idx="1">
                  <c:v>&gt;= 0.8   </c:v>
                </c:pt>
                <c:pt idx="2">
                  <c:v>&gt;=0.7</c:v>
                </c:pt>
                <c:pt idx="3">
                  <c:v>&gt;= 0.6</c:v>
                </c:pt>
                <c:pt idx="4">
                  <c:v>&gt;= 0.5</c:v>
                </c:pt>
                <c:pt idx="5">
                  <c:v>&gt;= 0.4</c:v>
                </c:pt>
                <c:pt idx="6">
                  <c:v>&gt;= 0.3</c:v>
                </c:pt>
                <c:pt idx="7">
                  <c:v>&gt;= 0.2</c:v>
                </c:pt>
                <c:pt idx="8">
                  <c:v>&gt;= 0.1</c:v>
                </c:pt>
                <c:pt idx="9">
                  <c:v>&gt;= 0</c:v>
                </c:pt>
                <c:pt idx="10">
                  <c:v>RS</c:v>
                </c:pt>
              </c:strCache>
            </c:strRef>
          </c:cat>
          <c:val>
            <c:numRef>
              <c:f>Sheet1!$I$23:$I$33</c:f>
              <c:numCache>
                <c:formatCode>General</c:formatCode>
                <c:ptCount val="11"/>
                <c:pt idx="0">
                  <c:v>81.180000000000007</c:v>
                </c:pt>
                <c:pt idx="1">
                  <c:v>80.44</c:v>
                </c:pt>
                <c:pt idx="2">
                  <c:v>81.3</c:v>
                </c:pt>
                <c:pt idx="3">
                  <c:v>81.16</c:v>
                </c:pt>
                <c:pt idx="4">
                  <c:v>81.78</c:v>
                </c:pt>
                <c:pt idx="5">
                  <c:v>81.459999999999994</c:v>
                </c:pt>
                <c:pt idx="6">
                  <c:v>81.99</c:v>
                </c:pt>
                <c:pt idx="7">
                  <c:v>80.11</c:v>
                </c:pt>
                <c:pt idx="8">
                  <c:v>81.08</c:v>
                </c:pt>
                <c:pt idx="9">
                  <c:v>82.52</c:v>
                </c:pt>
                <c:pt idx="10">
                  <c:v>81.39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32-4505-81FA-5B5986393381}"/>
            </c:ext>
          </c:extLst>
        </c:ser>
        <c:ser>
          <c:idx val="4"/>
          <c:order val="4"/>
          <c:tx>
            <c:strRef>
              <c:f>Sheet1!$J$22</c:f>
              <c:strCache>
                <c:ptCount val="1"/>
                <c:pt idx="0">
                  <c:v>G5 (2k)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Sheet1!$E$23:$E$33</c:f>
              <c:strCache>
                <c:ptCount val="11"/>
                <c:pt idx="0">
                  <c:v>&gt;= 0.9</c:v>
                </c:pt>
                <c:pt idx="1">
                  <c:v>&gt;= 0.8   </c:v>
                </c:pt>
                <c:pt idx="2">
                  <c:v>&gt;=0.7</c:v>
                </c:pt>
                <c:pt idx="3">
                  <c:v>&gt;= 0.6</c:v>
                </c:pt>
                <c:pt idx="4">
                  <c:v>&gt;= 0.5</c:v>
                </c:pt>
                <c:pt idx="5">
                  <c:v>&gt;= 0.4</c:v>
                </c:pt>
                <c:pt idx="6">
                  <c:v>&gt;= 0.3</c:v>
                </c:pt>
                <c:pt idx="7">
                  <c:v>&gt;= 0.2</c:v>
                </c:pt>
                <c:pt idx="8">
                  <c:v>&gt;= 0.1</c:v>
                </c:pt>
                <c:pt idx="9">
                  <c:v>&gt;= 0</c:v>
                </c:pt>
                <c:pt idx="10">
                  <c:v>RS</c:v>
                </c:pt>
              </c:strCache>
            </c:strRef>
          </c:cat>
          <c:val>
            <c:numRef>
              <c:f>Sheet1!$J$23:$J$33</c:f>
              <c:numCache>
                <c:formatCode>General</c:formatCode>
                <c:ptCount val="11"/>
                <c:pt idx="0">
                  <c:v>82.78</c:v>
                </c:pt>
                <c:pt idx="1">
                  <c:v>81.75</c:v>
                </c:pt>
                <c:pt idx="2">
                  <c:v>82.48</c:v>
                </c:pt>
                <c:pt idx="3">
                  <c:v>82.44</c:v>
                </c:pt>
                <c:pt idx="4">
                  <c:v>82.48</c:v>
                </c:pt>
                <c:pt idx="5">
                  <c:v>83.03</c:v>
                </c:pt>
                <c:pt idx="6">
                  <c:v>82.6</c:v>
                </c:pt>
                <c:pt idx="7">
                  <c:v>82.62</c:v>
                </c:pt>
                <c:pt idx="8">
                  <c:v>81.849999999999994</c:v>
                </c:pt>
                <c:pt idx="9">
                  <c:v>82.86</c:v>
                </c:pt>
                <c:pt idx="10">
                  <c:v>81.45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32-4505-81FA-5B5986393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0693535"/>
        <c:axId val="1230693951"/>
      </c:barChart>
      <c:catAx>
        <c:axId val="123069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0693951"/>
        <c:crosses val="autoZero"/>
        <c:auto val="1"/>
        <c:lblAlgn val="ctr"/>
        <c:lblOffset val="100"/>
        <c:noMultiLvlLbl val="0"/>
      </c:catAx>
      <c:valAx>
        <c:axId val="123069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069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Sheet2!$C$25</c:f>
              <c:strCache>
                <c:ptCount val="1"/>
                <c:pt idx="0">
                  <c:v>&gt;= 0.9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Sheet2!$D$24:$H$24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Sheet2!$D$25:$H$25</c:f>
              <c:numCache>
                <c:formatCode>General</c:formatCode>
                <c:ptCount val="5"/>
                <c:pt idx="0">
                  <c:v>75.73</c:v>
                </c:pt>
                <c:pt idx="1">
                  <c:v>79.41</c:v>
                </c:pt>
                <c:pt idx="2">
                  <c:v>80.03</c:v>
                </c:pt>
                <c:pt idx="3">
                  <c:v>81.180000000000007</c:v>
                </c:pt>
                <c:pt idx="4">
                  <c:v>82.78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C-4990-A0BA-A132FBAC5364}"/>
            </c:ext>
          </c:extLst>
        </c:ser>
        <c:ser>
          <c:idx val="1"/>
          <c:order val="1"/>
          <c:tx>
            <c:strRef>
              <c:f>Sheet2!$C$26</c:f>
              <c:strCache>
                <c:ptCount val="1"/>
                <c:pt idx="0">
                  <c:v>&gt;= 0.4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Sheet2!$D$24:$H$24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Sheet2!$D$26:$H$26</c:f>
              <c:numCache>
                <c:formatCode>General</c:formatCode>
                <c:ptCount val="5"/>
                <c:pt idx="0">
                  <c:v>75.73</c:v>
                </c:pt>
                <c:pt idx="1">
                  <c:v>78.459999999999994</c:v>
                </c:pt>
                <c:pt idx="2">
                  <c:v>79.150000000000006</c:v>
                </c:pt>
                <c:pt idx="3">
                  <c:v>81.459999999999994</c:v>
                </c:pt>
                <c:pt idx="4">
                  <c:v>83.03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C-4990-A0BA-A132FBAC5364}"/>
            </c:ext>
          </c:extLst>
        </c:ser>
        <c:ser>
          <c:idx val="2"/>
          <c:order val="2"/>
          <c:tx>
            <c:strRef>
              <c:f>Sheet2!$C$27</c:f>
              <c:strCache>
                <c:ptCount val="1"/>
                <c:pt idx="0">
                  <c:v>&gt;= 0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Sheet2!$D$24:$H$24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Sheet2!$D$27:$H$27</c:f>
              <c:numCache>
                <c:formatCode>General</c:formatCode>
                <c:ptCount val="5"/>
                <c:pt idx="0">
                  <c:v>75.73</c:v>
                </c:pt>
                <c:pt idx="1">
                  <c:v>78.94</c:v>
                </c:pt>
                <c:pt idx="2">
                  <c:v>80.59</c:v>
                </c:pt>
                <c:pt idx="3">
                  <c:v>82.52</c:v>
                </c:pt>
                <c:pt idx="4">
                  <c:v>82.86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C-4990-A0BA-A132FBAC5364}"/>
            </c:ext>
          </c:extLst>
        </c:ser>
        <c:ser>
          <c:idx val="3"/>
          <c:order val="3"/>
          <c:tx>
            <c:strRef>
              <c:f>Sheet2!$C$28</c:f>
              <c:strCache>
                <c:ptCount val="1"/>
                <c:pt idx="0">
                  <c:v>RS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Sheet2!$D$24:$H$24</c:f>
              <c:strCache>
                <c:ptCount val="5"/>
                <c:pt idx="0">
                  <c:v>G1(2k)</c:v>
                </c:pt>
                <c:pt idx="1">
                  <c:v>G2 (2k)</c:v>
                </c:pt>
                <c:pt idx="2">
                  <c:v>G3 (2k)</c:v>
                </c:pt>
                <c:pt idx="3">
                  <c:v>G4 (2k)</c:v>
                </c:pt>
                <c:pt idx="4">
                  <c:v>G5 (2k)</c:v>
                </c:pt>
              </c:strCache>
            </c:strRef>
          </c:cat>
          <c:val>
            <c:numRef>
              <c:f>Sheet2!$D$28:$H$28</c:f>
              <c:numCache>
                <c:formatCode>General</c:formatCode>
                <c:ptCount val="5"/>
                <c:pt idx="0">
                  <c:v>75.73</c:v>
                </c:pt>
                <c:pt idx="1">
                  <c:v>78.64</c:v>
                </c:pt>
                <c:pt idx="2">
                  <c:v>78.459999999999994</c:v>
                </c:pt>
                <c:pt idx="3">
                  <c:v>81.39</c:v>
                </c:pt>
                <c:pt idx="4">
                  <c:v>81.45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2C-4990-A0BA-A132FBAC5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6341727"/>
        <c:axId val="1536333823"/>
      </c:lineChart>
      <c:catAx>
        <c:axId val="1536341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6333823"/>
        <c:crosses val="autoZero"/>
        <c:auto val="1"/>
        <c:lblAlgn val="ctr"/>
        <c:lblOffset val="100"/>
        <c:noMultiLvlLbl val="0"/>
      </c:catAx>
      <c:valAx>
        <c:axId val="1536333823"/>
        <c:scaling>
          <c:orientation val="minMax"/>
          <c:min val="7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6341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720253718285214"/>
          <c:y val="2.7777777777777776E-2"/>
          <c:w val="0.78385834021839751"/>
          <c:h val="5.9445586155381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F4B8-929C-445E-B57F-35D5B622153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D2DF-2B55-4632-A6F1-AAF9AB27D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3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개발 목적 </a:t>
            </a:r>
            <a:r>
              <a:rPr lang="en-US" altLang="ko-KR" sz="14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지속 가능한 슬라이드 분류 시스템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시스템이 변화하는 환경적 요인에 대한 </a:t>
            </a:r>
            <a:r>
              <a:rPr lang="ko-KR" altLang="en-US" sz="1400" b="1" u="sng" dirty="0" smtClean="0"/>
              <a:t>유연한 </a:t>
            </a:r>
            <a:r>
              <a:rPr lang="ko-KR" altLang="en-US" sz="1400" b="1" u="sng" dirty="0" err="1" smtClean="0"/>
              <a:t>대응성</a:t>
            </a:r>
            <a:r>
              <a:rPr lang="ko-KR" altLang="en-US" sz="1400" b="1" u="sng" dirty="0" smtClean="0"/>
              <a:t> </a:t>
            </a:r>
            <a:r>
              <a:rPr lang="ko-KR" altLang="en-US" sz="1400" dirty="0" smtClean="0"/>
              <a:t>획득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업데이트를 위한 </a:t>
            </a:r>
            <a:r>
              <a:rPr lang="en-US" altLang="ko-KR" sz="1400" dirty="0" smtClean="0"/>
              <a:t>Annotation </a:t>
            </a:r>
            <a:r>
              <a:rPr lang="ko-KR" altLang="en-US" sz="1400" dirty="0" smtClean="0"/>
              <a:t>부담 </a:t>
            </a:r>
            <a:r>
              <a:rPr lang="ko-KR" altLang="en-US" sz="1400" b="1" dirty="0" smtClean="0"/>
              <a:t>최소화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및 학습 효율 </a:t>
            </a:r>
            <a:r>
              <a:rPr lang="ko-KR" altLang="en-US" sz="1400" b="1" dirty="0" smtClean="0"/>
              <a:t>극대화</a:t>
            </a:r>
            <a:r>
              <a:rPr lang="en-US" altLang="ko-KR" sz="1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최종 목표 </a:t>
            </a:r>
            <a:r>
              <a:rPr lang="en-US" altLang="ko-KR" sz="1400" b="1" u="sng" dirty="0" smtClean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스캐너의 지속적인 업데이트를 위한 효율적 </a:t>
            </a:r>
            <a:r>
              <a:rPr lang="en-US" altLang="ko-KR" sz="1400" dirty="0" smtClean="0"/>
              <a:t>incremental learning </a:t>
            </a:r>
            <a:r>
              <a:rPr lang="ko-KR" altLang="en-US" sz="1400" dirty="0" smtClean="0"/>
              <a:t>시스템 구축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30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칼리브레이션을</a:t>
            </a:r>
            <a:r>
              <a:rPr lang="ko-KR" altLang="en-US" dirty="0" smtClean="0"/>
              <a:t> 위해서 </a:t>
            </a:r>
            <a:endParaRPr lang="en-US" altLang="ko-KR" dirty="0" smtClean="0"/>
          </a:p>
          <a:p>
            <a:r>
              <a:rPr lang="ko-KR" altLang="en-US" dirty="0" smtClean="0"/>
              <a:t>라벨 </a:t>
            </a:r>
            <a:r>
              <a:rPr lang="ko-KR" altLang="en-US" dirty="0" err="1" smtClean="0"/>
              <a:t>스무딩을</a:t>
            </a:r>
            <a:r>
              <a:rPr lang="ko-KR" altLang="en-US" dirty="0" smtClean="0"/>
              <a:t> 실시함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라벨 </a:t>
            </a:r>
            <a:r>
              <a:rPr lang="ko-KR" altLang="en-US" baseline="0" dirty="0" err="1" smtClean="0"/>
              <a:t>스무딩을</a:t>
            </a:r>
            <a:r>
              <a:rPr lang="ko-KR" altLang="en-US" baseline="0" dirty="0" smtClean="0"/>
              <a:t> 위한 구체적 </a:t>
            </a:r>
            <a:r>
              <a:rPr lang="ko-KR" altLang="en-US" baseline="0" dirty="0" err="1" smtClean="0"/>
              <a:t>스코어링은</a:t>
            </a:r>
            <a:r>
              <a:rPr lang="ko-KR" altLang="en-US" baseline="0" dirty="0" smtClean="0"/>
              <a:t> 박영진 박사과정의 논문에서 </a:t>
            </a:r>
            <a:r>
              <a:rPr lang="en-US" altLang="ko-KR" baseline="0" dirty="0" smtClean="0"/>
              <a:t>refer</a:t>
            </a:r>
            <a:r>
              <a:rPr lang="ko-KR" altLang="en-US" baseline="0" dirty="0" smtClean="0"/>
              <a:t>함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7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</a:t>
            </a:r>
            <a:r>
              <a:rPr lang="en-US" altLang="ko-KR" sz="1600" b="1" u="sng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2) </a:t>
            </a:r>
            <a:r>
              <a:rPr lang="ko-KR" altLang="en-US" sz="1600" b="1" u="sng" dirty="0" smtClean="0"/>
              <a:t>업데이트 전략 분석 </a:t>
            </a:r>
            <a:r>
              <a:rPr lang="en-US" altLang="ko-KR" sz="1600" b="1" u="sng" dirty="0" smtClean="0"/>
              <a:t>: </a:t>
            </a:r>
          </a:p>
          <a:p>
            <a:pPr>
              <a:lnSpc>
                <a:spcPct val="150000"/>
              </a:lnSpc>
            </a:pPr>
            <a:endParaRPr lang="en-US" altLang="ko-KR" sz="1600" b="1" u="sng" dirty="0" smtClean="0"/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/>
              <a:t>두가지 각 실험을 계획하고 있으며</a:t>
            </a:r>
            <a:endParaRPr lang="en-US" altLang="ko-KR" sz="1600" b="1" u="sng" dirty="0" smtClean="0"/>
          </a:p>
          <a:p>
            <a:pPr>
              <a:lnSpc>
                <a:spcPct val="150000"/>
              </a:lnSpc>
            </a:pPr>
            <a:endParaRPr lang="en-US" altLang="ko-KR" sz="1600" b="1" u="sng" dirty="0" smtClean="0"/>
          </a:p>
          <a:p>
            <a:pPr>
              <a:lnSpc>
                <a:spcPct val="150000"/>
              </a:lnSpc>
            </a:pPr>
            <a:r>
              <a:rPr lang="ko-KR" altLang="en-US" sz="1600" b="1" u="sng" dirty="0" smtClean="0"/>
              <a:t>업데이트 전략 분석의 경우 스코어 </a:t>
            </a:r>
            <a:r>
              <a:rPr lang="ko-KR" altLang="en-US" sz="1600" b="1" u="sng" dirty="0" err="1" smtClean="0"/>
              <a:t>영향분석이</a:t>
            </a:r>
            <a:r>
              <a:rPr lang="ko-KR" altLang="en-US" sz="1600" b="1" u="sng" dirty="0" smtClean="0"/>
              <a:t> 일부 </a:t>
            </a:r>
            <a:r>
              <a:rPr lang="ko-KR" altLang="en-US" sz="1600" b="1" u="sng" dirty="0" err="1" smtClean="0"/>
              <a:t>정리되는데로</a:t>
            </a:r>
            <a:r>
              <a:rPr lang="ko-KR" altLang="en-US" sz="1600" b="1" u="sng" dirty="0" smtClean="0"/>
              <a:t> 진행할 계획임</a:t>
            </a:r>
            <a:endParaRPr lang="en-US" altLang="ko-KR" sz="1600" b="1" u="sng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4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5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방법론</a:t>
            </a:r>
            <a:r>
              <a:rPr lang="en-US" altLang="ko-KR" sz="1400" b="1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1)  WSI-level </a:t>
            </a:r>
            <a:r>
              <a:rPr lang="ko-KR" altLang="en-US" sz="1400" b="1" u="sng" dirty="0" smtClean="0"/>
              <a:t>분류기 </a:t>
            </a:r>
            <a:r>
              <a:rPr lang="en-US" altLang="ko-KR" sz="1400" b="1" u="sng" dirty="0" smtClean="0"/>
              <a:t>: </a:t>
            </a:r>
            <a:r>
              <a:rPr lang="ko-KR" altLang="en-US" sz="1400" dirty="0" smtClean="0"/>
              <a:t>전문의의 예측과 </a:t>
            </a:r>
            <a:r>
              <a:rPr lang="ko-KR" altLang="en-US" sz="1400" b="1" u="sng" dirty="0" smtClean="0"/>
              <a:t>차이가 있는 사례 </a:t>
            </a:r>
            <a:r>
              <a:rPr lang="ko-KR" altLang="en-US" sz="1400" dirty="0" smtClean="0"/>
              <a:t>중 정보량이 높은 샘플을 학습 대상으로 </a:t>
            </a:r>
            <a:r>
              <a:rPr lang="ko-KR" altLang="en-US" sz="1400" u="sng" dirty="0" smtClean="0"/>
              <a:t>자동</a:t>
            </a:r>
            <a:r>
              <a:rPr lang="ko-KR" altLang="en-US" sz="1400" dirty="0" smtClean="0"/>
              <a:t> 선정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2) patch-level </a:t>
            </a:r>
            <a:r>
              <a:rPr lang="ko-KR" altLang="en-US" sz="1400" b="1" u="sng" dirty="0" smtClean="0"/>
              <a:t>분류기 </a:t>
            </a:r>
            <a:r>
              <a:rPr lang="en-US" altLang="ko-KR" sz="1400" b="1" u="sng" dirty="0" smtClean="0"/>
              <a:t>:</a:t>
            </a:r>
            <a:r>
              <a:rPr lang="en-US" altLang="ko-KR" sz="1400" u="sng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u="sng" dirty="0" smtClean="0"/>
              <a:t>2)-1 negative case: </a:t>
            </a:r>
            <a:r>
              <a:rPr lang="en-US" altLang="ko-KR" sz="1400" dirty="0" smtClean="0"/>
              <a:t>WSI </a:t>
            </a:r>
            <a:r>
              <a:rPr lang="ko-KR" altLang="en-US" sz="1400" dirty="0" smtClean="0"/>
              <a:t>차이가 있는 사례 중 정보량이 높은 </a:t>
            </a:r>
            <a:r>
              <a:rPr lang="en-US" altLang="ko-KR" sz="1400" dirty="0" smtClean="0"/>
              <a:t>patch </a:t>
            </a:r>
            <a:r>
              <a:rPr lang="ko-KR" altLang="en-US" sz="1400" dirty="0" smtClean="0"/>
              <a:t>샘플을 전문의에게 추천하고 </a:t>
            </a:r>
            <a:r>
              <a:rPr lang="ko-KR" altLang="en-US" sz="1400" u="sng" dirty="0" smtClean="0"/>
              <a:t>일괄 </a:t>
            </a:r>
            <a:r>
              <a:rPr lang="ko-KR" altLang="en-US" sz="1400" dirty="0" smtClean="0"/>
              <a:t>학습 여부 결정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u="sng" dirty="0" smtClean="0"/>
              <a:t>2)-2 positive case:</a:t>
            </a:r>
            <a:r>
              <a:rPr lang="en-US" altLang="ko-KR" sz="1400" dirty="0" smtClean="0"/>
              <a:t> WSI </a:t>
            </a:r>
            <a:r>
              <a:rPr lang="ko-KR" altLang="en-US" sz="1400" dirty="0" smtClean="0"/>
              <a:t>결과의 차이가 있는 사례 중 정보량이 높은 </a:t>
            </a:r>
            <a:r>
              <a:rPr lang="en-US" altLang="ko-KR" sz="1400" dirty="0" smtClean="0"/>
              <a:t>patch </a:t>
            </a:r>
            <a:r>
              <a:rPr lang="ko-KR" altLang="en-US" sz="1400" dirty="0" smtClean="0"/>
              <a:t>샘플을 </a:t>
            </a:r>
            <a:r>
              <a:rPr lang="ko-KR" altLang="en-US" sz="1400" u="sng" dirty="0" smtClean="0"/>
              <a:t>개별로</a:t>
            </a:r>
            <a:r>
              <a:rPr lang="ko-KR" altLang="en-US" sz="1400" dirty="0" smtClean="0"/>
              <a:t> 전문의에게 추천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8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</a:t>
            </a:r>
            <a:r>
              <a:rPr lang="en-US" altLang="ko-KR" sz="16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모델의 </a:t>
            </a:r>
            <a:r>
              <a:rPr lang="en-US" altLang="ko-KR" sz="1600" dirty="0" smtClean="0"/>
              <a:t>confidence </a:t>
            </a:r>
            <a:r>
              <a:rPr lang="ko-KR" altLang="en-US" sz="1600" dirty="0" smtClean="0"/>
              <a:t>값에 따른 </a:t>
            </a:r>
            <a:r>
              <a:rPr lang="ko-KR" altLang="en-US" sz="1600" b="1" u="sng" dirty="0" smtClean="0"/>
              <a:t>샘플의 학습 효과 </a:t>
            </a:r>
            <a:r>
              <a:rPr lang="ko-KR" altLang="en-US" sz="1600" dirty="0" smtClean="0"/>
              <a:t> 분석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스코어에 대한 학습 시 모델의 변화 형태 관찰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dirty="0" smtClean="0"/>
              <a:t>데이터를 </a:t>
            </a:r>
            <a:r>
              <a:rPr lang="ko-KR" altLang="en-US" sz="1600" dirty="0" err="1" smtClean="0"/>
              <a:t>엔개의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pool</a:t>
            </a:r>
            <a:r>
              <a:rPr lang="ko-KR" altLang="en-US" sz="1600" dirty="0" smtClean="0"/>
              <a:t>로 분할 하고 이를 각 세대로 불리는 모델에 </a:t>
            </a:r>
            <a:r>
              <a:rPr lang="ko-KR" altLang="en-US" sz="1600" dirty="0" err="1" smtClean="0"/>
              <a:t>학습시킨디ㅏ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dirty="0" smtClean="0"/>
              <a:t>각 세대 </a:t>
            </a:r>
            <a:r>
              <a:rPr lang="en-US" altLang="ko-KR" sz="1600" dirty="0" smtClean="0"/>
              <a:t>G </a:t>
            </a:r>
            <a:r>
              <a:rPr lang="ko-KR" altLang="en-US" sz="1600" dirty="0" smtClean="0"/>
              <a:t>모델은 이전 세대가 학습했던 모든 데이터와 </a:t>
            </a:r>
            <a:r>
              <a:rPr lang="en-US" altLang="ko-KR" sz="1600" dirty="0" err="1" smtClean="0"/>
              <a:t>pn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샘플림된</a:t>
            </a:r>
            <a:r>
              <a:rPr lang="ko-KR" altLang="en-US" sz="1600" dirty="0" smtClean="0"/>
              <a:t> 데이터를 학습한다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dirty="0" smtClean="0"/>
              <a:t>테스트 데이터는 별도로 수집한 데이터로 고정하며 이에 대해서 각 </a:t>
            </a:r>
            <a:r>
              <a:rPr lang="en-US" altLang="ko-KR" sz="1600" dirty="0" smtClean="0"/>
              <a:t>G </a:t>
            </a:r>
            <a:r>
              <a:rPr lang="ko-KR" altLang="en-US" sz="1600" dirty="0" smtClean="0"/>
              <a:t>모델들이 생성하는 결과값을 확인하여 변화를 </a:t>
            </a:r>
            <a:r>
              <a:rPr lang="ko-KR" altLang="en-US" sz="1600" dirty="0" err="1" smtClean="0"/>
              <a:t>확인할수</a:t>
            </a:r>
            <a:r>
              <a:rPr lang="ko-KR" altLang="en-US" sz="1600" dirty="0" smtClean="0"/>
              <a:t> 있게 한다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dirty="0" smtClean="0"/>
              <a:t>또한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범위 </a:t>
            </a:r>
            <a:r>
              <a:rPr lang="ko-KR" altLang="en-US" sz="1600" dirty="0" err="1" smtClean="0"/>
              <a:t>스플릭을</a:t>
            </a:r>
            <a:r>
              <a:rPr lang="ko-KR" altLang="en-US" sz="1600" dirty="0" smtClean="0"/>
              <a:t> 통해서 동일하게 수행하여 각 </a:t>
            </a:r>
            <a:r>
              <a:rPr lang="ko-KR" altLang="en-US" sz="1600" dirty="0" err="1" smtClean="0"/>
              <a:t>범위별</a:t>
            </a:r>
            <a:r>
              <a:rPr lang="ko-KR" altLang="en-US" sz="1600" dirty="0" smtClean="0"/>
              <a:t> 모델 성능의 변화를 </a:t>
            </a:r>
            <a:r>
              <a:rPr lang="ko-KR" altLang="en-US" sz="1600" dirty="0" err="1" smtClean="0"/>
              <a:t>관찰할수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6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실험 </a:t>
            </a:r>
            <a:r>
              <a:rPr lang="en-US" altLang="ko-KR" sz="16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 </a:t>
            </a:r>
            <a:r>
              <a:rPr lang="en-US" altLang="ko-KR" sz="1600" b="1" dirty="0" smtClean="0"/>
              <a:t>: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cifar</a:t>
            </a:r>
            <a:r>
              <a:rPr lang="en-US" altLang="ko-KR" sz="1600" dirty="0" smtClean="0"/>
              <a:t> 10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우선 </a:t>
            </a:r>
            <a:r>
              <a:rPr lang="en-US" altLang="ko-KR" sz="1600" dirty="0" smtClean="0"/>
              <a:t>class </a:t>
            </a:r>
            <a:r>
              <a:rPr lang="ko-KR" altLang="en-US" sz="1600" dirty="0" smtClean="0"/>
              <a:t>수가 많은 </a:t>
            </a:r>
            <a:r>
              <a:rPr lang="ko-KR" altLang="en-US" sz="1600" b="1" dirty="0" smtClean="0"/>
              <a:t>공개 데이터를 </a:t>
            </a:r>
            <a:r>
              <a:rPr lang="ko-KR" altLang="en-US" sz="1600" dirty="0" smtClean="0"/>
              <a:t>활용 </a:t>
            </a:r>
            <a:endParaRPr lang="en-US" altLang="ko-KR" sz="16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예측 분포의 쏠림이 적을 가능성이 높은 데이터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Range</a:t>
            </a:r>
            <a:r>
              <a:rPr lang="ko-KR" altLang="en-US" sz="1600" dirty="0" smtClean="0"/>
              <a:t>별 영향에 대한 </a:t>
            </a:r>
            <a:r>
              <a:rPr lang="ko-KR" altLang="en-US" sz="1600" b="1" dirty="0" smtClean="0"/>
              <a:t>사전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실험 및 코딩 목적 </a:t>
            </a:r>
            <a:endParaRPr lang="en-US" altLang="ko-KR" sz="1600" b="1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Patch </a:t>
            </a:r>
            <a:r>
              <a:rPr lang="ko-KR" altLang="en-US" sz="1600" dirty="0" smtClean="0"/>
              <a:t>데이터의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이미지가 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수가 많음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클래스 적음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</a:t>
            </a:r>
            <a:r>
              <a:rPr lang="en-US" altLang="ko-KR" sz="1600" dirty="0" smtClean="0"/>
              <a:t>range</a:t>
            </a:r>
            <a:r>
              <a:rPr lang="ko-KR" altLang="en-US" sz="1600" dirty="0" smtClean="0"/>
              <a:t>에서 가장 낮은 </a:t>
            </a:r>
            <a:r>
              <a:rPr lang="en-US" altLang="ko-KR" sz="1600" dirty="0" err="1" smtClean="0"/>
              <a:t>conf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값을 가지는 데이터 부터 순차적으로 샘플링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</a:t>
            </a:r>
            <a:r>
              <a:rPr lang="ko-KR" altLang="en-US" sz="1600" dirty="0" err="1" smtClean="0"/>
              <a:t>스플릿은</a:t>
            </a:r>
            <a:r>
              <a:rPr lang="ko-KR" altLang="en-US" sz="1600" dirty="0" smtClean="0"/>
              <a:t> 아래 표와 같이 진행함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샘플림은</a:t>
            </a:r>
            <a:r>
              <a:rPr lang="en-US" altLang="ko-KR" sz="1600" baseline="0" dirty="0" smtClean="0"/>
              <a:t> 2000</a:t>
            </a:r>
            <a:r>
              <a:rPr lang="ko-KR" altLang="en-US" sz="1600" baseline="0" dirty="0" smtClean="0"/>
              <a:t>개를 최대로 뽑게 설정함</a:t>
            </a:r>
            <a:endParaRPr lang="en-US" altLang="ko-KR" sz="1600" baseline="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aseline="0" dirty="0" smtClean="0"/>
              <a:t>테스트 셋은 동일하게 </a:t>
            </a:r>
            <a:r>
              <a:rPr lang="en-US" altLang="ko-KR" sz="1600" baseline="0" dirty="0" smtClean="0"/>
              <a:t>1</a:t>
            </a:r>
            <a:r>
              <a:rPr lang="ko-KR" altLang="en-US" sz="1600" baseline="0" dirty="0" smtClean="0"/>
              <a:t>만개를 모든 모델에 동일하게 사용</a:t>
            </a:r>
            <a:endParaRPr lang="ko-KR" altLang="en-US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3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사전 스코어 영향 분석 실험을 실시함</a:t>
            </a:r>
            <a:endParaRPr lang="en-US" altLang="ko-KR" dirty="0" smtClean="0"/>
          </a:p>
          <a:p>
            <a:r>
              <a:rPr lang="ko-KR" altLang="en-US" dirty="0" smtClean="0"/>
              <a:t>세팅 조건은</a:t>
            </a:r>
            <a:endParaRPr lang="en-US" altLang="ko-KR" dirty="0" smtClean="0"/>
          </a:p>
          <a:p>
            <a:r>
              <a:rPr lang="ko-KR" altLang="en-US" dirty="0" smtClean="0"/>
              <a:t>훈련데이터수를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천개로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범위에 우선순위를 </a:t>
            </a:r>
            <a:r>
              <a:rPr lang="ko-KR" altLang="en-US" dirty="0" err="1" smtClean="0"/>
              <a:t>두개하여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천개 보다 작더라도 범위를 중요하게 실험함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예를들어</a:t>
            </a:r>
            <a:r>
              <a:rPr lang="ko-KR" altLang="en-US" dirty="0" smtClean="0"/>
              <a:t> 특정 구간에서는 데이터 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천개보다 작더라도 해당 구간에 있는 데이터만 학습 시킴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당연하게 데이터가 많은 높은 </a:t>
            </a:r>
            <a:r>
              <a:rPr lang="en-US" altLang="ko-KR" dirty="0" err="1" smtClean="0"/>
              <a:t>conf</a:t>
            </a:r>
            <a:r>
              <a:rPr lang="ko-KR" altLang="en-US" dirty="0" smtClean="0"/>
              <a:t>값 구간에서 높은 정확도를 보이는 것이 확인됨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0.6-0.7</a:t>
            </a:r>
            <a:r>
              <a:rPr lang="ko-KR" altLang="en-US" dirty="0" smtClean="0"/>
              <a:t>은 훈련 개수가 상대적으로 적은데도 조금 높은 성능이 </a:t>
            </a:r>
            <a:r>
              <a:rPr lang="ko-KR" altLang="en-US" dirty="0" err="1" smtClean="0"/>
              <a:t>보이긴했으나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조건에 대한 변화가 필요함을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86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훈련 </a:t>
            </a:r>
            <a:r>
              <a:rPr lang="ko-KR" altLang="en-US" dirty="0" err="1" smtClean="0"/>
              <a:t>데이터수를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천개로 고정하고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Range</a:t>
            </a:r>
            <a:r>
              <a:rPr lang="ko-KR" altLang="en-US" dirty="0" smtClean="0"/>
              <a:t>의 상한을 제거하였음 예를 </a:t>
            </a:r>
            <a:r>
              <a:rPr lang="ko-KR" altLang="en-US" dirty="0" err="1" smtClean="0"/>
              <a:t>드어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0.1~0.3</a:t>
            </a:r>
            <a:r>
              <a:rPr lang="ko-KR" altLang="en-US" dirty="0" smtClean="0"/>
              <a:t>구간에 걸쳐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천개가 샘플링된다면 해당 샘플들을 학습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결과적으로 </a:t>
            </a:r>
            <a:r>
              <a:rPr lang="en-US" altLang="ko-KR" dirty="0" smtClean="0"/>
              <a:t>049</a:t>
            </a:r>
            <a:r>
              <a:rPr lang="ko-KR" altLang="en-US" dirty="0" smtClean="0"/>
              <a:t>구간에서 가장 좋은 성능을 보였음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특히 실험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구간별 차이가 크지 않아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천개씩</a:t>
            </a:r>
            <a:r>
              <a:rPr lang="ko-KR" altLang="en-US" dirty="0" smtClean="0"/>
              <a:t> 구간에 관련없이 무작위로 랜덤 </a:t>
            </a:r>
            <a:r>
              <a:rPr lang="ko-KR" altLang="en-US" dirty="0" err="1" smtClean="0"/>
              <a:t>샘플링하여</a:t>
            </a:r>
            <a:r>
              <a:rPr lang="ko-KR" altLang="en-US" dirty="0" smtClean="0"/>
              <a:t> 학습한 경우와 비교하였으나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나머지 모든 구간이 랜덤 샘플링 방식보다 성능이 좋음이 확인되었음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단순 무작위 방식보다는 특정 </a:t>
            </a:r>
            <a:r>
              <a:rPr lang="en-US" altLang="ko-KR" baseline="0" dirty="0" smtClean="0"/>
              <a:t>policy</a:t>
            </a:r>
            <a:r>
              <a:rPr lang="ko-KR" altLang="en-US" baseline="0" dirty="0" smtClean="0"/>
              <a:t>를 선정하는 것이 약간이지만 성능에 영향을 </a:t>
            </a:r>
            <a:r>
              <a:rPr lang="ko-KR" altLang="en-US" baseline="0" dirty="0" err="1" smtClean="0"/>
              <a:t>주는것으로</a:t>
            </a:r>
            <a:r>
              <a:rPr lang="ko-KR" altLang="en-US" baseline="0" dirty="0" smtClean="0"/>
              <a:t> 보임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좋은 성능의 구간들을 요약한 내용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G </a:t>
            </a:r>
            <a:r>
              <a:rPr lang="ko-KR" altLang="en-US" sz="1200" dirty="0" smtClean="0"/>
              <a:t>추가 실험을 확인하고 싶으나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 부족</a:t>
            </a:r>
            <a:r>
              <a:rPr lang="en-US" altLang="ko-KR" sz="1200" dirty="0" smtClean="0"/>
              <a:t>,,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해당 방식과 코드로 우선 </a:t>
            </a:r>
            <a:r>
              <a:rPr lang="en-US" altLang="ko-KR" sz="1200" dirty="0" smtClean="0"/>
              <a:t>patch </a:t>
            </a:r>
            <a:r>
              <a:rPr lang="ko-KR" altLang="en-US" sz="1200" dirty="0" smtClean="0"/>
              <a:t>로 넘어갈 계획이며</a:t>
            </a:r>
            <a:r>
              <a:rPr lang="en-US" altLang="ko-KR" sz="1200" dirty="0" smtClean="0"/>
              <a:t>, </a:t>
            </a:r>
            <a:r>
              <a:rPr lang="ko-KR" altLang="en-US" sz="1200" b="1" dirty="0" smtClean="0"/>
              <a:t>더 많은 </a:t>
            </a:r>
            <a:r>
              <a:rPr lang="en-US" altLang="ko-KR" sz="1200" b="1" dirty="0" smtClean="0"/>
              <a:t>G</a:t>
            </a:r>
            <a:r>
              <a:rPr lang="ko-KR" altLang="en-US" sz="1200" b="1" dirty="0" smtClean="0"/>
              <a:t>를 </a:t>
            </a:r>
            <a:r>
              <a:rPr lang="ko-KR" altLang="en-US" sz="1200" dirty="0" smtClean="0"/>
              <a:t>생성해서 실험이 필요할 것으로 보임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</a:t>
            </a:r>
            <a:r>
              <a:rPr lang="ko-KR" altLang="en-US" sz="1200" dirty="0" smtClean="0"/>
              <a:t>를 </a:t>
            </a:r>
            <a:r>
              <a:rPr lang="ko-KR" altLang="en-US" sz="1200" b="1" dirty="0" smtClean="0"/>
              <a:t>슬라이드 별로 나누어야 </a:t>
            </a:r>
            <a:r>
              <a:rPr lang="ko-KR" altLang="en-US" sz="1200" dirty="0" smtClean="0"/>
              <a:t>할 필요도 있을 것으로 보임</a:t>
            </a: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42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WSI</a:t>
            </a:r>
            <a:r>
              <a:rPr lang="ko-KR" altLang="en-US" dirty="0" smtClean="0"/>
              <a:t>의 경우 두가지 실험을 계획하고 진행중임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</a:t>
            </a:r>
            <a:r>
              <a:rPr lang="en-US" altLang="ko-KR" sz="16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모델의 </a:t>
            </a:r>
            <a:r>
              <a:rPr lang="en-US" altLang="ko-KR" sz="1600" dirty="0" smtClean="0"/>
              <a:t>confidence </a:t>
            </a:r>
            <a:r>
              <a:rPr lang="ko-KR" altLang="en-US" sz="1600" dirty="0" smtClean="0"/>
              <a:t>값에 따른 </a:t>
            </a:r>
            <a:r>
              <a:rPr lang="ko-KR" altLang="en-US" sz="1600" b="1" u="sng" dirty="0" smtClean="0"/>
              <a:t>샘플의 학습 효과 </a:t>
            </a:r>
            <a:r>
              <a:rPr lang="ko-KR" altLang="en-US" sz="1600" dirty="0" smtClean="0"/>
              <a:t> 분석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스코어에 대한 학습 시 모델의 변화 형태 관찰 </a:t>
            </a:r>
          </a:p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2) </a:t>
            </a:r>
            <a:r>
              <a:rPr lang="ko-KR" altLang="en-US" sz="1600" b="1" u="sng" dirty="0" smtClean="0"/>
              <a:t>업데이트 전략 분석 </a:t>
            </a:r>
            <a:r>
              <a:rPr lang="en-US" altLang="ko-KR" sz="1600" b="1" u="sng" dirty="0" smtClean="0"/>
              <a:t>: </a:t>
            </a:r>
            <a:r>
              <a:rPr lang="ko-KR" altLang="en-US" sz="1600" b="1" u="sng" dirty="0" smtClean="0"/>
              <a:t>예측 차이</a:t>
            </a:r>
            <a:endParaRPr lang="en-US" altLang="ko-KR" sz="16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모델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전문가 예측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차이에 따른 </a:t>
            </a:r>
            <a:r>
              <a:rPr lang="ko-KR" altLang="en-US" sz="1600" b="1" u="sng" dirty="0" smtClean="0"/>
              <a:t>샘플의 학습 효과 </a:t>
            </a:r>
            <a:r>
              <a:rPr lang="ko-KR" altLang="en-US" sz="1600" dirty="0" smtClean="0"/>
              <a:t>영향 분석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사례에 대한 학습 시 모델의 변화 형태 관찰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00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WSI </a:t>
            </a:r>
            <a:r>
              <a:rPr lang="ko-KR" altLang="en-US" sz="1600" dirty="0" err="1" smtClean="0"/>
              <a:t>분류기에도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conf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</a:t>
            </a:r>
            <a:r>
              <a:rPr lang="ko-KR" altLang="en-US" sz="1600" dirty="0" err="1" smtClean="0"/>
              <a:t>범위별</a:t>
            </a:r>
            <a:r>
              <a:rPr lang="ko-KR" altLang="en-US" sz="1600" dirty="0" smtClean="0"/>
              <a:t> 실험을 진행함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g1 model train: 100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Pool size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하지만</a:t>
            </a:r>
            <a:r>
              <a:rPr lang="en-US" altLang="ko-KR" sz="1600" dirty="0" smtClean="0">
                <a:solidFill>
                  <a:srgbClr val="FF0000"/>
                </a:solidFill>
              </a:rPr>
              <a:t>, over-confidence </a:t>
            </a:r>
            <a:r>
              <a:rPr lang="ko-KR" altLang="en-US" sz="1600" dirty="0" smtClean="0">
                <a:solidFill>
                  <a:srgbClr val="FF0000"/>
                </a:solidFill>
              </a:rPr>
              <a:t>이슈 확인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Calibration</a:t>
            </a:r>
            <a:r>
              <a:rPr lang="ko-KR" altLang="en-US" sz="1600" dirty="0" smtClean="0">
                <a:solidFill>
                  <a:srgbClr val="FF0000"/>
                </a:solidFill>
              </a:rPr>
              <a:t>을 위한 방안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6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2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7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9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0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B0CA-D8B6-41F5-80C7-3A89BDD7284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hart" Target="../charts/chart1.xm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슬라이드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Incremental learning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37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4610550" y="5302537"/>
            <a:ext cx="1576208" cy="4455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99958" y="768989"/>
            <a:ext cx="0" cy="176259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21216"/>
              </p:ext>
            </p:extLst>
          </p:nvPr>
        </p:nvGraphicFramePr>
        <p:xfrm>
          <a:off x="511039" y="4662373"/>
          <a:ext cx="400712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04">
                  <a:extLst>
                    <a:ext uri="{9D8B030D-6E8A-4147-A177-3AD203B41FA5}">
                      <a16:colId xmlns:a16="http://schemas.microsoft.com/office/drawing/2014/main" val="3488719716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4144978571"/>
                    </a:ext>
                  </a:extLst>
                </a:gridCol>
                <a:gridCol w="1805157">
                  <a:extLst>
                    <a:ext uri="{9D8B030D-6E8A-4147-A177-3AD203B41FA5}">
                      <a16:colId xmlns:a16="http://schemas.microsoft.com/office/drawing/2014/main" val="2739250961"/>
                    </a:ext>
                  </a:extLst>
                </a:gridCol>
              </a:tblGrid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59436"/>
                  </a:ext>
                </a:extLst>
              </a:tr>
              <a:tr h="25837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43816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3379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32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57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373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87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231" y="3253256"/>
            <a:ext cx="7014764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2) </a:t>
            </a:r>
            <a:r>
              <a:rPr lang="ko-KR" altLang="en-US" sz="1600" b="1" u="sng" dirty="0" smtClean="0"/>
              <a:t>업데이트 전략 분석 </a:t>
            </a:r>
            <a:r>
              <a:rPr lang="en-US" altLang="ko-KR" sz="1600" b="1" u="sng" dirty="0" smtClean="0"/>
              <a:t>: </a:t>
            </a:r>
            <a:r>
              <a:rPr lang="ko-KR" altLang="en-US" sz="1600" b="1" u="sng" dirty="0" smtClean="0"/>
              <a:t>예측 차이</a:t>
            </a:r>
            <a:endParaRPr lang="en-US" altLang="ko-KR" sz="16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모델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전문가 예측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차이에 따른 </a:t>
            </a:r>
            <a:r>
              <a:rPr lang="ko-KR" altLang="en-US" sz="1600" b="1" u="sng" dirty="0" smtClean="0"/>
              <a:t>샘플의 학습 효과 </a:t>
            </a:r>
            <a:r>
              <a:rPr lang="ko-KR" altLang="en-US" sz="1600" dirty="0" smtClean="0"/>
              <a:t>영향 분석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사례에 대한 학습 시 모델의 변화 형태 관찰 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9" b="97268" l="935" r="95016">
                        <a14:foregroundMark x1="36137" y1="32514" x2="54829" y2="63934"/>
                        <a14:foregroundMark x1="63863" y1="26503" x2="78505" y2="45902"/>
                        <a14:foregroundMark x1="14019" y1="50820" x2="40498" y2="23770"/>
                        <a14:foregroundMark x1="40810" y1="26503" x2="76636" y2="28689"/>
                        <a14:foregroundMark x1="25234" y1="53825" x2="39252" y2="70219"/>
                        <a14:foregroundMark x1="52025" y1="65847" x2="56075" y2="88251"/>
                        <a14:foregroundMark x1="78505" y1="48361" x2="60125" y2="88251"/>
                        <a14:foregroundMark x1="28660" y1="53279" x2="47664" y2="89071"/>
                        <a14:foregroundMark x1="24299" y1="83880" x2="67913" y2="89617"/>
                        <a14:foregroundMark x1="59813" y1="33880" x2="62305" y2="67213"/>
                        <a14:foregroundMark x1="75389" y1="32514" x2="81308" y2="56831"/>
                        <a14:foregroundMark x1="87227" y1="46175" x2="87539" y2="54098"/>
                        <a14:foregroundMark x1="22118" y1="48907" x2="31153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8665" y="4923824"/>
            <a:ext cx="864096" cy="985229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87755"/>
              </p:ext>
            </p:extLst>
          </p:nvPr>
        </p:nvGraphicFramePr>
        <p:xfrm>
          <a:off x="6219416" y="4662373"/>
          <a:ext cx="27384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63">
                  <a:extLst>
                    <a:ext uri="{9D8B030D-6E8A-4147-A177-3AD203B41FA5}">
                      <a16:colId xmlns:a16="http://schemas.microsoft.com/office/drawing/2014/main" val="2739250961"/>
                    </a:ext>
                  </a:extLst>
                </a:gridCol>
                <a:gridCol w="1306287">
                  <a:extLst>
                    <a:ext uri="{9D8B030D-6E8A-4147-A177-3AD203B41FA5}">
                      <a16:colId xmlns:a16="http://schemas.microsoft.com/office/drawing/2014/main" val="4088734233"/>
                    </a:ext>
                  </a:extLst>
                </a:gridCol>
              </a:tblGrid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영향력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59436"/>
                  </a:ext>
                </a:extLst>
              </a:tr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43816"/>
                  </a:ext>
                </a:extLst>
              </a:tr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3379"/>
                  </a:ext>
                </a:extLst>
              </a:tr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5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37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872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1039" y="661043"/>
            <a:ext cx="701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</a:t>
            </a:r>
            <a:r>
              <a:rPr lang="en-US" altLang="ko-KR" sz="16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모델의 </a:t>
            </a:r>
            <a:r>
              <a:rPr lang="en-US" altLang="ko-KR" sz="1600" dirty="0" smtClean="0"/>
              <a:t>confidence </a:t>
            </a:r>
            <a:r>
              <a:rPr lang="ko-KR" altLang="en-US" sz="1600" dirty="0"/>
              <a:t>값</a:t>
            </a:r>
            <a:r>
              <a:rPr lang="ko-KR" altLang="en-US" sz="1600" dirty="0" smtClean="0"/>
              <a:t>에 따른 </a:t>
            </a:r>
            <a:r>
              <a:rPr lang="ko-KR" altLang="en-US" sz="1600" b="1" u="sng" dirty="0" smtClean="0"/>
              <a:t>샘플의 학습 효과 </a:t>
            </a:r>
            <a:r>
              <a:rPr lang="ko-KR" altLang="en-US" sz="1600" dirty="0" smtClean="0"/>
              <a:t> 분석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스코어에 대한 학습 시 모델의 변화 형태 관찰 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907" y="1930235"/>
            <a:ext cx="3089695" cy="1215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오른쪽 화살표 18"/>
          <p:cNvSpPr/>
          <p:nvPr/>
        </p:nvSpPr>
        <p:spPr>
          <a:xfrm>
            <a:off x="4206553" y="2377424"/>
            <a:ext cx="1576208" cy="4455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9" b="97268" l="935" r="95016">
                        <a14:foregroundMark x1="36137" y1="32514" x2="54829" y2="63934"/>
                        <a14:foregroundMark x1="63863" y1="26503" x2="78505" y2="45902"/>
                        <a14:foregroundMark x1="14019" y1="50820" x2="40498" y2="23770"/>
                        <a14:foregroundMark x1="40810" y1="26503" x2="76636" y2="28689"/>
                        <a14:foregroundMark x1="25234" y1="53825" x2="39252" y2="70219"/>
                        <a14:foregroundMark x1="52025" y1="65847" x2="56075" y2="88251"/>
                        <a14:foregroundMark x1="78505" y1="48361" x2="60125" y2="88251"/>
                        <a14:foregroundMark x1="28660" y1="53279" x2="47664" y2="89071"/>
                        <a14:foregroundMark x1="24299" y1="83880" x2="67913" y2="89617"/>
                        <a14:foregroundMark x1="59813" y1="33880" x2="62305" y2="67213"/>
                        <a14:foregroundMark x1="75389" y1="32514" x2="81308" y2="56831"/>
                        <a14:foregroundMark x1="87227" y1="46175" x2="87539" y2="54098"/>
                        <a14:foregroundMark x1="22118" y1="48907" x2="31153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4668" y="1998711"/>
            <a:ext cx="864096" cy="985229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45558"/>
              </p:ext>
            </p:extLst>
          </p:nvPr>
        </p:nvGraphicFramePr>
        <p:xfrm>
          <a:off x="6146770" y="1657518"/>
          <a:ext cx="273845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63">
                  <a:extLst>
                    <a:ext uri="{9D8B030D-6E8A-4147-A177-3AD203B41FA5}">
                      <a16:colId xmlns:a16="http://schemas.microsoft.com/office/drawing/2014/main" val="2739250961"/>
                    </a:ext>
                  </a:extLst>
                </a:gridCol>
                <a:gridCol w="1306287">
                  <a:extLst>
                    <a:ext uri="{9D8B030D-6E8A-4147-A177-3AD203B41FA5}">
                      <a16:colId xmlns:a16="http://schemas.microsoft.com/office/drawing/2014/main" val="4088734233"/>
                    </a:ext>
                  </a:extLst>
                </a:gridCol>
              </a:tblGrid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스코어 범위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영향력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59436"/>
                  </a:ext>
                </a:extLst>
              </a:tr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0.9=&lt;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43816"/>
                  </a:ext>
                </a:extLst>
              </a:tr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0.8=&lt;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3379"/>
                  </a:ext>
                </a:extLst>
              </a:tr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0.7=&lt;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32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37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0.3=&lt;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872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화살표 10"/>
          <p:cNvSpPr/>
          <p:nvPr/>
        </p:nvSpPr>
        <p:spPr>
          <a:xfrm>
            <a:off x="3857603" y="3890873"/>
            <a:ext cx="1464128" cy="410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545" y="2849010"/>
            <a:ext cx="3506583" cy="2315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rcRect l="4274" t="68753"/>
          <a:stretch/>
        </p:blipFill>
        <p:spPr>
          <a:xfrm>
            <a:off x="246206" y="3525041"/>
            <a:ext cx="3506583" cy="11458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246206" y="582149"/>
            <a:ext cx="5690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/>
              <a:t>스코어 영향 분석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WSI </a:t>
            </a:r>
            <a:r>
              <a:rPr lang="ko-KR" altLang="en-US" sz="1600" dirty="0" err="1" smtClean="0"/>
              <a:t>분류기에도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conf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</a:t>
            </a:r>
            <a:r>
              <a:rPr lang="ko-KR" altLang="en-US" sz="1600" dirty="0" err="1" smtClean="0"/>
              <a:t>범위별</a:t>
            </a:r>
            <a:r>
              <a:rPr lang="ko-KR" altLang="en-US" sz="1600" dirty="0" smtClean="0"/>
              <a:t> 실험을 진행함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g1 model train: 100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Pool size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하지만</a:t>
            </a:r>
            <a:r>
              <a:rPr lang="en-US" altLang="ko-KR" sz="1600" dirty="0" smtClean="0">
                <a:solidFill>
                  <a:srgbClr val="FF0000"/>
                </a:solidFill>
              </a:rPr>
              <a:t>, over-confidence </a:t>
            </a:r>
            <a:r>
              <a:rPr lang="ko-KR" altLang="en-US" sz="1600" dirty="0" smtClean="0">
                <a:solidFill>
                  <a:srgbClr val="FF0000"/>
                </a:solidFill>
              </a:rPr>
              <a:t>이슈 확인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Calibration</a:t>
            </a:r>
            <a:r>
              <a:rPr lang="ko-KR" altLang="en-US" sz="1600" dirty="0" smtClean="0">
                <a:solidFill>
                  <a:srgbClr val="FF0000"/>
                </a:solidFill>
              </a:rPr>
              <a:t>을 위한 방안 필요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33857" y="3521571"/>
            <a:ext cx="950417" cy="11493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3857" y="4752983"/>
            <a:ext cx="97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G2 Pool:</a:t>
            </a:r>
          </a:p>
          <a:p>
            <a:pPr algn="ctr"/>
            <a:r>
              <a:rPr lang="en-US" altLang="ko-KR" dirty="0" smtClean="0"/>
              <a:t>100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454" y="3630252"/>
            <a:ext cx="423612" cy="94531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101770" y="2951554"/>
            <a:ext cx="748316" cy="20885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2" idx="2"/>
            <a:endCxn id="18" idx="0"/>
          </p:cNvCxnSpPr>
          <p:nvPr/>
        </p:nvCxnSpPr>
        <p:spPr>
          <a:xfrm flipH="1">
            <a:off x="7489371" y="5040086"/>
            <a:ext cx="986557" cy="718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756" y="5758543"/>
            <a:ext cx="188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대부분이 </a:t>
            </a:r>
            <a:r>
              <a:rPr lang="en-US" altLang="ko-KR" sz="1400" dirty="0" smtClean="0"/>
              <a:t>0.9</a:t>
            </a:r>
            <a:r>
              <a:rPr lang="ko-KR" altLang="en-US" sz="1400" dirty="0" smtClean="0"/>
              <a:t>이상의 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값을 가짐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01515" y="4675536"/>
            <a:ext cx="2100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G1 model</a:t>
            </a:r>
          </a:p>
          <a:p>
            <a:pPr algn="ctr"/>
            <a:r>
              <a:rPr lang="en-US" altLang="ko-KR" dirty="0" smtClean="0"/>
              <a:t>(train: 100)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6897" y="401327"/>
            <a:ext cx="2091503" cy="2150645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3657600" y="1371601"/>
            <a:ext cx="3102429" cy="102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205" y="669643"/>
            <a:ext cx="8773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Label smoothing : [1,0,0]</a:t>
            </a:r>
            <a:r>
              <a:rPr lang="ko-KR" altLang="en-US" sz="1600" dirty="0" smtClean="0"/>
              <a:t>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같은 하드 </a:t>
            </a:r>
            <a:r>
              <a:rPr lang="ko-KR" altLang="en-US" sz="1600" dirty="0" err="1" smtClean="0"/>
              <a:t>라벨링을</a:t>
            </a:r>
            <a:r>
              <a:rPr lang="ko-KR" altLang="en-US" sz="1600" dirty="0" smtClean="0"/>
              <a:t> 사용하지 않고 조금 더 유연한 레이블 활용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</a:t>
            </a:r>
            <a:r>
              <a:rPr lang="en-US" altLang="ko-KR" sz="1600" dirty="0" smtClean="0"/>
              <a:t>: 100</a:t>
            </a:r>
            <a:r>
              <a:rPr lang="ko-KR" altLang="en-US" sz="1600" dirty="0" smtClean="0"/>
              <a:t>장의 </a:t>
            </a:r>
            <a:r>
              <a:rPr lang="en-US" altLang="ko-KR" sz="1600" dirty="0" smtClean="0"/>
              <a:t>WSI </a:t>
            </a:r>
            <a:r>
              <a:rPr lang="ko-KR" altLang="en-US" sz="1600" dirty="0" smtClean="0"/>
              <a:t>학습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테스트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장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" y="1514421"/>
            <a:ext cx="423612" cy="9453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2520" y="1514420"/>
            <a:ext cx="423612" cy="9453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7435" y="1514420"/>
            <a:ext cx="423612" cy="94531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" y="4159649"/>
            <a:ext cx="423612" cy="94531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2520" y="4159648"/>
            <a:ext cx="423612" cy="9453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1B2106F-2F64-47DB-A91D-532F28B1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7435" y="4159648"/>
            <a:ext cx="423612" cy="945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7605" y="2478300"/>
            <a:ext cx="42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12520" y="2478300"/>
            <a:ext cx="42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87435" y="2478300"/>
            <a:ext cx="42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7605" y="5104963"/>
            <a:ext cx="42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2520" y="5104963"/>
            <a:ext cx="42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87435" y="5104963"/>
            <a:ext cx="42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6205" y="2847632"/>
            <a:ext cx="209876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N: [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1</a:t>
            </a:r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.0, 0.0 ,0.0] </a:t>
            </a:r>
          </a:p>
          <a:p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D: [0.2, 0.8, 0.0] </a:t>
            </a:r>
          </a:p>
          <a:p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M: [0.1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, </a:t>
            </a:r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0.1, 0.8]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46205" y="5506954"/>
            <a:ext cx="2333708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N: [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1</a:t>
            </a:r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.0, 0.0 ,0.0] </a:t>
            </a:r>
          </a:p>
          <a:p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D: [0.1, 0.9, 0.0] </a:t>
            </a:r>
          </a:p>
          <a:p>
            <a:r>
              <a:rPr lang="en-US" altLang="ko-KR" dirty="0" smtClean="0">
                <a:solidFill>
                  <a:srgbClr val="1D1C1D"/>
                </a:solidFill>
                <a:latin typeface="NotoSansKR"/>
              </a:rPr>
              <a:t>M: [0.05, 0.05, 0.9]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797" y="1500640"/>
            <a:ext cx="2886075" cy="1971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291" y="4308553"/>
            <a:ext cx="2914650" cy="2019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488" y="1500640"/>
            <a:ext cx="2943225" cy="2019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5312" y="4322841"/>
            <a:ext cx="2914650" cy="1990725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V="1">
            <a:off x="3241962" y="1618556"/>
            <a:ext cx="2233551" cy="148172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655" y="6462943"/>
            <a:ext cx="4823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*label smoothing </a:t>
            </a:r>
            <a:r>
              <a:rPr lang="ko-KR" altLang="en-US" sz="1200" dirty="0" smtClean="0"/>
              <a:t>값은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박영진 논문에서 </a:t>
            </a:r>
            <a:r>
              <a:rPr lang="en-US" altLang="ko-KR" sz="1200" dirty="0" smtClean="0"/>
              <a:t>refer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6760975" y="6416775"/>
            <a:ext cx="1603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rgbClr val="1D1C1D"/>
                </a:solidFill>
                <a:latin typeface="NotoSansKR"/>
              </a:rPr>
              <a:t>densenet</a:t>
            </a:r>
            <a:r>
              <a:rPr lang="en-US" altLang="ko-KR" sz="1400" b="1" dirty="0">
                <a:solidFill>
                  <a:srgbClr val="1D1C1D"/>
                </a:solidFill>
                <a:latin typeface="NotoSansKR"/>
              </a:rPr>
              <a:t> </a:t>
            </a:r>
            <a:r>
              <a:rPr lang="en-US" altLang="ko-KR" sz="1400" b="1" dirty="0" smtClean="0">
                <a:solidFill>
                  <a:srgbClr val="1D1C1D"/>
                </a:solidFill>
                <a:latin typeface="NotoSansKR"/>
              </a:rPr>
              <a:t>: </a:t>
            </a:r>
            <a:r>
              <a:rPr lang="en-US" altLang="ko-KR" sz="1400" b="1" dirty="0">
                <a:solidFill>
                  <a:srgbClr val="1D1C1D"/>
                </a:solidFill>
                <a:latin typeface="NotoSansKR"/>
              </a:rPr>
              <a:t>0.86, 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3795444" y="6416776"/>
            <a:ext cx="1276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solidFill>
                  <a:srgbClr val="1D1C1D"/>
                </a:solidFill>
                <a:latin typeface="NotoSansKR"/>
              </a:rPr>
              <a:t>resnet</a:t>
            </a:r>
            <a:r>
              <a:rPr lang="en-US" altLang="ko-KR" sz="1400" b="1" dirty="0">
                <a:solidFill>
                  <a:srgbClr val="1D1C1D"/>
                </a:solidFill>
                <a:latin typeface="NotoSansKR"/>
              </a:rPr>
              <a:t>: 0.845</a:t>
            </a:r>
            <a:endParaRPr lang="ko-KR" altLang="en-US" sz="1400" b="1" dirty="0"/>
          </a:p>
        </p:txBody>
      </p:sp>
      <p:sp>
        <p:nvSpPr>
          <p:cNvPr id="38" name="직사각형 37"/>
          <p:cNvSpPr/>
          <p:nvPr/>
        </p:nvSpPr>
        <p:spPr>
          <a:xfrm>
            <a:off x="6734689" y="3657249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rgbClr val="1D1C1D"/>
                </a:solidFill>
                <a:latin typeface="NotoSansKR"/>
              </a:rPr>
              <a:t>densenet</a:t>
            </a:r>
            <a:r>
              <a:rPr lang="en-US" altLang="ko-KR" sz="1400" b="1" dirty="0" smtClean="0">
                <a:solidFill>
                  <a:srgbClr val="1D1C1D"/>
                </a:solidFill>
                <a:latin typeface="NotoSansKR"/>
              </a:rPr>
              <a:t>: </a:t>
            </a:r>
            <a:r>
              <a:rPr lang="en-US" altLang="ko-KR" sz="1400" b="1" dirty="0">
                <a:solidFill>
                  <a:srgbClr val="1D1C1D"/>
                </a:solidFill>
                <a:latin typeface="NotoSansKR"/>
              </a:rPr>
              <a:t>0.735</a:t>
            </a:r>
            <a:endParaRPr lang="ko-KR" altLang="en-US" sz="1400" b="1" dirty="0"/>
          </a:p>
        </p:txBody>
      </p:sp>
      <p:sp>
        <p:nvSpPr>
          <p:cNvPr id="39" name="직사각형 38"/>
          <p:cNvSpPr/>
          <p:nvPr/>
        </p:nvSpPr>
        <p:spPr>
          <a:xfrm>
            <a:off x="3839959" y="3607405"/>
            <a:ext cx="13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rgbClr val="1D1C1D"/>
                </a:solidFill>
                <a:latin typeface="NotoSansKR"/>
              </a:rPr>
              <a:t>Resnet</a:t>
            </a:r>
            <a:r>
              <a:rPr lang="en-US" altLang="ko-KR" sz="1400" b="1" dirty="0" smtClean="0">
                <a:solidFill>
                  <a:srgbClr val="1D1C1D"/>
                </a:solidFill>
                <a:latin typeface="NotoSansKR"/>
              </a:rPr>
              <a:t>:  0.815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913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2" y="807625"/>
            <a:ext cx="3988206" cy="26688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5575" y="3813287"/>
          <a:ext cx="400712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04">
                  <a:extLst>
                    <a:ext uri="{9D8B030D-6E8A-4147-A177-3AD203B41FA5}">
                      <a16:colId xmlns:a16="http://schemas.microsoft.com/office/drawing/2014/main" val="3488719716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4144978571"/>
                    </a:ext>
                  </a:extLst>
                </a:gridCol>
                <a:gridCol w="1805157">
                  <a:extLst>
                    <a:ext uri="{9D8B030D-6E8A-4147-A177-3AD203B41FA5}">
                      <a16:colId xmlns:a16="http://schemas.microsoft.com/office/drawing/2014/main" val="2739250961"/>
                    </a:ext>
                  </a:extLst>
                </a:gridCol>
              </a:tblGrid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59436"/>
                  </a:ext>
                </a:extLst>
              </a:tr>
              <a:tr h="25837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43816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3379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32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57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373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8729"/>
                  </a:ext>
                </a:extLst>
              </a:tr>
            </a:tbl>
          </a:graphicData>
        </a:graphic>
      </p:graphicFrame>
      <p:cxnSp>
        <p:nvCxnSpPr>
          <p:cNvPr id="187" name="직선 연결선 186"/>
          <p:cNvCxnSpPr/>
          <p:nvPr/>
        </p:nvCxnSpPr>
        <p:spPr>
          <a:xfrm>
            <a:off x="4301537" y="1140911"/>
            <a:ext cx="0" cy="165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42752" y="4191520"/>
            <a:ext cx="15004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업데이트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구성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38" idx="1"/>
          </p:cNvCxnSpPr>
          <p:nvPr/>
        </p:nvCxnSpPr>
        <p:spPr>
          <a:xfrm>
            <a:off x="3860938" y="4230557"/>
            <a:ext cx="848177" cy="28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38" idx="1"/>
          </p:cNvCxnSpPr>
          <p:nvPr/>
        </p:nvCxnSpPr>
        <p:spPr>
          <a:xfrm>
            <a:off x="3860938" y="4495476"/>
            <a:ext cx="848177" cy="1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38" idx="1"/>
          </p:cNvCxnSpPr>
          <p:nvPr/>
        </p:nvCxnSpPr>
        <p:spPr>
          <a:xfrm flipV="1">
            <a:off x="3860938" y="4513499"/>
            <a:ext cx="848177" cy="23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38" idx="1"/>
          </p:cNvCxnSpPr>
          <p:nvPr/>
        </p:nvCxnSpPr>
        <p:spPr>
          <a:xfrm flipV="1">
            <a:off x="3860938" y="4513499"/>
            <a:ext cx="848177" cy="5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38" idx="1"/>
          </p:cNvCxnSpPr>
          <p:nvPr/>
        </p:nvCxnSpPr>
        <p:spPr>
          <a:xfrm flipV="1">
            <a:off x="3860938" y="4513499"/>
            <a:ext cx="848177" cy="75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8" idx="1"/>
          </p:cNvCxnSpPr>
          <p:nvPr/>
        </p:nvCxnSpPr>
        <p:spPr>
          <a:xfrm flipV="1">
            <a:off x="3860938" y="4513499"/>
            <a:ext cx="848177" cy="111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09115" y="4328833"/>
            <a:ext cx="150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영향 분석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6289895" y="4372028"/>
            <a:ext cx="572568" cy="303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7" idx="0"/>
          </p:cNvCxnSpPr>
          <p:nvPr/>
        </p:nvCxnSpPr>
        <p:spPr>
          <a:xfrm rot="16200000" flipV="1">
            <a:off x="5008189" y="1506710"/>
            <a:ext cx="1978159" cy="33914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80867" y="1844028"/>
            <a:ext cx="195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scenario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91613" y="3950600"/>
            <a:ext cx="458602" cy="37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80867" y="804475"/>
            <a:ext cx="458602" cy="37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20914" y="807625"/>
            <a:ext cx="2628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Uncertainty scoring</a:t>
            </a:r>
            <a:endParaRPr lang="ko-KR" altLang="en-US" dirty="0"/>
          </a:p>
        </p:txBody>
      </p:sp>
      <p:cxnSp>
        <p:nvCxnSpPr>
          <p:cNvPr id="56" name="꺾인 연결선 55"/>
          <p:cNvCxnSpPr>
            <a:stCxn id="55" idx="2"/>
          </p:cNvCxnSpPr>
          <p:nvPr/>
        </p:nvCxnSpPr>
        <p:spPr>
          <a:xfrm rot="5400000">
            <a:off x="4897529" y="580965"/>
            <a:ext cx="641873" cy="18338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18465" y="1353072"/>
            <a:ext cx="19260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High uncertain case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734086" y="5398281"/>
            <a:ext cx="210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*patch </a:t>
            </a:r>
            <a:r>
              <a:rPr lang="ko-KR" altLang="en-US" dirty="0" smtClean="0">
                <a:solidFill>
                  <a:srgbClr val="FF0000"/>
                </a:solidFill>
              </a:rPr>
              <a:t>실험을 기반으로 </a:t>
            </a:r>
            <a:r>
              <a:rPr lang="en-US" altLang="ko-KR" dirty="0" smtClean="0">
                <a:solidFill>
                  <a:srgbClr val="FF0000"/>
                </a:solidFill>
              </a:rPr>
              <a:t>WSI </a:t>
            </a:r>
            <a:r>
              <a:rPr lang="ko-KR" altLang="en-US" dirty="0" smtClean="0">
                <a:solidFill>
                  <a:srgbClr val="FF0000"/>
                </a:solidFill>
              </a:rPr>
              <a:t>파트에 대한 </a:t>
            </a:r>
            <a:r>
              <a:rPr lang="en-US" altLang="ko-KR" dirty="0" smtClean="0">
                <a:solidFill>
                  <a:srgbClr val="FF0000"/>
                </a:solidFill>
              </a:rPr>
              <a:t>sample selection </a:t>
            </a:r>
            <a:r>
              <a:rPr lang="ko-KR" altLang="en-US" dirty="0" smtClean="0">
                <a:solidFill>
                  <a:srgbClr val="FF0000"/>
                </a:solidFill>
              </a:rPr>
              <a:t>방법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8154" y="4120552"/>
            <a:ext cx="2944544" cy="264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18154" y="4630828"/>
            <a:ext cx="2944544" cy="264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system</a:t>
            </a:r>
            <a:endParaRPr lang="ko-KR" altLang="en-US" b="1" dirty="0"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96588" y="2405404"/>
          <a:ext cx="7416740" cy="311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5897">
                  <a:extLst>
                    <a:ext uri="{9D8B030D-6E8A-4147-A177-3AD203B41FA5}">
                      <a16:colId xmlns:a16="http://schemas.microsoft.com/office/drawing/2014/main" val="4022914836"/>
                    </a:ext>
                  </a:extLst>
                </a:gridCol>
                <a:gridCol w="3354843">
                  <a:extLst>
                    <a:ext uri="{9D8B030D-6E8A-4147-A177-3AD203B41FA5}">
                      <a16:colId xmlns:a16="http://schemas.microsoft.com/office/drawing/2014/main" val="8257881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70305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51070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367187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142881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6888405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695053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6001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9338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목표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948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DB </a:t>
                      </a:r>
                      <a:r>
                        <a:rPr lang="ko-KR" altLang="en-US" sz="1400" b="1" dirty="0" smtClean="0"/>
                        <a:t>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145369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DB </a:t>
                      </a:r>
                      <a:r>
                        <a:rPr lang="ko-KR" altLang="en-US" sz="1400" b="1" dirty="0" smtClean="0"/>
                        <a:t>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74983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좌표 기반 패치 생성 모듈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64381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추천 전략 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83638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Patch </a:t>
                      </a:r>
                      <a:r>
                        <a:rPr lang="ko-KR" altLang="en-US" sz="1400" b="1" dirty="0" smtClean="0"/>
                        <a:t>추천 전략 실험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18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WSI </a:t>
                      </a:r>
                      <a:r>
                        <a:rPr lang="ko-KR" altLang="en-US" sz="1400" b="1" dirty="0" smtClean="0"/>
                        <a:t>추천 전략 실험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4785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WSI </a:t>
                      </a:r>
                      <a:r>
                        <a:rPr lang="ko-KR" altLang="en-US" sz="1400" b="1" dirty="0" smtClean="0"/>
                        <a:t>시스템  적용 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599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WSI </a:t>
                      </a:r>
                      <a:r>
                        <a:rPr lang="ko-KR" altLang="en-US" sz="1400" b="1" dirty="0" smtClean="0"/>
                        <a:t>시스템 </a:t>
                      </a:r>
                      <a:r>
                        <a:rPr lang="en-US" altLang="ko-KR" sz="1400" b="1" dirty="0" smtClean="0"/>
                        <a:t>1</a:t>
                      </a:r>
                      <a:r>
                        <a:rPr lang="ko-KR" altLang="en-US" sz="1400" b="1" dirty="0" smtClean="0"/>
                        <a:t>차 적용 실험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4749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시스템 피드백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044662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184047" y="3169064"/>
            <a:ext cx="439022" cy="1467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15562" y="3788955"/>
            <a:ext cx="435835" cy="116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59557" y="3788955"/>
            <a:ext cx="856005" cy="116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32067" y="4081891"/>
            <a:ext cx="1069406" cy="116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322096" y="4396663"/>
            <a:ext cx="1069406" cy="116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882283" y="4711435"/>
            <a:ext cx="439266" cy="116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323144" y="4711433"/>
            <a:ext cx="1423380" cy="116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20856" y="5004371"/>
            <a:ext cx="1069406" cy="116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057388" y="5319142"/>
            <a:ext cx="836084" cy="116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74320" y="654655"/>
            <a:ext cx="786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주요 목표 </a:t>
            </a:r>
            <a:r>
              <a:rPr lang="en-US" altLang="ko-KR" sz="14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데이터 추천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레이블 대상 자동 선정 방법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방법론 정의 </a:t>
            </a:r>
            <a:r>
              <a:rPr lang="en-US" altLang="ko-KR" sz="1400" dirty="0" smtClean="0"/>
              <a:t>: ~ 7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일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WSI </a:t>
            </a:r>
            <a:r>
              <a:rPr lang="ko-KR" altLang="en-US" sz="1400" dirty="0" smtClean="0"/>
              <a:t>시스템에 적용 설계 및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 테스트 </a:t>
            </a:r>
            <a:r>
              <a:rPr lang="en-US" altLang="ko-KR" sz="1400" dirty="0" smtClean="0"/>
              <a:t>:  ~9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일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2022</a:t>
            </a:r>
            <a:r>
              <a:rPr lang="ko-KR" altLang="en-US" sz="1400" dirty="0" smtClean="0"/>
              <a:t>년에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 적용을 목표로 구성중</a:t>
            </a:r>
            <a:endParaRPr lang="en-US" altLang="ko-KR" sz="1400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4677183" y="3485202"/>
            <a:ext cx="439266" cy="116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662650" y="2866475"/>
            <a:ext cx="439266" cy="116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system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910473" y="4039393"/>
            <a:ext cx="829261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2" descr="Computer Scan Icon Flat Style Isolated Stock Vector (Royalty Free) 4685373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0" t="27000" r="18638" b="32501"/>
          <a:stretch/>
        </p:blipFill>
        <p:spPr bwMode="auto">
          <a:xfrm>
            <a:off x="6161699" y="3138613"/>
            <a:ext cx="934467" cy="73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6078825" y="3866733"/>
            <a:ext cx="107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b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710" l="23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98518">
            <a:off x="3801975" y="3832654"/>
            <a:ext cx="711249" cy="760301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710" l="23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53328">
            <a:off x="3857696" y="4457777"/>
            <a:ext cx="701532" cy="74991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63831" y="5682171"/>
            <a:ext cx="77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Experts </a:t>
            </a:r>
            <a:b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(Users)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Picture 2" descr="Doctors - Doctor Flat Icon Png - Free Transparent PNG Clipart Images  Downloa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1" t="7032" r="19561" b="7409"/>
          <a:stretch/>
        </p:blipFill>
        <p:spPr bwMode="auto">
          <a:xfrm>
            <a:off x="6195064" y="4814436"/>
            <a:ext cx="867735" cy="8677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947" y="4339364"/>
            <a:ext cx="412237" cy="407657"/>
          </a:xfrm>
          <a:prstGeom prst="rect">
            <a:avLst/>
          </a:prstGeom>
        </p:spPr>
      </p:pic>
      <p:sp>
        <p:nvSpPr>
          <p:cNvPr id="74" name="순서도: 자기 디스크 73"/>
          <p:cNvSpPr/>
          <p:nvPr/>
        </p:nvSpPr>
        <p:spPr>
          <a:xfrm>
            <a:off x="4724671" y="3987979"/>
            <a:ext cx="598249" cy="852322"/>
          </a:xfrm>
          <a:prstGeom prst="flowChartMagneticDisk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583587" y="4879690"/>
            <a:ext cx="90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</a:t>
            </a:r>
          </a:p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오른쪽 화살표 75"/>
          <p:cNvSpPr/>
          <p:nvPr/>
        </p:nvSpPr>
        <p:spPr>
          <a:xfrm rot="16200000">
            <a:off x="3230183" y="4069353"/>
            <a:ext cx="710134" cy="36593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279" b="97268" l="935" r="95016">
                        <a14:foregroundMark x1="36137" y1="32514" x2="54829" y2="63934"/>
                        <a14:foregroundMark x1="63863" y1="26503" x2="78505" y2="45902"/>
                        <a14:foregroundMark x1="14019" y1="50820" x2="40498" y2="23770"/>
                        <a14:foregroundMark x1="40810" y1="26503" x2="76636" y2="28689"/>
                        <a14:foregroundMark x1="25234" y1="53825" x2="39252" y2="70219"/>
                        <a14:foregroundMark x1="52025" y1="65847" x2="56075" y2="88251"/>
                        <a14:foregroundMark x1="78505" y1="48361" x2="60125" y2="88251"/>
                        <a14:foregroundMark x1="28660" y1="53279" x2="47664" y2="89071"/>
                        <a14:foregroundMark x1="24299" y1="83880" x2="67913" y2="89617"/>
                        <a14:foregroundMark x1="59813" y1="33880" x2="62305" y2="67213"/>
                        <a14:foregroundMark x1="75389" y1="32514" x2="81308" y2="56831"/>
                        <a14:foregroundMark x1="87227" y1="46175" x2="87539" y2="54098"/>
                        <a14:foregroundMark x1="22118" y1="48907" x2="31153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7127" y="3965883"/>
            <a:ext cx="864096" cy="985229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 flipV="1">
            <a:off x="3380810" y="4340842"/>
            <a:ext cx="108817" cy="43836"/>
          </a:xfrm>
          <a:prstGeom prst="line">
            <a:avLst/>
          </a:prstGeom>
          <a:ln w="19050">
            <a:solidFill>
              <a:srgbClr val="1A5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180588" y="4351807"/>
            <a:ext cx="126931" cy="32026"/>
          </a:xfrm>
          <a:prstGeom prst="line">
            <a:avLst/>
          </a:prstGeom>
          <a:ln w="19050">
            <a:solidFill>
              <a:srgbClr val="1A5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813416" y="4297684"/>
            <a:ext cx="8691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br>
              <a:rPr lang="en-US" altLang="ko-K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066889" y="3251070"/>
            <a:ext cx="0" cy="262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 rot="16200000">
            <a:off x="5550889" y="4196391"/>
            <a:ext cx="288032" cy="533965"/>
            <a:chOff x="6084168" y="2855871"/>
            <a:chExt cx="288032" cy="533965"/>
          </a:xfrm>
        </p:grpSpPr>
        <p:cxnSp>
          <p:nvCxnSpPr>
            <p:cNvPr id="83" name="직선 화살표 연결선 82"/>
            <p:cNvCxnSpPr/>
            <p:nvPr/>
          </p:nvCxnSpPr>
          <p:spPr>
            <a:xfrm>
              <a:off x="6084168" y="2855871"/>
              <a:ext cx="0" cy="5339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 flipV="1">
              <a:off x="6372200" y="2855871"/>
              <a:ext cx="0" cy="5339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10"/>
          <a:srcRect l="42743" r="28300"/>
          <a:stretch/>
        </p:blipFill>
        <p:spPr>
          <a:xfrm>
            <a:off x="955001" y="2985724"/>
            <a:ext cx="1350236" cy="3485694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2332310" y="4349490"/>
            <a:ext cx="651337" cy="4838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" y="758110"/>
            <a:ext cx="786127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개발 목적 </a:t>
            </a:r>
            <a:r>
              <a:rPr lang="en-US" altLang="ko-KR" sz="14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지속 가능한 슬라이드 분류 시스템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시스템이 변화하는 환경적 요인에 대한 </a:t>
            </a:r>
            <a:r>
              <a:rPr lang="ko-KR" altLang="en-US" sz="1400" b="1" u="sng" dirty="0" smtClean="0"/>
              <a:t>유연한 </a:t>
            </a:r>
            <a:r>
              <a:rPr lang="ko-KR" altLang="en-US" sz="1400" b="1" u="sng" dirty="0" err="1" smtClean="0"/>
              <a:t>대응성</a:t>
            </a:r>
            <a:r>
              <a:rPr lang="ko-KR" altLang="en-US" sz="1400" b="1" u="sng" dirty="0" smtClean="0"/>
              <a:t> </a:t>
            </a:r>
            <a:r>
              <a:rPr lang="ko-KR" altLang="en-US" sz="1400" dirty="0" smtClean="0"/>
              <a:t>획득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업데이트를 위한 </a:t>
            </a:r>
            <a:r>
              <a:rPr lang="en-US" altLang="ko-KR" sz="1400" dirty="0" smtClean="0"/>
              <a:t>Annotation </a:t>
            </a:r>
            <a:r>
              <a:rPr lang="ko-KR" altLang="en-US" sz="1400" dirty="0" smtClean="0"/>
              <a:t>부담 </a:t>
            </a:r>
            <a:r>
              <a:rPr lang="ko-KR" altLang="en-US" sz="1400" b="1" dirty="0" smtClean="0"/>
              <a:t>최소화</a:t>
            </a:r>
            <a:r>
              <a:rPr lang="en-US" altLang="ko-KR" sz="1400" b="1" dirty="0"/>
              <a:t> </a:t>
            </a:r>
            <a:r>
              <a:rPr lang="ko-KR" altLang="en-US" sz="1400" dirty="0" smtClean="0"/>
              <a:t>및 학습 효율 </a:t>
            </a:r>
            <a:r>
              <a:rPr lang="ko-KR" altLang="en-US" sz="1400" b="1" dirty="0" smtClean="0"/>
              <a:t>극대화</a:t>
            </a:r>
            <a:r>
              <a:rPr lang="en-US" altLang="ko-KR" sz="1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최종 목표 </a:t>
            </a:r>
            <a:r>
              <a:rPr lang="en-US" altLang="ko-KR" sz="1400" b="1" u="sng" dirty="0" smtClean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스캐너의 지속적인 업데이트를 위한 </a:t>
            </a:r>
            <a:r>
              <a:rPr lang="ko-KR" altLang="en-US" sz="1400" dirty="0" smtClean="0"/>
              <a:t>효율적 </a:t>
            </a:r>
            <a:r>
              <a:rPr lang="en-US" altLang="ko-KR" sz="1400" dirty="0" smtClean="0"/>
              <a:t>incremental </a:t>
            </a:r>
            <a:r>
              <a:rPr lang="en-US" altLang="ko-KR" sz="1400" dirty="0"/>
              <a:t>learning </a:t>
            </a:r>
            <a:r>
              <a:rPr lang="ko-KR" altLang="en-US" sz="1400" dirty="0" smtClean="0"/>
              <a:t>시스템 구축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14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system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99958" y="768989"/>
            <a:ext cx="0" cy="176259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02" y="3152031"/>
            <a:ext cx="5538135" cy="3705969"/>
          </a:xfrm>
          <a:prstGeom prst="rect">
            <a:avLst/>
          </a:prstGeom>
        </p:spPr>
      </p:pic>
      <p:sp>
        <p:nvSpPr>
          <p:cNvPr id="181" name="TextBox 180"/>
          <p:cNvSpPr txBox="1"/>
          <p:nvPr/>
        </p:nvSpPr>
        <p:spPr>
          <a:xfrm>
            <a:off x="299958" y="584255"/>
            <a:ext cx="78612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방법론</a:t>
            </a:r>
            <a:r>
              <a:rPr lang="en-US" altLang="ko-KR" sz="1400" b="1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1)  WSI-level </a:t>
            </a:r>
            <a:r>
              <a:rPr lang="ko-KR" altLang="en-US" sz="1400" b="1" u="sng" dirty="0" smtClean="0"/>
              <a:t>분류기 </a:t>
            </a:r>
            <a:r>
              <a:rPr lang="en-US" altLang="ko-KR" sz="1400" b="1" u="sng" dirty="0" smtClean="0"/>
              <a:t>: </a:t>
            </a:r>
            <a:r>
              <a:rPr lang="ko-KR" altLang="en-US" sz="1400" dirty="0" smtClean="0"/>
              <a:t>전문의의 예측과 </a:t>
            </a:r>
            <a:r>
              <a:rPr lang="ko-KR" altLang="en-US" sz="1400" b="1" u="sng" dirty="0" smtClean="0"/>
              <a:t>차이가 있는 사례 </a:t>
            </a:r>
            <a:r>
              <a:rPr lang="ko-KR" altLang="en-US" sz="1400" dirty="0" smtClean="0"/>
              <a:t>중 정보량이 높은 샘플을 학습 대상으로 </a:t>
            </a:r>
            <a:r>
              <a:rPr lang="ko-KR" altLang="en-US" sz="1400" u="sng" dirty="0" smtClean="0"/>
              <a:t>자동</a:t>
            </a:r>
            <a:r>
              <a:rPr lang="ko-KR" altLang="en-US" sz="1400" dirty="0" smtClean="0"/>
              <a:t> 선정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2) patch-level </a:t>
            </a:r>
            <a:r>
              <a:rPr lang="ko-KR" altLang="en-US" sz="1400" b="1" u="sng" dirty="0" smtClean="0"/>
              <a:t>분류기 </a:t>
            </a:r>
            <a:r>
              <a:rPr lang="en-US" altLang="ko-KR" sz="1400" b="1" u="sng" dirty="0" smtClean="0"/>
              <a:t>:</a:t>
            </a:r>
            <a:r>
              <a:rPr lang="en-US" altLang="ko-KR" sz="1400" u="sng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u="sng" dirty="0" smtClean="0"/>
              <a:t>2)-1 negative case: </a:t>
            </a:r>
            <a:r>
              <a:rPr lang="en-US" altLang="ko-KR" sz="1400" dirty="0" smtClean="0"/>
              <a:t>WSI </a:t>
            </a:r>
            <a:r>
              <a:rPr lang="ko-KR" altLang="en-US" sz="1400" dirty="0" smtClean="0"/>
              <a:t>차이가 있는 사례 중 정보량이 높은 </a:t>
            </a:r>
            <a:r>
              <a:rPr lang="en-US" altLang="ko-KR" sz="1400" dirty="0" smtClean="0"/>
              <a:t>patch </a:t>
            </a:r>
            <a:r>
              <a:rPr lang="ko-KR" altLang="en-US" sz="1400" dirty="0" smtClean="0"/>
              <a:t>샘플을 전문의에게 추천하고 </a:t>
            </a:r>
            <a:r>
              <a:rPr lang="ko-KR" altLang="en-US" sz="1400" u="sng" dirty="0" smtClean="0"/>
              <a:t>일괄 </a:t>
            </a:r>
            <a:r>
              <a:rPr lang="ko-KR" altLang="en-US" sz="1400" dirty="0" smtClean="0"/>
              <a:t>학습 여부 결정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u="sng" dirty="0" smtClean="0"/>
              <a:t>2)-2 positive case:</a:t>
            </a:r>
            <a:r>
              <a:rPr lang="en-US" altLang="ko-KR" sz="1400" dirty="0" smtClean="0"/>
              <a:t> WSI </a:t>
            </a:r>
            <a:r>
              <a:rPr lang="ko-KR" altLang="en-US" sz="1400" dirty="0" smtClean="0"/>
              <a:t>결과의 차이가 있는 사례 중 정보량이 높은 </a:t>
            </a:r>
            <a:r>
              <a:rPr lang="en-US" altLang="ko-KR" sz="1400" dirty="0" smtClean="0"/>
              <a:t>patch </a:t>
            </a:r>
            <a:r>
              <a:rPr lang="ko-KR" altLang="en-US" sz="1400" dirty="0" smtClean="0"/>
              <a:t>샘플을 </a:t>
            </a:r>
            <a:r>
              <a:rPr lang="ko-KR" altLang="en-US" sz="1400" u="sng" dirty="0" smtClean="0"/>
              <a:t>개별로</a:t>
            </a:r>
            <a:r>
              <a:rPr lang="ko-KR" altLang="en-US" sz="1400" dirty="0" smtClean="0"/>
              <a:t> 전문의에게 추천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0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직선 화살표 연결선 121"/>
          <p:cNvCxnSpPr/>
          <p:nvPr/>
        </p:nvCxnSpPr>
        <p:spPr>
          <a:xfrm flipV="1">
            <a:off x="5207108" y="2673533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V="1">
            <a:off x="5220072" y="3304955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5208118" y="3945218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5187221" y="5145036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원통 3"/>
          <p:cNvSpPr/>
          <p:nvPr/>
        </p:nvSpPr>
        <p:spPr>
          <a:xfrm>
            <a:off x="1074855" y="1848196"/>
            <a:ext cx="448914" cy="504443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1491" y="2057349"/>
            <a:ext cx="1645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</a:t>
            </a:r>
            <a:r>
              <a:rPr lang="en-US" altLang="ko-KR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 (</a:t>
            </a:r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가정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6565" y="2403487"/>
            <a:ext cx="2087217" cy="4671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76564" y="3059035"/>
            <a:ext cx="2087217" cy="4671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76563" y="3712110"/>
            <a:ext cx="2087217" cy="4671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47901" y="4865758"/>
            <a:ext cx="2087217" cy="4671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1582845" y="4567862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13" y="2466434"/>
            <a:ext cx="355478" cy="3510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168" y="2476841"/>
            <a:ext cx="390342" cy="3548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134" y="2461747"/>
            <a:ext cx="359462" cy="3499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25161" y="2381502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84" y="3139117"/>
            <a:ext cx="355478" cy="35103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254" y="3145674"/>
            <a:ext cx="390342" cy="3548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029" y="3143219"/>
            <a:ext cx="359462" cy="34991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99037" y="3060305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029" y="3807758"/>
            <a:ext cx="337928" cy="31853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384" y="3777568"/>
            <a:ext cx="359462" cy="34991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484" y="3783083"/>
            <a:ext cx="359462" cy="3499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91774" y="3695231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3380" y="2442334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6501" y="3082445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4029" y="3731721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p3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7839" y="4909228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i="1" dirty="0" err="1" smtClean="0"/>
              <a:t>n</a:t>
            </a:r>
            <a:endParaRPr lang="ko-KR" alt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279529" y="2063089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i="1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02" y="4924575"/>
            <a:ext cx="355478" cy="35103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72" y="4931132"/>
            <a:ext cx="390342" cy="35485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747" y="4928677"/>
            <a:ext cx="359462" cy="34991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86755" y="4796068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grpSp>
        <p:nvGrpSpPr>
          <p:cNvPr id="113" name="그룹 112"/>
          <p:cNvGrpSpPr/>
          <p:nvPr/>
        </p:nvGrpSpPr>
        <p:grpSpPr>
          <a:xfrm rot="5400000">
            <a:off x="4196232" y="3631779"/>
            <a:ext cx="2787640" cy="477770"/>
            <a:chOff x="6189218" y="3346074"/>
            <a:chExt cx="2087217" cy="47777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189218" y="3356705"/>
              <a:ext cx="2087217" cy="4671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2406" y="3458601"/>
              <a:ext cx="337928" cy="318539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7761" y="3428411"/>
              <a:ext cx="359462" cy="349919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4861" y="3433926"/>
              <a:ext cx="359462" cy="34991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7692151" y="3346074"/>
              <a:ext cx="47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….</a:t>
              </a:r>
              <a:endParaRPr lang="ko-KR" altLang="en-US" dirty="0"/>
            </a:p>
          </p:txBody>
        </p:sp>
      </p:grpSp>
      <p:cxnSp>
        <p:nvCxnSpPr>
          <p:cNvPr id="39" name="직선 화살표 연결선 38"/>
          <p:cNvCxnSpPr/>
          <p:nvPr/>
        </p:nvCxnSpPr>
        <p:spPr>
          <a:xfrm>
            <a:off x="407538" y="2403487"/>
            <a:ext cx="0" cy="292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2029279"/>
            <a:ext cx="12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92141" y="2228406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612113" y="2396127"/>
            <a:ext cx="344764" cy="347681"/>
            <a:chOff x="572642" y="3447654"/>
            <a:chExt cx="1905000" cy="1904997"/>
          </a:xfrm>
          <a:effectLst/>
        </p:grpSpPr>
        <p:pic>
          <p:nvPicPr>
            <p:cNvPr id="43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4" name="Picture 8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5" name="Picture 8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Picture 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5509" y="2314632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cxnSp>
        <p:nvCxnSpPr>
          <p:cNvPr id="48" name="직선 화살표 연결선 47"/>
          <p:cNvCxnSpPr>
            <a:stCxn id="8" idx="3"/>
          </p:cNvCxnSpPr>
          <p:nvPr/>
        </p:nvCxnSpPr>
        <p:spPr>
          <a:xfrm flipV="1">
            <a:off x="3063782" y="2634320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>
            <a:off x="1043228" y="5610681"/>
            <a:ext cx="1913863" cy="1180980"/>
            <a:chOff x="947535" y="5323033"/>
            <a:chExt cx="2105249" cy="1299078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7535" y="5323033"/>
              <a:ext cx="1994691" cy="1299078"/>
            </a:xfrm>
            <a:prstGeom prst="rect">
              <a:avLst/>
            </a:prstGeom>
          </p:spPr>
        </p:pic>
        <p:sp>
          <p:nvSpPr>
            <p:cNvPr id="51" name="직사각형 50"/>
            <p:cNvSpPr/>
            <p:nvPr/>
          </p:nvSpPr>
          <p:spPr>
            <a:xfrm>
              <a:off x="1865306" y="6306594"/>
              <a:ext cx="175284" cy="1395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74989" y="6262300"/>
              <a:ext cx="175063" cy="1362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84451" y="6264413"/>
              <a:ext cx="175063" cy="1362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656283" y="5814454"/>
              <a:ext cx="175063" cy="1362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96421" y="6328245"/>
              <a:ext cx="175063" cy="1362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101" y="5548810"/>
              <a:ext cx="13368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Range 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71129" y="6063405"/>
              <a:ext cx="58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74958" y="6079908"/>
              <a:ext cx="58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69391" y="6041620"/>
              <a:ext cx="58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82824" y="6037339"/>
              <a:ext cx="58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R4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63917" y="5561914"/>
              <a:ext cx="58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R5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78516" y="3049072"/>
            <a:ext cx="484541" cy="47696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485185" y="1872364"/>
            <a:ext cx="4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G1</a:t>
            </a:r>
            <a:endParaRPr lang="ko-KR" altLang="en-US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80913" y="3758623"/>
            <a:ext cx="484541" cy="476968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973857" y="3055276"/>
            <a:ext cx="4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G2</a:t>
            </a:r>
            <a:endParaRPr lang="ko-KR" altLang="en-US" dirty="0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16521" y="4849590"/>
            <a:ext cx="484541" cy="476968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085768" y="4909228"/>
            <a:ext cx="63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</a:t>
            </a:r>
            <a:r>
              <a:rPr lang="en-US" altLang="ko-KR" sz="1100" i="1" dirty="0" err="1" smtClean="0"/>
              <a:t>n</a:t>
            </a:r>
            <a:endParaRPr lang="ko-KR" altLang="en-US" sz="1600" i="1" dirty="0"/>
          </a:p>
        </p:txBody>
      </p:sp>
      <p:cxnSp>
        <p:nvCxnSpPr>
          <p:cNvPr id="82" name="직선 화살표 연결선 81"/>
          <p:cNvCxnSpPr>
            <a:stCxn id="41" idx="4"/>
            <a:endCxn id="62" idx="0"/>
          </p:cNvCxnSpPr>
          <p:nvPr/>
        </p:nvCxnSpPr>
        <p:spPr>
          <a:xfrm>
            <a:off x="4719746" y="2869656"/>
            <a:ext cx="1041" cy="17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62" idx="2"/>
            <a:endCxn id="70" idx="0"/>
          </p:cNvCxnSpPr>
          <p:nvPr/>
        </p:nvCxnSpPr>
        <p:spPr>
          <a:xfrm>
            <a:off x="4720787" y="3526040"/>
            <a:ext cx="2397" cy="23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4764331" y="4176929"/>
            <a:ext cx="2397" cy="25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4755032" y="4595235"/>
            <a:ext cx="2397" cy="25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976443" y="4258930"/>
            <a:ext cx="86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…….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985418" y="3731721"/>
            <a:ext cx="4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G3</a:t>
            </a:r>
            <a:endParaRPr lang="ko-KR" altLang="en-US" dirty="0"/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3076746" y="3265742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V="1">
            <a:off x="3064792" y="3906005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3043895" y="5105823"/>
            <a:ext cx="815537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차트 1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984883"/>
              </p:ext>
            </p:extLst>
          </p:nvPr>
        </p:nvGraphicFramePr>
        <p:xfrm>
          <a:off x="6192872" y="2573618"/>
          <a:ext cx="28622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2958365" y="5985315"/>
            <a:ext cx="334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범위 별로 수행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range </a:t>
            </a:r>
            <a:r>
              <a:rPr lang="ko-KR" altLang="en-US" dirty="0" smtClean="0"/>
              <a:t>별 효과 확인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65227" y="1838615"/>
            <a:ext cx="8954974" cy="372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아래쪽 화살표 125"/>
          <p:cNvSpPr/>
          <p:nvPr/>
        </p:nvSpPr>
        <p:spPr>
          <a:xfrm rot="16200000">
            <a:off x="548579" y="5976803"/>
            <a:ext cx="387882" cy="587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/>
          <p:nvPr/>
        </p:nvCxnSpPr>
        <p:spPr>
          <a:xfrm>
            <a:off x="220447" y="56399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92333" y="127228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0947" y="638286"/>
            <a:ext cx="701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</a:t>
            </a:r>
            <a:r>
              <a:rPr lang="en-US" altLang="ko-KR" sz="16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모델의 </a:t>
            </a:r>
            <a:r>
              <a:rPr lang="en-US" altLang="ko-KR" sz="1600" dirty="0" smtClean="0"/>
              <a:t>confidence </a:t>
            </a:r>
            <a:r>
              <a:rPr lang="ko-KR" altLang="en-US" sz="1600" dirty="0"/>
              <a:t>값</a:t>
            </a:r>
            <a:r>
              <a:rPr lang="ko-KR" altLang="en-US" sz="1600" dirty="0" smtClean="0"/>
              <a:t>에 따른 </a:t>
            </a:r>
            <a:r>
              <a:rPr lang="ko-KR" altLang="en-US" sz="1600" b="1" u="sng" dirty="0" smtClean="0"/>
              <a:t>샘플의 학습 효과 </a:t>
            </a:r>
            <a:r>
              <a:rPr lang="ko-KR" altLang="en-US" sz="1600" dirty="0" smtClean="0"/>
              <a:t> 분석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스코어에 대한 학습 시 모델의 변화 형태 관찰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754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220447" y="56399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92333" y="127228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0947" y="638286"/>
            <a:ext cx="8397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실험 </a:t>
            </a:r>
            <a:r>
              <a:rPr lang="en-US" altLang="ko-KR" sz="1600" b="1" u="sng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 </a:t>
            </a:r>
            <a:r>
              <a:rPr lang="en-US" altLang="ko-KR" sz="1600" b="1" dirty="0" smtClean="0"/>
              <a:t>: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cifar</a:t>
            </a:r>
            <a:r>
              <a:rPr lang="en-US" altLang="ko-KR" sz="1600" dirty="0" smtClean="0"/>
              <a:t> 10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우선 </a:t>
            </a:r>
            <a:r>
              <a:rPr lang="en-US" altLang="ko-KR" sz="1600" dirty="0" smtClean="0"/>
              <a:t>class </a:t>
            </a:r>
            <a:r>
              <a:rPr lang="ko-KR" altLang="en-US" sz="1600" dirty="0" smtClean="0"/>
              <a:t>수가 많은 </a:t>
            </a:r>
            <a:r>
              <a:rPr lang="ko-KR" altLang="en-US" sz="1600" b="1" dirty="0" smtClean="0"/>
              <a:t>공개 데이터를 </a:t>
            </a:r>
            <a:r>
              <a:rPr lang="ko-KR" altLang="en-US" sz="1600" dirty="0" smtClean="0"/>
              <a:t>활용 </a:t>
            </a:r>
            <a:endParaRPr lang="en-US" altLang="ko-KR" sz="16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예측 분포의 쏠림이 적을 가능성이 높은 데이터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Range</a:t>
            </a:r>
            <a:r>
              <a:rPr lang="ko-KR" altLang="en-US" sz="1600" dirty="0" smtClean="0"/>
              <a:t>별 영향에 대한 </a:t>
            </a:r>
            <a:r>
              <a:rPr lang="ko-KR" altLang="en-US" sz="1600" b="1" dirty="0" smtClean="0"/>
              <a:t>사전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실험 및 코딩 목적 </a:t>
            </a:r>
            <a:endParaRPr lang="en-US" altLang="ko-KR" sz="1600" b="1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Patch </a:t>
            </a:r>
            <a:r>
              <a:rPr lang="ko-KR" altLang="en-US" sz="1600" dirty="0" smtClean="0"/>
              <a:t>데이터의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이미지가 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수가 많음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클래스 적음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</a:t>
            </a:r>
            <a:r>
              <a:rPr lang="en-US" altLang="ko-KR" sz="1600" dirty="0" smtClean="0"/>
              <a:t>range</a:t>
            </a:r>
            <a:r>
              <a:rPr lang="ko-KR" altLang="en-US" sz="1600" dirty="0" smtClean="0"/>
              <a:t>에서 가장 낮은 </a:t>
            </a:r>
            <a:r>
              <a:rPr lang="en-US" altLang="ko-KR" sz="1600" dirty="0" err="1" smtClean="0"/>
              <a:t>conf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값을 가지는 데이터 부터 순차적으로 샘플링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22026"/>
              </p:ext>
            </p:extLst>
          </p:nvPr>
        </p:nvGraphicFramePr>
        <p:xfrm>
          <a:off x="655880" y="3857171"/>
          <a:ext cx="71818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77">
                  <a:extLst>
                    <a:ext uri="{9D8B030D-6E8A-4147-A177-3AD203B41FA5}">
                      <a16:colId xmlns:a16="http://schemas.microsoft.com/office/drawing/2014/main" val="427310518"/>
                    </a:ext>
                  </a:extLst>
                </a:gridCol>
                <a:gridCol w="1025977">
                  <a:extLst>
                    <a:ext uri="{9D8B030D-6E8A-4147-A177-3AD203B41FA5}">
                      <a16:colId xmlns:a16="http://schemas.microsoft.com/office/drawing/2014/main" val="1164099790"/>
                    </a:ext>
                  </a:extLst>
                </a:gridCol>
                <a:gridCol w="1025977">
                  <a:extLst>
                    <a:ext uri="{9D8B030D-6E8A-4147-A177-3AD203B41FA5}">
                      <a16:colId xmlns:a16="http://schemas.microsoft.com/office/drawing/2014/main" val="2467945071"/>
                    </a:ext>
                  </a:extLst>
                </a:gridCol>
                <a:gridCol w="1025977">
                  <a:extLst>
                    <a:ext uri="{9D8B030D-6E8A-4147-A177-3AD203B41FA5}">
                      <a16:colId xmlns:a16="http://schemas.microsoft.com/office/drawing/2014/main" val="2077531636"/>
                    </a:ext>
                  </a:extLst>
                </a:gridCol>
                <a:gridCol w="1025977">
                  <a:extLst>
                    <a:ext uri="{9D8B030D-6E8A-4147-A177-3AD203B41FA5}">
                      <a16:colId xmlns:a16="http://schemas.microsoft.com/office/drawing/2014/main" val="1353927791"/>
                    </a:ext>
                  </a:extLst>
                </a:gridCol>
                <a:gridCol w="1025977">
                  <a:extLst>
                    <a:ext uri="{9D8B030D-6E8A-4147-A177-3AD203B41FA5}">
                      <a16:colId xmlns:a16="http://schemas.microsoft.com/office/drawing/2014/main" val="1526619904"/>
                    </a:ext>
                  </a:extLst>
                </a:gridCol>
                <a:gridCol w="1025977">
                  <a:extLst>
                    <a:ext uri="{9D8B030D-6E8A-4147-A177-3AD203B41FA5}">
                      <a16:colId xmlns:a16="http://schemas.microsoft.com/office/drawing/2014/main" val="130064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16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sampling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6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00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220447" y="56399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92333" y="127228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0947" y="638286"/>
            <a:ext cx="701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실험 </a:t>
            </a:r>
            <a:r>
              <a:rPr lang="en-US" altLang="ko-KR" sz="1600" b="1" u="sng" dirty="0" smtClean="0"/>
              <a:t>(proto)</a:t>
            </a:r>
            <a:r>
              <a:rPr lang="ko-KR" altLang="en-US" sz="1600" b="1" u="sng" dirty="0" smtClean="0"/>
              <a:t> </a:t>
            </a:r>
            <a:r>
              <a:rPr lang="en-US" altLang="ko-KR" sz="1600" b="1" u="sng" dirty="0" smtClean="0"/>
              <a:t>: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77276"/>
              </p:ext>
            </p:extLst>
          </p:nvPr>
        </p:nvGraphicFramePr>
        <p:xfrm>
          <a:off x="488064" y="1205482"/>
          <a:ext cx="3616870" cy="2951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374">
                  <a:extLst>
                    <a:ext uri="{9D8B030D-6E8A-4147-A177-3AD203B41FA5}">
                      <a16:colId xmlns:a16="http://schemas.microsoft.com/office/drawing/2014/main" val="2224331161"/>
                    </a:ext>
                  </a:extLst>
                </a:gridCol>
                <a:gridCol w="723374">
                  <a:extLst>
                    <a:ext uri="{9D8B030D-6E8A-4147-A177-3AD203B41FA5}">
                      <a16:colId xmlns:a16="http://schemas.microsoft.com/office/drawing/2014/main" val="1422496371"/>
                    </a:ext>
                  </a:extLst>
                </a:gridCol>
                <a:gridCol w="723374">
                  <a:extLst>
                    <a:ext uri="{9D8B030D-6E8A-4147-A177-3AD203B41FA5}">
                      <a16:colId xmlns:a16="http://schemas.microsoft.com/office/drawing/2014/main" val="1723739772"/>
                    </a:ext>
                  </a:extLst>
                </a:gridCol>
                <a:gridCol w="723374">
                  <a:extLst>
                    <a:ext uri="{9D8B030D-6E8A-4147-A177-3AD203B41FA5}">
                      <a16:colId xmlns:a16="http://schemas.microsoft.com/office/drawing/2014/main" val="177036153"/>
                    </a:ext>
                  </a:extLst>
                </a:gridCol>
                <a:gridCol w="723374">
                  <a:extLst>
                    <a:ext uri="{9D8B030D-6E8A-4147-A177-3AD203B41FA5}">
                      <a16:colId xmlns:a16="http://schemas.microsoft.com/office/drawing/2014/main" val="3581779287"/>
                    </a:ext>
                  </a:extLst>
                </a:gridCol>
              </a:tblGrid>
              <a:tr h="268313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347596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0.9 - 1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FF0000"/>
                          </a:solidFill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68.98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70.16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70.26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753102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0.8 - 0.9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62.23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64.81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65.5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93600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0.7 - 0.8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67.27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67.33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67.47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59929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0.6 - </a:t>
                      </a:r>
                      <a:r>
                        <a:rPr lang="en-US" altLang="ko-KR" sz="1400" u="none" strike="noStrike" dirty="0" smtClean="0">
                          <a:effectLst/>
                        </a:rPr>
                        <a:t>0.7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68.23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66.04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67.98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31015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0.5 - 0.6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61.63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64.51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67.46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317078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0.4 - 0.5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65.2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66.64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810117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0.3 - 0.4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63.68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64.16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64.21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56615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0.2 - 0.3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63.18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66.04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65.51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17717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0.1 - 0.2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61.98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38283"/>
                  </a:ext>
                </a:extLst>
              </a:tr>
              <a:tr h="26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0 - 0.1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61.98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61.98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61.98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61.98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6640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4" y="4199974"/>
            <a:ext cx="3343707" cy="2574898"/>
          </a:xfrm>
          <a:prstGeom prst="rect">
            <a:avLst/>
          </a:prstGeom>
        </p:spPr>
      </p:pic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376238"/>
              </p:ext>
            </p:extLst>
          </p:nvPr>
        </p:nvGraphicFramePr>
        <p:xfrm>
          <a:off x="4408714" y="2264230"/>
          <a:ext cx="4572000" cy="4337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직선 화살표 연결선 9"/>
          <p:cNvCxnSpPr>
            <a:stCxn id="5" idx="2"/>
          </p:cNvCxnSpPr>
          <p:nvPr/>
        </p:nvCxnSpPr>
        <p:spPr>
          <a:xfrm>
            <a:off x="2296499" y="4156925"/>
            <a:ext cx="262347" cy="1013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104934" y="1925353"/>
            <a:ext cx="1218180" cy="948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61114" y="587336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조건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훈련 데이터 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최대 </a:t>
            </a:r>
            <a:r>
              <a:rPr lang="en-US" altLang="ko-KR" sz="1600" dirty="0" smtClean="0"/>
              <a:t>2k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Range</a:t>
            </a:r>
            <a:r>
              <a:rPr lang="ko-KR" altLang="en-US" sz="1600" dirty="0" smtClean="0"/>
              <a:t>에 우선 순위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특정 </a:t>
            </a:r>
            <a:r>
              <a:rPr lang="en-US" altLang="ko-KR" sz="1600" dirty="0" smtClean="0">
                <a:solidFill>
                  <a:srgbClr val="FF0000"/>
                </a:solidFill>
              </a:rPr>
              <a:t>range</a:t>
            </a:r>
            <a:r>
              <a:rPr lang="ko-KR" altLang="en-US" sz="1600" dirty="0" smtClean="0">
                <a:solidFill>
                  <a:srgbClr val="FF0000"/>
                </a:solidFill>
              </a:rPr>
              <a:t>에는 데이터 수가 </a:t>
            </a:r>
            <a:r>
              <a:rPr lang="en-US" altLang="ko-KR" sz="1600" dirty="0" smtClean="0">
                <a:solidFill>
                  <a:srgbClr val="FF0000"/>
                </a:solidFill>
              </a:rPr>
              <a:t>2k</a:t>
            </a:r>
            <a:r>
              <a:rPr lang="ko-KR" altLang="en-US" sz="1600" dirty="0" smtClean="0">
                <a:solidFill>
                  <a:srgbClr val="FF0000"/>
                </a:solidFill>
              </a:rPr>
              <a:t>보다 적음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* 0.9~1</a:t>
            </a:r>
            <a:r>
              <a:rPr lang="ko-KR" altLang="en-US" sz="1600" dirty="0" smtClean="0">
                <a:solidFill>
                  <a:srgbClr val="FF0000"/>
                </a:solidFill>
              </a:rPr>
              <a:t>구간 수가 많아 높은 성능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1065354" y="5510217"/>
            <a:ext cx="2189125" cy="339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값에 따른 데이터 수 분포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2365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220447" y="56399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92333" y="127228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0947" y="638286"/>
            <a:ext cx="7014764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실험 </a:t>
            </a:r>
            <a:r>
              <a:rPr lang="en-US" altLang="ko-KR" sz="1600" b="1" u="sng" dirty="0" smtClean="0"/>
              <a:t>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1710"/>
              </p:ext>
            </p:extLst>
          </p:nvPr>
        </p:nvGraphicFramePr>
        <p:xfrm>
          <a:off x="427767" y="2728210"/>
          <a:ext cx="3741720" cy="3548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620">
                  <a:extLst>
                    <a:ext uri="{9D8B030D-6E8A-4147-A177-3AD203B41FA5}">
                      <a16:colId xmlns:a16="http://schemas.microsoft.com/office/drawing/2014/main" val="3624445766"/>
                    </a:ext>
                  </a:extLst>
                </a:gridCol>
                <a:gridCol w="623620">
                  <a:extLst>
                    <a:ext uri="{9D8B030D-6E8A-4147-A177-3AD203B41FA5}">
                      <a16:colId xmlns:a16="http://schemas.microsoft.com/office/drawing/2014/main" val="2011724156"/>
                    </a:ext>
                  </a:extLst>
                </a:gridCol>
                <a:gridCol w="623620">
                  <a:extLst>
                    <a:ext uri="{9D8B030D-6E8A-4147-A177-3AD203B41FA5}">
                      <a16:colId xmlns:a16="http://schemas.microsoft.com/office/drawing/2014/main" val="459288707"/>
                    </a:ext>
                  </a:extLst>
                </a:gridCol>
                <a:gridCol w="623620">
                  <a:extLst>
                    <a:ext uri="{9D8B030D-6E8A-4147-A177-3AD203B41FA5}">
                      <a16:colId xmlns:a16="http://schemas.microsoft.com/office/drawing/2014/main" val="1056194899"/>
                    </a:ext>
                  </a:extLst>
                </a:gridCol>
                <a:gridCol w="623620">
                  <a:extLst>
                    <a:ext uri="{9D8B030D-6E8A-4147-A177-3AD203B41FA5}">
                      <a16:colId xmlns:a16="http://schemas.microsoft.com/office/drawing/2014/main" val="1648036937"/>
                    </a:ext>
                  </a:extLst>
                </a:gridCol>
                <a:gridCol w="623620">
                  <a:extLst>
                    <a:ext uri="{9D8B030D-6E8A-4147-A177-3AD203B41FA5}">
                      <a16:colId xmlns:a16="http://schemas.microsoft.com/office/drawing/2014/main" val="3584195558"/>
                    </a:ext>
                  </a:extLst>
                </a:gridCol>
              </a:tblGrid>
              <a:tr h="295729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G1(2k)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G2 (2k)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G3 (2k)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G4 (2k)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G5 (2k)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151958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&gt;= 0.9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75.73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79.41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80.03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81.18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82.78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85878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0.8  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75.73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79.19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80.44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56334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&gt;=0.7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77.33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79.14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82.48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69076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78.61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80.47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82.44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47542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76.93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80.26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81.78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82.48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24647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78.46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79.15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81.46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83.03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5623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78.25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81.99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82.6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827489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78.98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80.05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80.11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82.62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33185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0.1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78.94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80.54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81.08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81.85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56012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&gt;= 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78.94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80.59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82.52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82.86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23461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75.73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78.64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78.46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81.39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sng" strike="noStrike" dirty="0">
                          <a:effectLst/>
                        </a:rPr>
                        <a:t>81.45</a:t>
                      </a:r>
                      <a:endParaRPr lang="en-US" altLang="ko-KR" sz="12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1264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7767" y="6379482"/>
            <a:ext cx="358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*RS: random sampling :2k</a:t>
            </a:r>
            <a:endParaRPr lang="ko-KR" altLang="en-US" sz="14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/>
        </p:nvGraphicFramePr>
        <p:xfrm>
          <a:off x="4797953" y="563995"/>
          <a:ext cx="3533775" cy="3938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/>
        </p:nvGraphicFramePr>
        <p:xfrm>
          <a:off x="4930401" y="4191000"/>
          <a:ext cx="3542607" cy="278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7767" y="1038918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훈련 데이터 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2k </a:t>
            </a:r>
            <a:r>
              <a:rPr lang="ko-KR" altLang="en-US" sz="1600" b="1" dirty="0" smtClean="0"/>
              <a:t>고정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Range</a:t>
            </a:r>
            <a:r>
              <a:rPr lang="ko-KR" altLang="en-US" sz="1600" dirty="0" smtClean="0"/>
              <a:t>의 상한 제거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0,4,9=&lt; </a:t>
            </a:r>
            <a:r>
              <a:rPr lang="ko-KR" altLang="en-US" sz="1600" dirty="0" smtClean="0"/>
              <a:t>구간에서 가장 좋은 성능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RS</a:t>
            </a:r>
            <a:r>
              <a:rPr lang="ko-KR" altLang="en-US" sz="1600" dirty="0" smtClean="0"/>
              <a:t>의 경우 가장 낮은 성능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9727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220447" y="56399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92333" y="127228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0947" y="638286"/>
            <a:ext cx="701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/>
              <a:t>1) </a:t>
            </a:r>
            <a:r>
              <a:rPr lang="ko-KR" altLang="en-US" sz="1600" b="1" u="sng" dirty="0" smtClean="0"/>
              <a:t>스코어 영향 분석 실험 </a:t>
            </a:r>
            <a:r>
              <a:rPr lang="en-US" altLang="ko-KR" sz="1600" b="1" u="sng" dirty="0" smtClean="0"/>
              <a:t>: </a:t>
            </a:r>
            <a:r>
              <a:rPr lang="ko-KR" altLang="en-US" sz="1600" b="1" u="sng" dirty="0" smtClean="0"/>
              <a:t>주요 구간 요약</a:t>
            </a:r>
            <a:endParaRPr lang="en-US" altLang="ko-KR" sz="1600" b="1" u="sng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3856"/>
              </p:ext>
            </p:extLst>
          </p:nvPr>
        </p:nvGraphicFramePr>
        <p:xfrm>
          <a:off x="220447" y="2905128"/>
          <a:ext cx="4397826" cy="185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971">
                  <a:extLst>
                    <a:ext uri="{9D8B030D-6E8A-4147-A177-3AD203B41FA5}">
                      <a16:colId xmlns:a16="http://schemas.microsoft.com/office/drawing/2014/main" val="513651825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95842776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2285571194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998258922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366862922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835656079"/>
                    </a:ext>
                  </a:extLst>
                </a:gridCol>
              </a:tblGrid>
              <a:tr h="370386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G1(2k)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G2 (2k)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G3 (2k)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G4 (2k)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G5 (2k)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5235"/>
                  </a:ext>
                </a:extLst>
              </a:tr>
              <a:tr h="370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&gt;= 0.9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75.73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79.41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80.03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81.18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82.78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49539"/>
                  </a:ext>
                </a:extLst>
              </a:tr>
              <a:tr h="370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&gt;= 0.4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75.73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78.46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79.15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81.46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83.03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00662"/>
                  </a:ext>
                </a:extLst>
              </a:tr>
              <a:tr h="370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&gt;= 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75.73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78.94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80.59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82.52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82.86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96267"/>
                  </a:ext>
                </a:extLst>
              </a:tr>
              <a:tr h="3703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75.73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78.64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78.46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81.39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sng" strike="noStrike" dirty="0">
                          <a:effectLst/>
                        </a:rPr>
                        <a:t>81.45</a:t>
                      </a:r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98130"/>
                  </a:ext>
                </a:extLst>
              </a:tr>
            </a:tbl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248882"/>
              </p:ext>
            </p:extLst>
          </p:nvPr>
        </p:nvGraphicFramePr>
        <p:xfrm>
          <a:off x="4930401" y="1381125"/>
          <a:ext cx="3865256" cy="464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7767" y="1038918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훈련 데이터 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2k </a:t>
            </a:r>
            <a:r>
              <a:rPr lang="ko-KR" altLang="en-US" sz="1600" b="1" dirty="0" smtClean="0"/>
              <a:t>고정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Range</a:t>
            </a:r>
            <a:r>
              <a:rPr lang="ko-KR" altLang="en-US" sz="1600" dirty="0" smtClean="0"/>
              <a:t>의 상한 제거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0,4,9=&lt; </a:t>
            </a:r>
            <a:r>
              <a:rPr lang="ko-KR" altLang="en-US" sz="1600" dirty="0" smtClean="0"/>
              <a:t>구간에서 가장 좋은 성능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RS</a:t>
            </a:r>
            <a:r>
              <a:rPr lang="ko-KR" altLang="en-US" sz="1600" dirty="0" smtClean="0"/>
              <a:t>의 경우 가장 낮은 성능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0947" y="4919008"/>
            <a:ext cx="49797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 </a:t>
            </a:r>
            <a:r>
              <a:rPr lang="ko-KR" altLang="en-US" sz="1600" dirty="0" smtClean="0"/>
              <a:t>추가 실험을 확인하고 싶으나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부족</a:t>
            </a:r>
            <a:r>
              <a:rPr lang="en-US" altLang="ko-KR" sz="1600" dirty="0" smtClean="0"/>
              <a:t>,,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해당 방식과 코드로 우선 </a:t>
            </a:r>
            <a:r>
              <a:rPr lang="en-US" altLang="ko-KR" sz="1600" dirty="0" smtClean="0"/>
              <a:t>patch </a:t>
            </a:r>
            <a:r>
              <a:rPr lang="ko-KR" altLang="en-US" sz="1600" dirty="0" smtClean="0"/>
              <a:t>로 넘어갈 계획이며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/>
              <a:t>더 많은 </a:t>
            </a:r>
            <a:r>
              <a:rPr lang="en-US" altLang="ko-KR" sz="1600" b="1" dirty="0" smtClean="0"/>
              <a:t>G</a:t>
            </a:r>
            <a:r>
              <a:rPr lang="ko-KR" altLang="en-US" sz="1600" b="1" dirty="0" smtClean="0"/>
              <a:t>를 </a:t>
            </a:r>
            <a:r>
              <a:rPr lang="ko-KR" altLang="en-US" sz="1600" dirty="0" smtClean="0"/>
              <a:t>생성해서 실험이 필요할 것으로 보임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</a:t>
            </a:r>
            <a:r>
              <a:rPr lang="ko-KR" altLang="en-US" sz="1600" dirty="0" smtClean="0"/>
              <a:t>를 </a:t>
            </a:r>
            <a:r>
              <a:rPr lang="ko-KR" altLang="en-US" sz="1600" b="1" dirty="0" smtClean="0"/>
              <a:t>슬라이드 별로 나누어야 </a:t>
            </a:r>
            <a:r>
              <a:rPr lang="ko-KR" altLang="en-US" sz="1600" dirty="0" smtClean="0"/>
              <a:t>할 필요도 있을 것으로 보임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81727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슬라이드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Incremental </a:t>
            </a:r>
            <a:r>
              <a:rPr lang="en-US" altLang="ko-KR" sz="2000" b="1" dirty="0" smtClean="0">
                <a:latin typeface="+mj-ea"/>
                <a:ea typeface="+mj-ea"/>
              </a:rPr>
              <a:t>learning – </a:t>
            </a:r>
            <a:r>
              <a:rPr lang="en-US" altLang="ko-KR" sz="2000" b="1" dirty="0" smtClean="0">
                <a:latin typeface="+mj-ea"/>
                <a:ea typeface="+mj-ea"/>
              </a:rPr>
              <a:t>WSI </a:t>
            </a:r>
            <a:r>
              <a:rPr lang="ko-KR" altLang="en-US" sz="2000" b="1" dirty="0" smtClean="0">
                <a:latin typeface="+mj-ea"/>
                <a:ea typeface="+mj-ea"/>
              </a:rPr>
              <a:t>업데이트 전략 실험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23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3047</TotalTime>
  <Words>1668</Words>
  <Application>Microsoft Office PowerPoint</Application>
  <PresentationFormat>화면 슬라이드 쇼(4:3)</PresentationFormat>
  <Paragraphs>490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NotoSansKR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35</cp:revision>
  <dcterms:created xsi:type="dcterms:W3CDTF">2022-04-27T02:16:25Z</dcterms:created>
  <dcterms:modified xsi:type="dcterms:W3CDTF">2022-05-19T07:58:33Z</dcterms:modified>
</cp:coreProperties>
</file>