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habitzreit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F83"/>
    <a:srgbClr val="519D9E"/>
    <a:srgbClr val="676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0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
<Relationships xmlns="http://schemas.openxmlformats.org/package/2006/relationships"/>

</file>

<file path=ppt/charts/_rels/chart2.xml.rels><?xml version="1.0" encoding="UTF-8" standalone="yes"?>
<Relationships xmlns="http://schemas.openxmlformats.org/package/2006/relationships"/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566499967274232E-2"/>
          <c:y val="0.15356973282708708"/>
          <c:w val="0.70085485225753386"/>
          <c:h val="0.74352336184102208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042650918635176E-2"/>
          <c:y val="9.0109498031496066E-2"/>
          <c:w val="0.4815936679790026"/>
          <c:h val="0.72239050196850396"/>
        </c:manualLayout>
      </c:layout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Vendas</c:v>
                </c:pt>
              </c:strCache>
            </c:strRef>
          </c:tx>
          <c:dLbls>
            <c:dLbl>
              <c:idx val="0"/>
              <c:layout>
                <c:manualLayout>
                  <c:x val="0.17596194225721784"/>
                  <c:y val="-6.913484251968503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100%</a:t>
                    </a:r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Plan1!$A$2:$A$3</c:f>
              <c:strCache>
                <c:ptCount val="2"/>
                <c:pt idx="0">
                  <c:v>Erros Corrigidos</c:v>
                </c:pt>
                <c:pt idx="1">
                  <c:v>Erros Não Corrigidos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1.8036417322834601E-3"/>
          <c:y val="0.83156151574803161"/>
          <c:w val="0.54402969160104975"/>
          <c:h val="0.1676112204724409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1-09T08:08:57.484" idx="1">
    <p:pos x="6000" y="0"/>
    <p:text>Ajustar qualidade no photoshop mais tarde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A68364-CA79-4C75-9A04-8D21C40031BA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A45F75CB-C368-413B-8379-B1629CF16C05}">
      <dgm:prSet phldrT="[Texto]"/>
      <dgm:spPr/>
      <dgm:t>
        <a:bodyPr/>
        <a:lstStyle/>
        <a:p>
          <a:r>
            <a:rPr lang="pt-BR" dirty="0" smtClean="0"/>
            <a:t>Desenvolver um software que auxilie no controle de projetos e clientes</a:t>
          </a:r>
          <a:endParaRPr lang="pt-BR" dirty="0"/>
        </a:p>
      </dgm:t>
    </dgm:pt>
    <dgm:pt modelId="{8C61146A-D643-4247-BB76-08283A6C1A05}" type="parTrans" cxnId="{92311184-A086-47D6-B0C4-A7F0835F2C14}">
      <dgm:prSet/>
      <dgm:spPr/>
      <dgm:t>
        <a:bodyPr/>
        <a:lstStyle/>
        <a:p>
          <a:endParaRPr lang="pt-BR"/>
        </a:p>
      </dgm:t>
    </dgm:pt>
    <dgm:pt modelId="{325BC392-6A7F-459E-B8F3-B364C5F1A9A4}" type="sibTrans" cxnId="{92311184-A086-47D6-B0C4-A7F0835F2C14}">
      <dgm:prSet/>
      <dgm:spPr/>
      <dgm:t>
        <a:bodyPr/>
        <a:lstStyle/>
        <a:p>
          <a:endParaRPr lang="pt-BR"/>
        </a:p>
      </dgm:t>
    </dgm:pt>
    <dgm:pt modelId="{0CAA60D7-FC3A-4F7E-9EC4-2488B4B9C4AB}">
      <dgm:prSet phldrT="[Texto]"/>
      <dgm:spPr/>
      <dgm:t>
        <a:bodyPr/>
        <a:lstStyle/>
        <a:p>
          <a:r>
            <a:rPr lang="pt-BR" dirty="0" smtClean="0"/>
            <a:t>Prover maior controle e segurança sobre as informações de projeto e cliente</a:t>
          </a:r>
          <a:endParaRPr lang="pt-BR" dirty="0"/>
        </a:p>
      </dgm:t>
    </dgm:pt>
    <dgm:pt modelId="{24E2014D-A1C5-4C75-B70B-5259B80C1442}" type="parTrans" cxnId="{1EE834E8-56DA-464D-8FD6-645602A6C4F0}">
      <dgm:prSet/>
      <dgm:spPr/>
      <dgm:t>
        <a:bodyPr/>
        <a:lstStyle/>
        <a:p>
          <a:endParaRPr lang="pt-BR"/>
        </a:p>
      </dgm:t>
    </dgm:pt>
    <dgm:pt modelId="{B256518D-F106-4D12-BFFD-F3F41EC9DCE3}" type="sibTrans" cxnId="{1EE834E8-56DA-464D-8FD6-645602A6C4F0}">
      <dgm:prSet/>
      <dgm:spPr/>
      <dgm:t>
        <a:bodyPr/>
        <a:lstStyle/>
        <a:p>
          <a:endParaRPr lang="pt-BR"/>
        </a:p>
      </dgm:t>
    </dgm:pt>
    <dgm:pt modelId="{C568771E-3520-402A-935B-32FDE669CE02}">
      <dgm:prSet phldrT="[Texto]"/>
      <dgm:spPr/>
      <dgm:t>
        <a:bodyPr/>
        <a:lstStyle/>
        <a:p>
          <a:r>
            <a:rPr lang="pt-BR" dirty="0" smtClean="0"/>
            <a:t>Facilitar o acesso as informações dos agendamentos</a:t>
          </a:r>
          <a:endParaRPr lang="pt-BR" dirty="0"/>
        </a:p>
      </dgm:t>
    </dgm:pt>
    <dgm:pt modelId="{7DC7814E-85EB-4A73-9604-881D5864B907}" type="sibTrans" cxnId="{1650BB96-7629-4E27-82B0-96E65D8329D6}">
      <dgm:prSet/>
      <dgm:spPr/>
      <dgm:t>
        <a:bodyPr/>
        <a:lstStyle/>
        <a:p>
          <a:endParaRPr lang="pt-BR"/>
        </a:p>
      </dgm:t>
    </dgm:pt>
    <dgm:pt modelId="{5F90151A-2ADB-4F33-B70C-B1BC380E1C7D}" type="parTrans" cxnId="{1650BB96-7629-4E27-82B0-96E65D8329D6}">
      <dgm:prSet/>
      <dgm:spPr/>
      <dgm:t>
        <a:bodyPr/>
        <a:lstStyle/>
        <a:p>
          <a:endParaRPr lang="pt-BR"/>
        </a:p>
      </dgm:t>
    </dgm:pt>
    <dgm:pt modelId="{CC49E857-0E5A-4039-98BE-AABECC27BE50}">
      <dgm:prSet phldrT="[Texto]"/>
      <dgm:spPr/>
      <dgm:t>
        <a:bodyPr/>
        <a:lstStyle/>
        <a:p>
          <a:r>
            <a:rPr lang="pt-BR" dirty="0" smtClean="0"/>
            <a:t>Permitir maior controle sobre o andamento dos projetos</a:t>
          </a:r>
          <a:endParaRPr lang="pt-BR" dirty="0"/>
        </a:p>
      </dgm:t>
    </dgm:pt>
    <dgm:pt modelId="{FB74B64A-22AD-4961-BB26-BF729536A00B}" type="parTrans" cxnId="{7056F11E-9774-4266-BFF0-F54080A3AE54}">
      <dgm:prSet/>
      <dgm:spPr/>
      <dgm:t>
        <a:bodyPr/>
        <a:lstStyle/>
        <a:p>
          <a:endParaRPr lang="pt-BR"/>
        </a:p>
      </dgm:t>
    </dgm:pt>
    <dgm:pt modelId="{19873C49-50F1-4BD2-9C80-9B6A43334473}" type="sibTrans" cxnId="{7056F11E-9774-4266-BFF0-F54080A3AE54}">
      <dgm:prSet/>
      <dgm:spPr/>
      <dgm:t>
        <a:bodyPr/>
        <a:lstStyle/>
        <a:p>
          <a:endParaRPr lang="pt-BR"/>
        </a:p>
      </dgm:t>
    </dgm:pt>
    <dgm:pt modelId="{C509AC5E-7945-444D-A2B5-704C2E2A4761}" type="pres">
      <dgm:prSet presAssocID="{DEA68364-CA79-4C75-9A04-8D21C40031B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E32BC3B-F42F-4861-B430-58F4461DE016}" type="pres">
      <dgm:prSet presAssocID="{A45F75CB-C368-413B-8379-B1629CF16C05}" presName="vertOne" presStyleCnt="0"/>
      <dgm:spPr/>
      <dgm:t>
        <a:bodyPr/>
        <a:lstStyle/>
        <a:p>
          <a:endParaRPr lang="pt-BR"/>
        </a:p>
      </dgm:t>
    </dgm:pt>
    <dgm:pt modelId="{92BAC94C-7D03-4203-8C2B-7927F7520995}" type="pres">
      <dgm:prSet presAssocID="{A45F75CB-C368-413B-8379-B1629CF16C05}" presName="txOne" presStyleLbl="node0" presStyleIdx="0" presStyleCnt="1" custLinFactNeighborX="36" custLinFactNeighborY="-59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A9B9846-E020-4EDA-9572-D94802E4AE67}" type="pres">
      <dgm:prSet presAssocID="{A45F75CB-C368-413B-8379-B1629CF16C05}" presName="parTransOne" presStyleCnt="0"/>
      <dgm:spPr/>
      <dgm:t>
        <a:bodyPr/>
        <a:lstStyle/>
        <a:p>
          <a:endParaRPr lang="pt-BR"/>
        </a:p>
      </dgm:t>
    </dgm:pt>
    <dgm:pt modelId="{FAF0D1DA-F757-4159-8A63-FED73DF1BC39}" type="pres">
      <dgm:prSet presAssocID="{A45F75CB-C368-413B-8379-B1629CF16C05}" presName="horzOne" presStyleCnt="0"/>
      <dgm:spPr/>
      <dgm:t>
        <a:bodyPr/>
        <a:lstStyle/>
        <a:p>
          <a:endParaRPr lang="pt-BR"/>
        </a:p>
      </dgm:t>
    </dgm:pt>
    <dgm:pt modelId="{731AF089-3734-436B-91CC-A9157786707B}" type="pres">
      <dgm:prSet presAssocID="{C568771E-3520-402A-935B-32FDE669CE02}" presName="vertTwo" presStyleCnt="0"/>
      <dgm:spPr/>
      <dgm:t>
        <a:bodyPr/>
        <a:lstStyle/>
        <a:p>
          <a:endParaRPr lang="pt-BR"/>
        </a:p>
      </dgm:t>
    </dgm:pt>
    <dgm:pt modelId="{ED967A4E-C842-4EAF-AC86-CEE775CD9665}" type="pres">
      <dgm:prSet presAssocID="{C568771E-3520-402A-935B-32FDE669CE02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0DA4BF-CDF9-43F2-888F-E73F69EBDD19}" type="pres">
      <dgm:prSet presAssocID="{C568771E-3520-402A-935B-32FDE669CE02}" presName="horzTwo" presStyleCnt="0"/>
      <dgm:spPr/>
      <dgm:t>
        <a:bodyPr/>
        <a:lstStyle/>
        <a:p>
          <a:endParaRPr lang="pt-BR"/>
        </a:p>
      </dgm:t>
    </dgm:pt>
    <dgm:pt modelId="{B59E2847-AC5E-4CA7-B5A1-47E3386EA29A}" type="pres">
      <dgm:prSet presAssocID="{7DC7814E-85EB-4A73-9604-881D5864B907}" presName="sibSpaceTwo" presStyleCnt="0"/>
      <dgm:spPr/>
      <dgm:t>
        <a:bodyPr/>
        <a:lstStyle/>
        <a:p>
          <a:endParaRPr lang="pt-BR"/>
        </a:p>
      </dgm:t>
    </dgm:pt>
    <dgm:pt modelId="{925393AF-7FF4-4B06-A8C5-6F891D6E78CE}" type="pres">
      <dgm:prSet presAssocID="{0CAA60D7-FC3A-4F7E-9EC4-2488B4B9C4AB}" presName="vertTwo" presStyleCnt="0"/>
      <dgm:spPr/>
      <dgm:t>
        <a:bodyPr/>
        <a:lstStyle/>
        <a:p>
          <a:endParaRPr lang="pt-BR"/>
        </a:p>
      </dgm:t>
    </dgm:pt>
    <dgm:pt modelId="{7C11C186-58E9-4303-AF7D-F8A2F0D43EB3}" type="pres">
      <dgm:prSet presAssocID="{0CAA60D7-FC3A-4F7E-9EC4-2488B4B9C4AB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3BD978B-355A-4FE2-8B92-31F2231666FE}" type="pres">
      <dgm:prSet presAssocID="{0CAA60D7-FC3A-4F7E-9EC4-2488B4B9C4AB}" presName="horzTwo" presStyleCnt="0"/>
      <dgm:spPr/>
      <dgm:t>
        <a:bodyPr/>
        <a:lstStyle/>
        <a:p>
          <a:endParaRPr lang="pt-BR"/>
        </a:p>
      </dgm:t>
    </dgm:pt>
    <dgm:pt modelId="{A74831C9-C902-4B15-BEF0-0C919B2EC3BD}" type="pres">
      <dgm:prSet presAssocID="{B256518D-F106-4D12-BFFD-F3F41EC9DCE3}" presName="sibSpaceTwo" presStyleCnt="0"/>
      <dgm:spPr/>
      <dgm:t>
        <a:bodyPr/>
        <a:lstStyle/>
        <a:p>
          <a:endParaRPr lang="pt-BR"/>
        </a:p>
      </dgm:t>
    </dgm:pt>
    <dgm:pt modelId="{68DB4D13-C2CB-48C1-B8EC-0C0A02414D3C}" type="pres">
      <dgm:prSet presAssocID="{CC49E857-0E5A-4039-98BE-AABECC27BE50}" presName="vertTwo" presStyleCnt="0"/>
      <dgm:spPr/>
      <dgm:t>
        <a:bodyPr/>
        <a:lstStyle/>
        <a:p>
          <a:endParaRPr lang="pt-BR"/>
        </a:p>
      </dgm:t>
    </dgm:pt>
    <dgm:pt modelId="{9EBEF168-322B-484C-88F7-0B735A718707}" type="pres">
      <dgm:prSet presAssocID="{CC49E857-0E5A-4039-98BE-AABECC27BE50}" presName="txTwo" presStyleLbl="node2" presStyleIdx="2" presStyleCnt="3" custLinFactY="1580" custLinFactNeighborX="94529" custLinFactNeighborY="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C66BE5E-BF59-492C-AFFF-8B75956ACC1D}" type="pres">
      <dgm:prSet presAssocID="{CC49E857-0E5A-4039-98BE-AABECC27BE50}" presName="horzTwo" presStyleCnt="0"/>
      <dgm:spPr/>
      <dgm:t>
        <a:bodyPr/>
        <a:lstStyle/>
        <a:p>
          <a:endParaRPr lang="pt-BR"/>
        </a:p>
      </dgm:t>
    </dgm:pt>
  </dgm:ptLst>
  <dgm:cxnLst>
    <dgm:cxn modelId="{3D32F635-3BB0-4F93-AE83-636CB519EFC9}" type="presOf" srcId="{0CAA60D7-FC3A-4F7E-9EC4-2488B4B9C4AB}" destId="{7C11C186-58E9-4303-AF7D-F8A2F0D43EB3}" srcOrd="0" destOrd="0" presId="urn:microsoft.com/office/officeart/2005/8/layout/hierarchy4"/>
    <dgm:cxn modelId="{1650BB96-7629-4E27-82B0-96E65D8329D6}" srcId="{A45F75CB-C368-413B-8379-B1629CF16C05}" destId="{C568771E-3520-402A-935B-32FDE669CE02}" srcOrd="0" destOrd="0" parTransId="{5F90151A-2ADB-4F33-B70C-B1BC380E1C7D}" sibTransId="{7DC7814E-85EB-4A73-9604-881D5864B907}"/>
    <dgm:cxn modelId="{6AFAC0F0-D16C-4DB8-8462-94D46051A111}" type="presOf" srcId="{CC49E857-0E5A-4039-98BE-AABECC27BE50}" destId="{9EBEF168-322B-484C-88F7-0B735A718707}" srcOrd="0" destOrd="0" presId="urn:microsoft.com/office/officeart/2005/8/layout/hierarchy4"/>
    <dgm:cxn modelId="{09951258-6BEE-4220-92B7-BBF3B08A73C6}" type="presOf" srcId="{A45F75CB-C368-413B-8379-B1629CF16C05}" destId="{92BAC94C-7D03-4203-8C2B-7927F7520995}" srcOrd="0" destOrd="0" presId="urn:microsoft.com/office/officeart/2005/8/layout/hierarchy4"/>
    <dgm:cxn modelId="{3A55D385-D1BD-4D9B-8FFA-B3896F869916}" type="presOf" srcId="{C568771E-3520-402A-935B-32FDE669CE02}" destId="{ED967A4E-C842-4EAF-AC86-CEE775CD9665}" srcOrd="0" destOrd="0" presId="urn:microsoft.com/office/officeart/2005/8/layout/hierarchy4"/>
    <dgm:cxn modelId="{AD03C36F-33EC-45FB-BDD5-1B687A09CA49}" type="presOf" srcId="{DEA68364-CA79-4C75-9A04-8D21C40031BA}" destId="{C509AC5E-7945-444D-A2B5-704C2E2A4761}" srcOrd="0" destOrd="0" presId="urn:microsoft.com/office/officeart/2005/8/layout/hierarchy4"/>
    <dgm:cxn modelId="{7056F11E-9774-4266-BFF0-F54080A3AE54}" srcId="{A45F75CB-C368-413B-8379-B1629CF16C05}" destId="{CC49E857-0E5A-4039-98BE-AABECC27BE50}" srcOrd="2" destOrd="0" parTransId="{FB74B64A-22AD-4961-BB26-BF729536A00B}" sibTransId="{19873C49-50F1-4BD2-9C80-9B6A43334473}"/>
    <dgm:cxn modelId="{92311184-A086-47D6-B0C4-A7F0835F2C14}" srcId="{DEA68364-CA79-4C75-9A04-8D21C40031BA}" destId="{A45F75CB-C368-413B-8379-B1629CF16C05}" srcOrd="0" destOrd="0" parTransId="{8C61146A-D643-4247-BB76-08283A6C1A05}" sibTransId="{325BC392-6A7F-459E-B8F3-B364C5F1A9A4}"/>
    <dgm:cxn modelId="{1EE834E8-56DA-464D-8FD6-645602A6C4F0}" srcId="{A45F75CB-C368-413B-8379-B1629CF16C05}" destId="{0CAA60D7-FC3A-4F7E-9EC4-2488B4B9C4AB}" srcOrd="1" destOrd="0" parTransId="{24E2014D-A1C5-4C75-B70B-5259B80C1442}" sibTransId="{B256518D-F106-4D12-BFFD-F3F41EC9DCE3}"/>
    <dgm:cxn modelId="{3ABFA73F-C604-46A6-BFA9-8BD2729A4234}" type="presParOf" srcId="{C509AC5E-7945-444D-A2B5-704C2E2A4761}" destId="{CE32BC3B-F42F-4861-B430-58F4461DE016}" srcOrd="0" destOrd="0" presId="urn:microsoft.com/office/officeart/2005/8/layout/hierarchy4"/>
    <dgm:cxn modelId="{9C6189D4-6442-471A-A902-7AA80F09C274}" type="presParOf" srcId="{CE32BC3B-F42F-4861-B430-58F4461DE016}" destId="{92BAC94C-7D03-4203-8C2B-7927F7520995}" srcOrd="0" destOrd="0" presId="urn:microsoft.com/office/officeart/2005/8/layout/hierarchy4"/>
    <dgm:cxn modelId="{1D7C182B-158E-4510-AB1F-D9C168697F21}" type="presParOf" srcId="{CE32BC3B-F42F-4861-B430-58F4461DE016}" destId="{8A9B9846-E020-4EDA-9572-D94802E4AE67}" srcOrd="1" destOrd="0" presId="urn:microsoft.com/office/officeart/2005/8/layout/hierarchy4"/>
    <dgm:cxn modelId="{09E5BE77-91B6-478B-98F1-66661B7B546F}" type="presParOf" srcId="{CE32BC3B-F42F-4861-B430-58F4461DE016}" destId="{FAF0D1DA-F757-4159-8A63-FED73DF1BC39}" srcOrd="2" destOrd="0" presId="urn:microsoft.com/office/officeart/2005/8/layout/hierarchy4"/>
    <dgm:cxn modelId="{C6E03DB6-4FE4-4CF6-9D65-118332A73941}" type="presParOf" srcId="{FAF0D1DA-F757-4159-8A63-FED73DF1BC39}" destId="{731AF089-3734-436B-91CC-A9157786707B}" srcOrd="0" destOrd="0" presId="urn:microsoft.com/office/officeart/2005/8/layout/hierarchy4"/>
    <dgm:cxn modelId="{95853102-507A-4F29-BE47-0A6826AD9158}" type="presParOf" srcId="{731AF089-3734-436B-91CC-A9157786707B}" destId="{ED967A4E-C842-4EAF-AC86-CEE775CD9665}" srcOrd="0" destOrd="0" presId="urn:microsoft.com/office/officeart/2005/8/layout/hierarchy4"/>
    <dgm:cxn modelId="{E51B7198-3092-4A3B-8F97-0A126A127C86}" type="presParOf" srcId="{731AF089-3734-436B-91CC-A9157786707B}" destId="{270DA4BF-CDF9-43F2-888F-E73F69EBDD19}" srcOrd="1" destOrd="0" presId="urn:microsoft.com/office/officeart/2005/8/layout/hierarchy4"/>
    <dgm:cxn modelId="{6D88DA70-6D1D-42C6-A4A2-556BA354AA6A}" type="presParOf" srcId="{FAF0D1DA-F757-4159-8A63-FED73DF1BC39}" destId="{B59E2847-AC5E-4CA7-B5A1-47E3386EA29A}" srcOrd="1" destOrd="0" presId="urn:microsoft.com/office/officeart/2005/8/layout/hierarchy4"/>
    <dgm:cxn modelId="{2ED5B762-3B4E-4E6E-93AC-A10F61835EC6}" type="presParOf" srcId="{FAF0D1DA-F757-4159-8A63-FED73DF1BC39}" destId="{925393AF-7FF4-4B06-A8C5-6F891D6E78CE}" srcOrd="2" destOrd="0" presId="urn:microsoft.com/office/officeart/2005/8/layout/hierarchy4"/>
    <dgm:cxn modelId="{58406903-91B6-462E-BF32-65075655A5A7}" type="presParOf" srcId="{925393AF-7FF4-4B06-A8C5-6F891D6E78CE}" destId="{7C11C186-58E9-4303-AF7D-F8A2F0D43EB3}" srcOrd="0" destOrd="0" presId="urn:microsoft.com/office/officeart/2005/8/layout/hierarchy4"/>
    <dgm:cxn modelId="{CA7568A7-1E2D-421C-861F-F3CA0DEAE31A}" type="presParOf" srcId="{925393AF-7FF4-4B06-A8C5-6F891D6E78CE}" destId="{C3BD978B-355A-4FE2-8B92-31F2231666FE}" srcOrd="1" destOrd="0" presId="urn:microsoft.com/office/officeart/2005/8/layout/hierarchy4"/>
    <dgm:cxn modelId="{658B8791-852A-40DC-8B9C-F524570828E7}" type="presParOf" srcId="{FAF0D1DA-F757-4159-8A63-FED73DF1BC39}" destId="{A74831C9-C902-4B15-BEF0-0C919B2EC3BD}" srcOrd="3" destOrd="0" presId="urn:microsoft.com/office/officeart/2005/8/layout/hierarchy4"/>
    <dgm:cxn modelId="{72EA3BA9-6DD0-4CF0-AC82-53652E1696E8}" type="presParOf" srcId="{FAF0D1DA-F757-4159-8A63-FED73DF1BC39}" destId="{68DB4D13-C2CB-48C1-B8EC-0C0A02414D3C}" srcOrd="4" destOrd="0" presId="urn:microsoft.com/office/officeart/2005/8/layout/hierarchy4"/>
    <dgm:cxn modelId="{BA44069F-AABB-40A4-865E-C3C4F36D0546}" type="presParOf" srcId="{68DB4D13-C2CB-48C1-B8EC-0C0A02414D3C}" destId="{9EBEF168-322B-484C-88F7-0B735A718707}" srcOrd="0" destOrd="0" presId="urn:microsoft.com/office/officeart/2005/8/layout/hierarchy4"/>
    <dgm:cxn modelId="{19E0B758-ABA0-4AC9-8D18-A06C2D7DA5A8}" type="presParOf" srcId="{68DB4D13-C2CB-48C1-B8EC-0C0A02414D3C}" destId="{DC66BE5E-BF59-492C-AFFF-8B75956ACC1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2869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835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721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387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827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413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93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323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95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88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32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69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094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4897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94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10.jpg"/><Relationship Id="rId4" Type="http://schemas.openxmlformats.org/officeDocument/2006/relationships/hyperlink" Target="about:blank" TargetMode="External"/></Relationships>
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5.xml.rels><?xml version="1.0" encoding="UTF-8" standalone="yes"?>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about:blank" TargetMode="External"/><Relationship Id="rId4" Type="http://schemas.openxmlformats.org/officeDocument/2006/relationships/image" Target="../media/image2.png"/></Relationships>
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about:blank" TargetMode="External"/><Relationship Id="rId4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about:blank" TargetMode="External"/><Relationship Id="rId4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984100" y="1784475"/>
            <a:ext cx="7295400" cy="182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3600" dirty="0" smtClean="0"/>
              <a:t>Desenvolvimento de Software para Empresa de Móveis Sob Medida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0" y="3813874"/>
            <a:ext cx="9144000" cy="1329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2400"/>
              <a:t>Desenvolvedores:</a:t>
            </a:r>
          </a:p>
          <a:p>
            <a:pPr lvl="0" algn="ctr">
              <a:spcBef>
                <a:spcPts val="0"/>
              </a:spcBef>
              <a:buNone/>
            </a:pPr>
            <a:r>
              <a:rPr lang="pt-BR" sz="2400"/>
              <a:t>Guilherme Foster; Gustavo de Camargo; Gustavo Habitzreiter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t="25641" b="30286"/>
          <a:stretch/>
        </p:blipFill>
        <p:spPr>
          <a:xfrm>
            <a:off x="3001651" y="739487"/>
            <a:ext cx="3260287" cy="817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7" name="Shape 57" descr="senai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00" y="91550"/>
            <a:ext cx="2889551" cy="372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454875" y="665550"/>
            <a:ext cx="7289400" cy="73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Software</a:t>
            </a:r>
          </a:p>
        </p:txBody>
      </p:sp>
      <p:pic>
        <p:nvPicPr>
          <p:cNvPr id="139" name="Shape 139" descr="senai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00" y="91550"/>
            <a:ext cx="2889551" cy="37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 descr="logo melhor.jpg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2200" y="1314450"/>
            <a:ext cx="44196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pic>
        <p:nvPicPr>
          <p:cNvPr id="4" name="Shape 146"/>
          <p:cNvPicPr preferRelativeResize="0"/>
          <p:nvPr/>
        </p:nvPicPr>
        <p:blipFill rotWithShape="1">
          <a:blip r:embed="rId2">
            <a:alphaModFix/>
          </a:blip>
          <a:srcRect t="25641" b="30286"/>
          <a:stretch/>
        </p:blipFill>
        <p:spPr>
          <a:xfrm>
            <a:off x="6803750" y="111437"/>
            <a:ext cx="2209800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48" descr="senai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00" y="91550"/>
            <a:ext cx="2889551" cy="3726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47"/>
          <p:cNvSpPr txBox="1"/>
          <p:nvPr/>
        </p:nvSpPr>
        <p:spPr>
          <a:xfrm>
            <a:off x="454875" y="665537"/>
            <a:ext cx="7289400" cy="73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 dirty="0" smtClean="0"/>
              <a:t>Teste Alfa</a:t>
            </a:r>
            <a:endParaRPr lang="pt-BR" sz="3000" dirty="0"/>
          </a:p>
        </p:txBody>
      </p:sp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1065643849"/>
              </p:ext>
            </p:extLst>
          </p:nvPr>
        </p:nvGraphicFramePr>
        <p:xfrm>
          <a:off x="5745327" y="388487"/>
          <a:ext cx="4326645" cy="387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894367"/>
              </p:ext>
            </p:extLst>
          </p:nvPr>
        </p:nvGraphicFramePr>
        <p:xfrm>
          <a:off x="225138" y="1385864"/>
          <a:ext cx="5479473" cy="16898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6491"/>
                <a:gridCol w="1826491"/>
                <a:gridCol w="1826491"/>
              </a:tblGrid>
              <a:tr h="332046">
                <a:tc>
                  <a:txBody>
                    <a:bodyPr/>
                    <a:lstStyle/>
                    <a:p>
                      <a:r>
                        <a:rPr lang="pt-BR" dirty="0" smtClean="0"/>
                        <a:t>Tipos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Erros Encontrados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Erros</a:t>
                      </a:r>
                      <a:r>
                        <a:rPr lang="pt-BR" baseline="0" dirty="0" smtClean="0"/>
                        <a:t> Corrigidos</a:t>
                      </a:r>
                      <a:endParaRPr lang="pt-BR" dirty="0"/>
                    </a:p>
                  </a:txBody>
                  <a:tcPr/>
                </a:tc>
              </a:tr>
              <a:tr h="332046">
                <a:tc>
                  <a:txBody>
                    <a:bodyPr/>
                    <a:lstStyle/>
                    <a:p>
                      <a:r>
                        <a:rPr lang="pt-BR" dirty="0" smtClean="0"/>
                        <a:t>Entradas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</a:tr>
              <a:tr h="332046">
                <a:tc>
                  <a:txBody>
                    <a:bodyPr/>
                    <a:lstStyle/>
                    <a:p>
                      <a:r>
                        <a:rPr lang="pt-BR" dirty="0" smtClean="0"/>
                        <a:t>Processamento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</a:tr>
              <a:tr h="332046">
                <a:tc>
                  <a:txBody>
                    <a:bodyPr/>
                    <a:lstStyle/>
                    <a:p>
                      <a:r>
                        <a:rPr lang="pt-BR" dirty="0" smtClean="0"/>
                        <a:t>Saídas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</a:tr>
              <a:tr h="361659"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Gráfico 11"/>
          <p:cNvGraphicFramePr/>
          <p:nvPr>
            <p:extLst>
              <p:ext uri="{D42A27DB-BD31-4B8C-83A1-F6EECF244321}">
                <p14:modId xmlns:p14="http://schemas.microsoft.com/office/powerpoint/2010/main" val="3468779055"/>
              </p:ext>
            </p:extLst>
          </p:nvPr>
        </p:nvGraphicFramePr>
        <p:xfrm>
          <a:off x="5274834" y="665537"/>
          <a:ext cx="5665693" cy="3786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7375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t="25641" b="30286"/>
          <a:stretch/>
        </p:blipFill>
        <p:spPr>
          <a:xfrm>
            <a:off x="6803750" y="111437"/>
            <a:ext cx="22098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454875" y="665537"/>
            <a:ext cx="7289400" cy="73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Conclusão</a:t>
            </a:r>
          </a:p>
        </p:txBody>
      </p:sp>
      <p:pic>
        <p:nvPicPr>
          <p:cNvPr id="148" name="Shape 148" descr="senai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00" y="91550"/>
            <a:ext cx="2889551" cy="3726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grpSp>
        <p:nvGrpSpPr>
          <p:cNvPr id="22" name="Grupo 21"/>
          <p:cNvGrpSpPr/>
          <p:nvPr/>
        </p:nvGrpSpPr>
        <p:grpSpPr>
          <a:xfrm>
            <a:off x="454875" y="1442223"/>
            <a:ext cx="8017582" cy="2931635"/>
            <a:chOff x="454875" y="1761203"/>
            <a:chExt cx="8017582" cy="2931635"/>
          </a:xfrm>
        </p:grpSpPr>
        <p:sp>
          <p:nvSpPr>
            <p:cNvPr id="23" name="Retângulo 22"/>
            <p:cNvSpPr/>
            <p:nvPr/>
          </p:nvSpPr>
          <p:spPr>
            <a:xfrm>
              <a:off x="454875" y="1765037"/>
              <a:ext cx="8017582" cy="2927801"/>
            </a:xfrm>
            <a:prstGeom prst="rect">
              <a:avLst/>
            </a:prstGeom>
            <a:solidFill>
              <a:srgbClr val="519D9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540" y="1782170"/>
              <a:ext cx="3895673" cy="2901749"/>
            </a:xfrm>
            <a:prstGeom prst="rect">
              <a:avLst/>
            </a:prstGeom>
          </p:spPr>
        </p:pic>
        <p:sp>
          <p:nvSpPr>
            <p:cNvPr id="25" name="Retângulo 24"/>
            <p:cNvSpPr/>
            <p:nvPr/>
          </p:nvSpPr>
          <p:spPr>
            <a:xfrm>
              <a:off x="4378659" y="1761203"/>
              <a:ext cx="4093798" cy="1067057"/>
            </a:xfrm>
            <a:prstGeom prst="rect">
              <a:avLst/>
            </a:prstGeom>
            <a:solidFill>
              <a:srgbClr val="676765">
                <a:alpha val="40000"/>
              </a:srgb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/>
                <a:t>Consulta</a:t>
              </a:r>
              <a:r>
                <a:rPr lang="en-US" sz="3200" dirty="0" smtClean="0"/>
                <a:t> de </a:t>
              </a:r>
              <a:r>
                <a:rPr lang="en-US" sz="3200" dirty="0" err="1" smtClean="0"/>
                <a:t>Calendário</a:t>
              </a:r>
              <a:endParaRPr lang="pt-BR" sz="3200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378659" y="2828260"/>
              <a:ext cx="4093798" cy="1864578"/>
            </a:xfrm>
            <a:prstGeom prst="rect">
              <a:avLst/>
            </a:prstGeom>
            <a:solidFill>
              <a:srgbClr val="519D9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/>
                <a:t>Informações dos agendamentos</a:t>
              </a:r>
              <a:r>
                <a:rPr lang="pt-BR" sz="2000" dirty="0" smtClean="0"/>
                <a:t>.</a:t>
              </a:r>
            </a:p>
            <a:p>
              <a:pPr algn="ctr"/>
              <a:r>
                <a:rPr lang="en-US" sz="2000" dirty="0" err="1" smtClean="0"/>
                <a:t>Facilidade</a:t>
              </a:r>
              <a:r>
                <a:rPr lang="en-US" sz="2000" dirty="0" smtClean="0"/>
                <a:t> de </a:t>
              </a:r>
              <a:r>
                <a:rPr lang="en-US" sz="2000" dirty="0" err="1" smtClean="0"/>
                <a:t>acesso</a:t>
              </a:r>
              <a:r>
                <a:rPr lang="en-US" sz="2000" dirty="0" smtClean="0"/>
                <a:t>.</a:t>
              </a:r>
            </a:p>
            <a:p>
              <a:pPr algn="ctr"/>
              <a:r>
                <a:rPr lang="en-US" sz="2000" dirty="0" err="1" smtClean="0"/>
                <a:t>Visão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ampla</a:t>
              </a:r>
              <a:r>
                <a:rPr lang="en-US" sz="2000" dirty="0"/>
                <a:t>.</a:t>
              </a:r>
              <a:endParaRPr lang="pt-BR" sz="2000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471540" y="1456047"/>
            <a:ext cx="8017582" cy="2931635"/>
            <a:chOff x="607275" y="1913603"/>
            <a:chExt cx="8017582" cy="2931635"/>
          </a:xfrm>
        </p:grpSpPr>
        <p:sp>
          <p:nvSpPr>
            <p:cNvPr id="16" name="Retângulo 15"/>
            <p:cNvSpPr/>
            <p:nvPr/>
          </p:nvSpPr>
          <p:spPr>
            <a:xfrm>
              <a:off x="607275" y="1917437"/>
              <a:ext cx="8017582" cy="2927801"/>
            </a:xfrm>
            <a:prstGeom prst="rect">
              <a:avLst/>
            </a:prstGeom>
            <a:solidFill>
              <a:srgbClr val="519D9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531059" y="1913603"/>
              <a:ext cx="4093798" cy="1067057"/>
            </a:xfrm>
            <a:prstGeom prst="rect">
              <a:avLst/>
            </a:prstGeom>
            <a:solidFill>
              <a:srgbClr val="676765">
                <a:alpha val="40000"/>
              </a:srgb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/>
                <a:t>Consulta</a:t>
              </a:r>
              <a:r>
                <a:rPr lang="en-US" sz="3200" dirty="0" smtClean="0"/>
                <a:t> de </a:t>
              </a:r>
              <a:r>
                <a:rPr lang="en-US" sz="3200" dirty="0" err="1" smtClean="0"/>
                <a:t>Projeto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Detalhado</a:t>
              </a:r>
              <a:endParaRPr lang="pt-BR" sz="3200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531059" y="2980660"/>
              <a:ext cx="4093798" cy="1864578"/>
            </a:xfrm>
            <a:prstGeom prst="rect">
              <a:avLst/>
            </a:prstGeom>
            <a:solidFill>
              <a:srgbClr val="519D9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/>
                <a:t>Informações dos p</a:t>
              </a:r>
              <a:r>
                <a:rPr lang="pt-BR" sz="2000" dirty="0" smtClean="0"/>
                <a:t>rojeto e ambientes.</a:t>
              </a:r>
            </a:p>
            <a:p>
              <a:pPr algn="ctr"/>
              <a:r>
                <a:rPr lang="en-US" sz="2000" dirty="0" err="1" smtClean="0"/>
                <a:t>Controle</a:t>
              </a:r>
              <a:r>
                <a:rPr lang="en-US" sz="2000" dirty="0" smtClean="0"/>
                <a:t> do </a:t>
              </a:r>
              <a:r>
                <a:rPr lang="en-US" sz="2000" dirty="0" err="1" smtClean="0"/>
                <a:t>andamento</a:t>
              </a:r>
              <a:r>
                <a:rPr lang="en-US" sz="2000" dirty="0" smtClean="0"/>
                <a:t> do </a:t>
              </a:r>
              <a:r>
                <a:rPr lang="en-US" sz="2000" dirty="0" err="1" smtClean="0"/>
                <a:t>projeto</a:t>
              </a:r>
              <a:r>
                <a:rPr lang="en-US" sz="2000" dirty="0" smtClean="0"/>
                <a:t>.</a:t>
              </a:r>
            </a:p>
            <a:p>
              <a:pPr algn="ctr"/>
              <a:r>
                <a:rPr lang="en-US" sz="2000" dirty="0" err="1" smtClean="0"/>
                <a:t>Ações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centralizadas</a:t>
              </a:r>
              <a:r>
                <a:rPr lang="en-US" sz="2000" dirty="0" smtClean="0"/>
                <a:t>.</a:t>
              </a:r>
              <a:endParaRPr lang="pt-BR" sz="2000" dirty="0"/>
            </a:p>
          </p:txBody>
        </p:sp>
        <p:pic>
          <p:nvPicPr>
            <p:cNvPr id="5" name="Imagem 4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2800" y="1933200"/>
              <a:ext cx="3895200" cy="2901600"/>
            </a:xfrm>
            <a:prstGeom prst="rect">
              <a:avLst/>
            </a:prstGeom>
          </p:spPr>
        </p:pic>
      </p:grpSp>
      <p:grpSp>
        <p:nvGrpSpPr>
          <p:cNvPr id="12" name="Grupo 11"/>
          <p:cNvGrpSpPr/>
          <p:nvPr/>
        </p:nvGrpSpPr>
        <p:grpSpPr>
          <a:xfrm>
            <a:off x="472779" y="1457677"/>
            <a:ext cx="8017582" cy="2931635"/>
            <a:chOff x="454875" y="1761203"/>
            <a:chExt cx="8017582" cy="2931635"/>
          </a:xfrm>
        </p:grpSpPr>
        <p:sp>
          <p:nvSpPr>
            <p:cNvPr id="27" name="Retângulo 26"/>
            <p:cNvSpPr/>
            <p:nvPr/>
          </p:nvSpPr>
          <p:spPr>
            <a:xfrm>
              <a:off x="454875" y="1765037"/>
              <a:ext cx="8017582" cy="2927801"/>
            </a:xfrm>
            <a:prstGeom prst="rect">
              <a:avLst/>
            </a:prstGeom>
            <a:solidFill>
              <a:srgbClr val="519D9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378659" y="1761203"/>
              <a:ext cx="4093798" cy="1067057"/>
            </a:xfrm>
            <a:prstGeom prst="rect">
              <a:avLst/>
            </a:prstGeom>
            <a:solidFill>
              <a:srgbClr val="676765">
                <a:alpha val="40000"/>
              </a:srgb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/>
                <a:t>Consulta</a:t>
              </a:r>
              <a:r>
                <a:rPr lang="en-US" sz="3200" dirty="0" smtClean="0"/>
                <a:t> de </a:t>
              </a:r>
              <a:r>
                <a:rPr lang="en-US" sz="3200" dirty="0" err="1" smtClean="0"/>
                <a:t>Projetos</a:t>
              </a:r>
              <a:endParaRPr lang="pt-BR" sz="3200" dirty="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4378659" y="2828260"/>
              <a:ext cx="4093798" cy="1864578"/>
            </a:xfrm>
            <a:prstGeom prst="rect">
              <a:avLst/>
            </a:prstGeom>
            <a:solidFill>
              <a:srgbClr val="519D9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/>
                <a:t>Informações </a:t>
              </a:r>
              <a:r>
                <a:rPr lang="pt-BR" sz="2000" dirty="0" smtClean="0"/>
                <a:t>de todos os projetos.</a:t>
              </a:r>
            </a:p>
            <a:p>
              <a:pPr algn="ctr"/>
              <a:r>
                <a:rPr lang="en-US" sz="2000" dirty="0" err="1" smtClean="0"/>
                <a:t>Verificação</a:t>
              </a:r>
              <a:r>
                <a:rPr lang="en-US" sz="2000" dirty="0" smtClean="0"/>
                <a:t> de </a:t>
              </a:r>
              <a:r>
                <a:rPr lang="en-US" sz="2000" dirty="0" err="1" smtClean="0"/>
                <a:t>pendência</a:t>
              </a:r>
              <a:r>
                <a:rPr lang="en-US" sz="2000" dirty="0" smtClean="0"/>
                <a:t>.</a:t>
              </a:r>
            </a:p>
            <a:p>
              <a:pPr algn="ctr"/>
              <a:r>
                <a:rPr lang="en-US" sz="2000" dirty="0" err="1" smtClean="0"/>
                <a:t>Pesquisar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através</a:t>
              </a:r>
              <a:r>
                <a:rPr lang="en-US" sz="2000" dirty="0" smtClean="0"/>
                <a:t> do </a:t>
              </a:r>
              <a:r>
                <a:rPr lang="en-US" sz="2000" dirty="0" err="1" smtClean="0"/>
                <a:t>filtro</a:t>
              </a:r>
              <a:r>
                <a:rPr lang="en-US" sz="2000" dirty="0" smtClean="0"/>
                <a:t> o </a:t>
              </a:r>
              <a:r>
                <a:rPr lang="en-US" sz="2000" dirty="0" err="1" smtClean="0"/>
                <a:t>projeto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desejado</a:t>
              </a:r>
              <a:r>
                <a:rPr lang="en-US" sz="2000" dirty="0" smtClean="0"/>
                <a:t>.</a:t>
              </a:r>
              <a:endParaRPr lang="pt-BR" sz="2000" dirty="0"/>
            </a:p>
          </p:txBody>
        </p:sp>
        <p:pic>
          <p:nvPicPr>
            <p:cNvPr id="6" name="Imagem 5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1600" y="1782000"/>
              <a:ext cx="3895200" cy="29016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t="25641" b="30286"/>
          <a:stretch/>
        </p:blipFill>
        <p:spPr>
          <a:xfrm>
            <a:off x="6803750" y="111437"/>
            <a:ext cx="22098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454875" y="665550"/>
            <a:ext cx="7289400" cy="73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Frase</a:t>
            </a:r>
          </a:p>
        </p:txBody>
      </p:sp>
      <p:pic>
        <p:nvPicPr>
          <p:cNvPr id="158" name="Shape 158" descr="senai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00" y="91550"/>
            <a:ext cx="2889551" cy="37265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1047721" y="2011110"/>
            <a:ext cx="4854316" cy="83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pt-BR" sz="2800" dirty="0" smtClean="0">
                <a:solidFill>
                  <a:schemeClr val="dk1"/>
                </a:solidFill>
              </a:rPr>
              <a:t>	</a:t>
            </a:r>
            <a:r>
              <a:rPr lang="pt-BR" sz="2800" dirty="0" smtClean="0"/>
              <a:t>O </a:t>
            </a:r>
            <a:r>
              <a:rPr lang="pt-BR" sz="2800" dirty="0"/>
              <a:t>que não dá prazer não dá proveito. Em resumo, senhor, estude apenas o que lhe agradar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161" name="Shape 161"/>
          <p:cNvSpPr txBox="1"/>
          <p:nvPr/>
        </p:nvSpPr>
        <p:spPr>
          <a:xfrm>
            <a:off x="5267250" y="3826216"/>
            <a:ext cx="3433200" cy="83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 dirty="0">
                <a:solidFill>
                  <a:srgbClr val="666666"/>
                </a:solidFill>
              </a:rPr>
              <a:t>William Shakespeare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pic>
        <p:nvPicPr>
          <p:cNvPr id="2052" name="Picture 4" descr="quote icon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53792" y="1484928"/>
            <a:ext cx="941261" cy="79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quote icon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3074388" y="3352906"/>
            <a:ext cx="198748" cy="19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t="25641" b="30286"/>
          <a:stretch/>
        </p:blipFill>
        <p:spPr>
          <a:xfrm>
            <a:off x="6803750" y="111437"/>
            <a:ext cx="22098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454875" y="665550"/>
            <a:ext cx="7289400" cy="73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Contato</a:t>
            </a:r>
          </a:p>
        </p:txBody>
      </p:sp>
      <p:pic>
        <p:nvPicPr>
          <p:cNvPr id="168" name="Shape 168" descr="senai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00" y="91550"/>
            <a:ext cx="2889551" cy="37265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348700" y="1619025"/>
            <a:ext cx="7547100" cy="30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pt-BR" sz="2400"/>
              <a:t>Membros:</a:t>
            </a:r>
          </a:p>
          <a:p>
            <a:pPr marL="914400" lvl="1" indent="-381000">
              <a:spcBef>
                <a:spcPts val="0"/>
              </a:spcBef>
              <a:buSzPct val="100000"/>
              <a:buChar char="○"/>
            </a:pPr>
            <a:r>
              <a:rPr lang="pt-BR" sz="2400"/>
              <a:t>Guilherme Henrique Foster</a:t>
            </a:r>
          </a:p>
          <a:p>
            <a:pPr marL="1371600" lvl="2" indent="-381000" rtl="0">
              <a:spcBef>
                <a:spcPts val="0"/>
              </a:spcBef>
              <a:buSzPct val="100000"/>
              <a:buChar char="■"/>
            </a:pPr>
            <a:r>
              <a:rPr lang="pt-BR" sz="2400"/>
              <a:t>guilhermefoster50@gmail.com</a:t>
            </a:r>
          </a:p>
          <a:p>
            <a:pPr marL="914400" lvl="1" indent="-381000">
              <a:spcBef>
                <a:spcPts val="0"/>
              </a:spcBef>
              <a:buSzPct val="100000"/>
              <a:buChar char="○"/>
            </a:pPr>
            <a:r>
              <a:rPr lang="pt-BR" sz="2400"/>
              <a:t>Gustavo Habitzreiter</a:t>
            </a:r>
          </a:p>
          <a:p>
            <a:pPr marL="1371600" lvl="2" indent="-381000" rtl="0">
              <a:spcBef>
                <a:spcPts val="0"/>
              </a:spcBef>
              <a:buSzPct val="100000"/>
              <a:buChar char="■"/>
            </a:pPr>
            <a:r>
              <a:rPr lang="pt-BR" sz="2400"/>
              <a:t>gugahabitz@gmail.com</a:t>
            </a:r>
          </a:p>
          <a:p>
            <a:pPr marL="914400" lvl="1" indent="-381000" rtl="0">
              <a:spcBef>
                <a:spcPts val="0"/>
              </a:spcBef>
              <a:buSzPct val="100000"/>
              <a:buChar char="○"/>
            </a:pPr>
            <a:r>
              <a:rPr lang="pt-BR" sz="2400"/>
              <a:t>Gustavo Michels de Camargo</a:t>
            </a:r>
          </a:p>
          <a:p>
            <a:pPr marL="1371600" lvl="2" indent="-381000" rtl="0">
              <a:spcBef>
                <a:spcPts val="0"/>
              </a:spcBef>
              <a:buSzPct val="100000"/>
              <a:buChar char="■"/>
            </a:pPr>
            <a:r>
              <a:rPr lang="pt-BR" sz="2400"/>
              <a:t>guga.power@hotmail.com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pic>
        <p:nvPicPr>
          <p:cNvPr id="3076" name="Picture 4" descr="address, email, inbox, mail, sen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26" y="1298257"/>
            <a:ext cx="2128617" cy="21286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454875" y="1765037"/>
            <a:ext cx="8017582" cy="2927801"/>
          </a:xfrm>
          <a:prstGeom prst="rect">
            <a:avLst/>
          </a:prstGeom>
          <a:solidFill>
            <a:srgbClr val="519D9E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40" y="1782170"/>
            <a:ext cx="3895673" cy="2901749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4378659" y="1761203"/>
            <a:ext cx="4093798" cy="1067057"/>
          </a:xfrm>
          <a:prstGeom prst="rect">
            <a:avLst/>
          </a:prstGeom>
          <a:solidFill>
            <a:srgbClr val="676765">
              <a:alpha val="40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Funcionalidade</a:t>
            </a:r>
            <a:endParaRPr lang="pt-BR" sz="3200" dirty="0"/>
          </a:p>
        </p:txBody>
      </p:sp>
      <p:sp>
        <p:nvSpPr>
          <p:cNvPr id="13" name="Retângulo 12"/>
          <p:cNvSpPr/>
          <p:nvPr/>
        </p:nvSpPr>
        <p:spPr>
          <a:xfrm>
            <a:off x="4378659" y="2828260"/>
            <a:ext cx="4093798" cy="1864578"/>
          </a:xfrm>
          <a:prstGeom prst="rect">
            <a:avLst/>
          </a:prstGeom>
          <a:solidFill>
            <a:srgbClr val="519D9E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Descritivo</a:t>
            </a:r>
            <a:endParaRPr lang="pt-BR" sz="2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13064" y="789709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conclusão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49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t="25641" b="30286"/>
          <a:stretch/>
        </p:blipFill>
        <p:spPr>
          <a:xfrm>
            <a:off x="6803750" y="111437"/>
            <a:ext cx="22098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418725" y="711412"/>
            <a:ext cx="1644600" cy="73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/>
              <a:t>Roteiro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39950" y="1692725"/>
            <a:ext cx="4665300" cy="35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7350" rtl="0">
              <a:spcBef>
                <a:spcPts val="0"/>
              </a:spcBef>
              <a:buSzPct val="100000"/>
              <a:buChar char="●"/>
            </a:pPr>
            <a:r>
              <a:rPr lang="pt-BR" sz="2500" dirty="0"/>
              <a:t>Introdução</a:t>
            </a:r>
          </a:p>
          <a:p>
            <a:pPr marL="457200" lvl="0" indent="-387350" rtl="0">
              <a:spcBef>
                <a:spcPts val="0"/>
              </a:spcBef>
              <a:buSzPct val="100000"/>
              <a:buChar char="●"/>
            </a:pPr>
            <a:r>
              <a:rPr lang="pt-BR" sz="2500" dirty="0"/>
              <a:t>Objetivos</a:t>
            </a:r>
          </a:p>
          <a:p>
            <a:pPr marL="457200" lvl="0" indent="-387350" rtl="0">
              <a:spcBef>
                <a:spcPts val="0"/>
              </a:spcBef>
              <a:buSzPct val="100000"/>
              <a:buChar char="●"/>
            </a:pPr>
            <a:r>
              <a:rPr lang="pt-BR" sz="2500" dirty="0"/>
              <a:t>Situação Problema</a:t>
            </a:r>
          </a:p>
          <a:p>
            <a:pPr marL="457200" lvl="0" indent="-387350" rtl="0">
              <a:spcBef>
                <a:spcPts val="0"/>
              </a:spcBef>
              <a:buSzPct val="100000"/>
              <a:buChar char="●"/>
            </a:pPr>
            <a:r>
              <a:rPr lang="pt-BR" sz="2500" dirty="0"/>
              <a:t>Solução</a:t>
            </a:r>
          </a:p>
          <a:p>
            <a:pPr marL="457200" lvl="0" indent="-387350" rtl="0">
              <a:spcBef>
                <a:spcPts val="0"/>
              </a:spcBef>
              <a:buSzPct val="100000"/>
              <a:buChar char="●"/>
            </a:pPr>
            <a:r>
              <a:rPr lang="pt-BR" sz="2500" dirty="0"/>
              <a:t>Metodologia</a:t>
            </a:r>
          </a:p>
          <a:p>
            <a:pPr marL="457200" lvl="0" indent="-387350">
              <a:spcBef>
                <a:spcPts val="0"/>
              </a:spcBef>
              <a:buSzPct val="100000"/>
              <a:buChar char="●"/>
            </a:pPr>
            <a:r>
              <a:rPr lang="pt-BR" sz="2500" dirty="0"/>
              <a:t>Diagrama de Casos de Uso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735500" y="1692725"/>
            <a:ext cx="4408500" cy="275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735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pt-BR" sz="2500" dirty="0">
                <a:solidFill>
                  <a:schemeClr val="dk1"/>
                </a:solidFill>
              </a:rPr>
              <a:t>Diagrama de Entidade-Relacionamento</a:t>
            </a:r>
          </a:p>
          <a:p>
            <a:pPr marL="457200" lvl="0" indent="-38735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pt-BR" sz="2500" dirty="0" smtClean="0">
                <a:solidFill>
                  <a:schemeClr val="dk1"/>
                </a:solidFill>
              </a:rPr>
              <a:t>Software</a:t>
            </a:r>
          </a:p>
          <a:p>
            <a:pPr marL="457200" lvl="0" indent="-38735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500" dirty="0" err="1" smtClean="0">
                <a:solidFill>
                  <a:schemeClr val="dk1"/>
                </a:solidFill>
              </a:rPr>
              <a:t>Teste</a:t>
            </a:r>
            <a:r>
              <a:rPr lang="en-US" sz="2500" dirty="0" smtClean="0">
                <a:solidFill>
                  <a:schemeClr val="dk1"/>
                </a:solidFill>
              </a:rPr>
              <a:t> Alfa</a:t>
            </a:r>
            <a:endParaRPr lang="pt-BR" sz="2500" dirty="0">
              <a:solidFill>
                <a:schemeClr val="dk1"/>
              </a:solidFill>
            </a:endParaRPr>
          </a:p>
          <a:p>
            <a:pPr marL="457200" lvl="0" indent="-38735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pt-BR" sz="2500" dirty="0">
                <a:solidFill>
                  <a:schemeClr val="dk1"/>
                </a:solidFill>
              </a:rPr>
              <a:t>Conclusão</a:t>
            </a:r>
          </a:p>
          <a:p>
            <a:pPr marL="457200" lvl="0" indent="-38735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pt-BR" sz="2500" dirty="0">
                <a:solidFill>
                  <a:schemeClr val="dk1"/>
                </a:solidFill>
              </a:rPr>
              <a:t>Frase</a:t>
            </a:r>
          </a:p>
        </p:txBody>
      </p:sp>
      <p:pic>
        <p:nvPicPr>
          <p:cNvPr id="66" name="Shape 66" descr="senai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00" y="91550"/>
            <a:ext cx="2889551" cy="372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t="25641" b="30286"/>
          <a:stretch/>
        </p:blipFill>
        <p:spPr>
          <a:xfrm>
            <a:off x="6803750" y="111437"/>
            <a:ext cx="22098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454875" y="665550"/>
            <a:ext cx="7289400" cy="73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Introdução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96307" y="1600991"/>
            <a:ext cx="8350500" cy="204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2600" dirty="0"/>
              <a:t>Será apresentado um projeto de software para a  empresa Casa &amp; Cozinha </a:t>
            </a:r>
            <a:r>
              <a:rPr lang="pt-BR" sz="2600" dirty="0" smtClean="0"/>
              <a:t>Ambientes.</a:t>
            </a:r>
            <a:endParaRPr lang="pt-BR" sz="2600" dirty="0"/>
          </a:p>
        </p:txBody>
      </p:sp>
      <p:pic>
        <p:nvPicPr>
          <p:cNvPr id="74" name="Shape 74" descr="senai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00" y="91550"/>
            <a:ext cx="2889551" cy="3726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338665" y="2835176"/>
            <a:ext cx="6909955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Moveis</a:t>
            </a:r>
            <a:r>
              <a:rPr lang="en-US" sz="2400" dirty="0" smtClean="0"/>
              <a:t> sob </a:t>
            </a:r>
            <a:r>
              <a:rPr lang="en-US" sz="2400" dirty="0" err="1" smtClean="0"/>
              <a:t>medida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Joinville e </a:t>
            </a:r>
            <a:r>
              <a:rPr lang="en-US" sz="2400" dirty="0" err="1" smtClean="0"/>
              <a:t>região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Empresa</a:t>
            </a:r>
            <a:r>
              <a:rPr lang="en-US" sz="2400" dirty="0" smtClean="0"/>
              <a:t> familiar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Três</a:t>
            </a:r>
            <a:r>
              <a:rPr lang="en-US" sz="2400" dirty="0" smtClean="0"/>
              <a:t> </a:t>
            </a:r>
            <a:r>
              <a:rPr lang="en-US" sz="2400" dirty="0" err="1" smtClean="0"/>
              <a:t>Funcionários</a:t>
            </a:r>
            <a:endParaRPr lang="en-US" sz="2400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t="25641" b="30286"/>
          <a:stretch/>
        </p:blipFill>
        <p:spPr>
          <a:xfrm>
            <a:off x="6803750" y="111437"/>
            <a:ext cx="22098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54875" y="665550"/>
            <a:ext cx="7289400" cy="73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 dirty="0"/>
              <a:t>Objetivos</a:t>
            </a:r>
          </a:p>
        </p:txBody>
      </p:sp>
      <p:pic>
        <p:nvPicPr>
          <p:cNvPr id="83" name="Shape 83" descr="senai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00" y="91550"/>
            <a:ext cx="2889551" cy="3726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100803311"/>
              </p:ext>
            </p:extLst>
          </p:nvPr>
        </p:nvGraphicFramePr>
        <p:xfrm>
          <a:off x="1114424" y="1571625"/>
          <a:ext cx="6505575" cy="2948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t="25641" b="30286"/>
          <a:stretch/>
        </p:blipFill>
        <p:spPr>
          <a:xfrm>
            <a:off x="6803750" y="111437"/>
            <a:ext cx="22098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454875" y="665550"/>
            <a:ext cx="7289400" cy="5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Situação Problema</a:t>
            </a:r>
          </a:p>
        </p:txBody>
      </p:sp>
      <p:pic>
        <p:nvPicPr>
          <p:cNvPr id="91" name="Shape 91" descr="senai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00" y="91550"/>
            <a:ext cx="2889551" cy="37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37" y="1219650"/>
            <a:ext cx="6011560" cy="3837166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t="25641" b="30286"/>
          <a:stretch/>
        </p:blipFill>
        <p:spPr>
          <a:xfrm>
            <a:off x="6803750" y="111437"/>
            <a:ext cx="22098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330325" y="718196"/>
            <a:ext cx="7289400" cy="5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Solução</a:t>
            </a:r>
          </a:p>
        </p:txBody>
      </p:sp>
      <p:pic>
        <p:nvPicPr>
          <p:cNvPr id="100" name="Shape 100" descr="senai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00" y="91550"/>
            <a:ext cx="2889551" cy="3726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870151" y="2018014"/>
            <a:ext cx="7813184" cy="2690511"/>
            <a:chOff x="870151" y="2018014"/>
            <a:chExt cx="7813184" cy="2690511"/>
          </a:xfrm>
        </p:grpSpPr>
        <p:sp>
          <p:nvSpPr>
            <p:cNvPr id="102" name="Shape 102"/>
            <p:cNvSpPr/>
            <p:nvPr/>
          </p:nvSpPr>
          <p:spPr>
            <a:xfrm>
              <a:off x="870151" y="2018875"/>
              <a:ext cx="2121600" cy="18624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pt-BR" sz="2500" dirty="0">
                  <a:solidFill>
                    <a:schemeClr val="bg1"/>
                  </a:solidFill>
                </a:rPr>
                <a:t>Software</a:t>
              </a:r>
            </a:p>
          </p:txBody>
        </p:sp>
        <p:cxnSp>
          <p:nvCxnSpPr>
            <p:cNvPr id="106" name="Shape 106"/>
            <p:cNvCxnSpPr/>
            <p:nvPr/>
          </p:nvCxnSpPr>
          <p:spPr>
            <a:xfrm rot="10800000" flipH="1">
              <a:off x="3408839" y="2972725"/>
              <a:ext cx="909900" cy="93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17" name="Grupo 16"/>
            <p:cNvGrpSpPr/>
            <p:nvPr/>
          </p:nvGrpSpPr>
          <p:grpSpPr>
            <a:xfrm>
              <a:off x="4690124" y="2018014"/>
              <a:ext cx="3383611" cy="554961"/>
              <a:chOff x="4690124" y="2018014"/>
              <a:chExt cx="3383611" cy="554961"/>
            </a:xfrm>
          </p:grpSpPr>
          <p:sp>
            <p:nvSpPr>
              <p:cNvPr id="105" name="Shape 105"/>
              <p:cNvSpPr/>
              <p:nvPr/>
            </p:nvSpPr>
            <p:spPr>
              <a:xfrm>
                <a:off x="4690124" y="2018875"/>
                <a:ext cx="3383611" cy="5541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pt-BR" dirty="0" smtClean="0"/>
                  <a:t>Calendário com agendamentos</a:t>
                </a:r>
                <a:endParaRPr lang="pt-BR" dirty="0"/>
              </a:p>
            </p:txBody>
          </p:sp>
          <p:pic>
            <p:nvPicPr>
              <p:cNvPr id="4098" name="Picture 2" descr="calendar, date, event, month, schedule, time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8774" y="2018014"/>
                <a:ext cx="554961" cy="5549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upo 15"/>
            <p:cNvGrpSpPr/>
            <p:nvPr/>
          </p:nvGrpSpPr>
          <p:grpSpPr>
            <a:xfrm>
              <a:off x="4690124" y="2702507"/>
              <a:ext cx="3383611" cy="563818"/>
              <a:chOff x="4690124" y="2702507"/>
              <a:chExt cx="3383611" cy="563818"/>
            </a:xfrm>
          </p:grpSpPr>
          <p:sp>
            <p:nvSpPr>
              <p:cNvPr id="103" name="Shape 103"/>
              <p:cNvSpPr/>
              <p:nvPr/>
            </p:nvSpPr>
            <p:spPr>
              <a:xfrm>
                <a:off x="4690124" y="2712225"/>
                <a:ext cx="3383611" cy="5541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pt-BR" dirty="0" smtClean="0"/>
                  <a:t>Banco de dados</a:t>
                </a:r>
                <a:endParaRPr lang="pt-BR" dirty="0"/>
              </a:p>
            </p:txBody>
          </p:sp>
          <p:pic>
            <p:nvPicPr>
              <p:cNvPr id="4102" name="Picture 6" descr="database, hosting, internet, rack, server, storage icon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09917" y="2702507"/>
                <a:ext cx="563818" cy="563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upo 14"/>
            <p:cNvGrpSpPr/>
            <p:nvPr/>
          </p:nvGrpSpPr>
          <p:grpSpPr>
            <a:xfrm>
              <a:off x="4690124" y="3405575"/>
              <a:ext cx="3993211" cy="1302950"/>
              <a:chOff x="4690124" y="3405575"/>
              <a:chExt cx="3993211" cy="1302950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4690124" y="3405575"/>
                <a:ext cx="3383611" cy="5541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pt-BR" dirty="0" smtClean="0"/>
                  <a:t>Status de projeto</a:t>
                </a:r>
                <a:endParaRPr lang="pt-BR" dirty="0"/>
              </a:p>
            </p:txBody>
          </p:sp>
          <p:cxnSp>
            <p:nvCxnSpPr>
              <p:cNvPr id="6" name="Conector reto 5"/>
              <p:cNvCxnSpPr/>
              <p:nvPr/>
            </p:nvCxnSpPr>
            <p:spPr>
              <a:xfrm>
                <a:off x="7518774" y="3959675"/>
                <a:ext cx="554961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to 3"/>
              <p:cNvCxnSpPr/>
              <p:nvPr/>
            </p:nvCxnSpPr>
            <p:spPr>
              <a:xfrm>
                <a:off x="8074819" y="3602831"/>
                <a:ext cx="0" cy="37147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06" name="Picture 10" descr="analystic, chart, pie, report icon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4135" y="3489324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t="25641" b="30286"/>
          <a:stretch/>
        </p:blipFill>
        <p:spPr>
          <a:xfrm>
            <a:off x="6803750" y="111437"/>
            <a:ext cx="22098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454875" y="665550"/>
            <a:ext cx="7289400" cy="73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Metodologia</a:t>
            </a:r>
          </a:p>
        </p:txBody>
      </p:sp>
      <p:pic>
        <p:nvPicPr>
          <p:cNvPr id="113" name="Shape 113" descr="senai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00" y="91550"/>
            <a:ext cx="2889551" cy="37265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348700" y="1506925"/>
            <a:ext cx="8730300" cy="351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pt-BR" sz="2400" dirty="0"/>
              <a:t>SENAI</a:t>
            </a:r>
          </a:p>
          <a:p>
            <a:pPr marL="914400" lvl="1" indent="-381000" rtl="0">
              <a:spcBef>
                <a:spcPts val="0"/>
              </a:spcBef>
              <a:buSzPct val="100000"/>
              <a:buChar char="○"/>
            </a:pPr>
            <a:r>
              <a:rPr lang="pt-BR" sz="2400" dirty="0"/>
              <a:t>Relatório de Intenções</a:t>
            </a:r>
          </a:p>
          <a:p>
            <a:pPr marL="914400" lvl="1" indent="-381000" rtl="0">
              <a:spcBef>
                <a:spcPts val="0"/>
              </a:spcBef>
              <a:buSzPct val="100000"/>
              <a:buChar char="○"/>
            </a:pPr>
            <a:r>
              <a:rPr lang="pt-BR" sz="2400" dirty="0"/>
              <a:t>Desenho Rico</a:t>
            </a:r>
          </a:p>
          <a:p>
            <a:pPr marL="914400" lvl="1" indent="-381000" rtl="0">
              <a:spcBef>
                <a:spcPts val="0"/>
              </a:spcBef>
              <a:buSzPct val="100000"/>
              <a:buChar char="○"/>
            </a:pPr>
            <a:r>
              <a:rPr lang="pt-BR" sz="2400" dirty="0"/>
              <a:t>Diagrama de Entidade-Relacionamento</a:t>
            </a:r>
          </a:p>
          <a:p>
            <a:pPr marL="914400" lvl="1" indent="-381000" rtl="0">
              <a:spcBef>
                <a:spcPts val="0"/>
              </a:spcBef>
              <a:buSzPct val="100000"/>
              <a:buChar char="○"/>
            </a:pPr>
            <a:r>
              <a:rPr lang="pt-BR" sz="2400" dirty="0"/>
              <a:t>UML</a:t>
            </a:r>
          </a:p>
          <a:p>
            <a:pPr marL="1371600" lvl="2" indent="-381000" rtl="0">
              <a:spcBef>
                <a:spcPts val="0"/>
              </a:spcBef>
              <a:buSzPct val="100000"/>
              <a:buChar char="■"/>
            </a:pPr>
            <a:r>
              <a:rPr lang="pt-BR" sz="2400" dirty="0"/>
              <a:t>Diagrama de Casos de Uso</a:t>
            </a:r>
          </a:p>
          <a:p>
            <a:pPr marL="1371600" lvl="2" indent="-381000" rtl="0">
              <a:spcBef>
                <a:spcPts val="0"/>
              </a:spcBef>
              <a:buSzPct val="100000"/>
              <a:buChar char="■"/>
            </a:pPr>
            <a:r>
              <a:rPr lang="pt-BR" sz="2400" dirty="0"/>
              <a:t>Descrição de Casos de Uso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pic>
        <p:nvPicPr>
          <p:cNvPr id="1026" name="Picture 2" descr="document, documents, editor, file, page, paper, tex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600" y="180412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t="25641" b="30286"/>
          <a:stretch/>
        </p:blipFill>
        <p:spPr>
          <a:xfrm>
            <a:off x="6803750" y="111437"/>
            <a:ext cx="22098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454875" y="665550"/>
            <a:ext cx="7289400" cy="73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Diagrama de Casos de Uso</a:t>
            </a:r>
          </a:p>
        </p:txBody>
      </p:sp>
      <p:pic>
        <p:nvPicPr>
          <p:cNvPr id="122" name="Shape 122" descr="senai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00" y="91550"/>
            <a:ext cx="2889551" cy="37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80" y="1233396"/>
            <a:ext cx="6483195" cy="3704683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t="25641" b="30286"/>
          <a:stretch/>
        </p:blipFill>
        <p:spPr>
          <a:xfrm>
            <a:off x="6803750" y="111437"/>
            <a:ext cx="22098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454875" y="665550"/>
            <a:ext cx="7289400" cy="73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Diagrama de Entidade-Relacionamento</a:t>
            </a:r>
          </a:p>
        </p:txBody>
      </p:sp>
      <p:pic>
        <p:nvPicPr>
          <p:cNvPr id="130" name="Shape 130" descr="senai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00" y="91550"/>
            <a:ext cx="2889551" cy="37265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930375" y="1208050"/>
            <a:ext cx="62400" cy="1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3" name="Shape 133">
            <a:hlinkClick r:id="rId5" action="ppaction://hlinkfil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5118" y="1220651"/>
            <a:ext cx="5895320" cy="37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257</Words>
  <Application>Microsoft Office PowerPoint</Application>
  <PresentationFormat>Apresentação na tela (16:9)</PresentationFormat>
  <Paragraphs>101</Paragraphs>
  <Slides>15</Slides>
  <Notes>14</Notes>
  <HiddenSlides>1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7" baseType="lpstr">
      <vt:lpstr>Arial</vt:lpstr>
      <vt:lpstr>simple-light-2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guilherme_foster1</dc:creator>
  <cp:lastModifiedBy>gustavo_habitzreiter</cp:lastModifiedBy>
  <cp:revision>57</cp:revision>
  <dcterms:modified xsi:type="dcterms:W3CDTF">2016-12-01T17:57:15Z</dcterms:modified>
</cp:coreProperties>
</file>