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</p:sldIdLst>
  <p:sldSz cx="18288000" cy="10287000"/>
  <p:notesSz cx="6858000" cy="9144000"/>
  <p:embeddedFontLst>
    <p:embeddedFont>
      <p:font typeface="Anonymous Pro" charset="1" panose="02060609030202000504"/>
      <p:regular r:id="rId6"/>
    </p:embeddedFont>
    <p:embeddedFont>
      <p:font typeface="Anonymous Pro Bold" charset="1" panose="02060809030202000504"/>
      <p:regular r:id="rId7"/>
    </p:embeddedFont>
    <p:embeddedFont>
      <p:font typeface="Anonymous Pro Italics" charset="1" panose="02060609030202000504"/>
      <p:regular r:id="rId8"/>
    </p:embeddedFont>
    <p:embeddedFont>
      <p:font typeface="Anonymous Pro Bold Italics" charset="1" panose="02060809030202000504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jpeg" Type="http://schemas.openxmlformats.org/officeDocument/2006/relationships/image"/><Relationship Id="rId5" Target="../media/image8.jpe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16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83150" y="-1483841"/>
            <a:ext cx="12707561" cy="1270756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5965626" y="7859590"/>
            <a:ext cx="5266205" cy="542907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3031893" y="4366189"/>
            <a:ext cx="12224214" cy="248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00"/>
              </a:lnSpc>
            </a:pPr>
            <a:r>
              <a:rPr lang="en-US" sz="9999" spc="99">
                <a:solidFill>
                  <a:srgbClr val="B175FF"/>
                </a:solidFill>
                <a:latin typeface="Anonymous Pro Bold"/>
              </a:rPr>
              <a:t>OTIMIZANDO A GESTÃO DE NOTAS</a:t>
            </a:r>
          </a:p>
        </p:txBody>
      </p:sp>
      <p:sp>
        <p:nvSpPr>
          <p:cNvPr name="TextBox 5" id="5"/>
          <p:cNvSpPr txBox="true"/>
          <p:nvPr/>
        </p:nvSpPr>
        <p:spPr>
          <a:xfrm rot="-5400000">
            <a:off x="-2123732" y="5547597"/>
            <a:ext cx="6956587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 spc="243">
                <a:solidFill>
                  <a:srgbClr val="FFFFFF"/>
                </a:solidFill>
                <a:latin typeface="Anonymous Pro"/>
              </a:rPr>
              <a:t>GRUPO Q - 1º SEM. 2021 - 1TDSOR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-3391323" y="-2845521"/>
            <a:ext cx="5266205" cy="5429078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7031013" y="2844919"/>
            <a:ext cx="4225973" cy="933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sz="6500" spc="130">
                <a:solidFill>
                  <a:srgbClr val="FFFFFF"/>
                </a:solidFill>
                <a:latin typeface="Anonymous Pro Bold"/>
              </a:rPr>
              <a:t>DAIKIN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17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460690" y="3177141"/>
            <a:ext cx="4410151" cy="4546548"/>
          </a:xfrm>
          <a:prstGeom prst="rect">
            <a:avLst/>
          </a:prstGeom>
        </p:spPr>
      </p:pic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2346641" y="4211017"/>
            <a:ext cx="2794490" cy="2794479"/>
            <a:chOff x="0" y="0"/>
            <a:chExt cx="6350000" cy="6349975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4572" r="0" t="-11255" b="-16858"/>
              </a:stretch>
            </a:blip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2417159" y="3177141"/>
            <a:ext cx="4410151" cy="4546548"/>
          </a:xfrm>
          <a:prstGeom prst="rect">
            <a:avLst/>
          </a:prstGeom>
        </p:spPr>
      </p:pic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3303110" y="4211017"/>
            <a:ext cx="2794490" cy="2794479"/>
            <a:chOff x="0" y="0"/>
            <a:chExt cx="6350000" cy="6349975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0" r="0" t="-16666" b="-16666"/>
              </a:stretch>
            </a:blip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6935458" y="3177141"/>
            <a:ext cx="4410151" cy="4546548"/>
          </a:xfrm>
          <a:prstGeom prst="rect">
            <a:avLst/>
          </a:prstGeom>
        </p:spPr>
      </p:pic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7792834" y="4096717"/>
            <a:ext cx="2794490" cy="2794479"/>
            <a:chOff x="0" y="0"/>
            <a:chExt cx="6350000" cy="6349975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0" r="0" t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-10800000">
            <a:off x="15043042" y="-701560"/>
            <a:ext cx="2216258" cy="2863175"/>
            <a:chOff x="0" y="0"/>
            <a:chExt cx="4842510" cy="6256020"/>
          </a:xfrm>
        </p:grpSpPr>
        <p:sp>
          <p:nvSpPr>
            <p:cNvPr name="Freeform 12" id="12"/>
            <p:cNvSpPr/>
            <p:nvPr/>
          </p:nvSpPr>
          <p:spPr>
            <a:xfrm>
              <a:off x="29210" y="12700"/>
              <a:ext cx="4775200" cy="6209030"/>
            </a:xfrm>
            <a:custGeom>
              <a:avLst/>
              <a:gdLst/>
              <a:ahLst/>
              <a:cxnLst/>
              <a:rect r="r" b="b" t="t" l="l"/>
              <a:pathLst>
                <a:path h="6209030" w="4775200">
                  <a:moveTo>
                    <a:pt x="2396490" y="0"/>
                  </a:moveTo>
                  <a:cubicBezTo>
                    <a:pt x="2249170" y="0"/>
                    <a:pt x="2131060" y="119380"/>
                    <a:pt x="2131060" y="265430"/>
                  </a:cubicBezTo>
                  <a:cubicBezTo>
                    <a:pt x="2131060" y="388620"/>
                    <a:pt x="2214880" y="491490"/>
                    <a:pt x="2327910" y="521970"/>
                  </a:cubicBezTo>
                  <a:lnTo>
                    <a:pt x="2327910" y="6140450"/>
                  </a:lnTo>
                  <a:cubicBezTo>
                    <a:pt x="2327910" y="6178550"/>
                    <a:pt x="2358390" y="6209030"/>
                    <a:pt x="2396490" y="6209030"/>
                  </a:cubicBezTo>
                  <a:cubicBezTo>
                    <a:pt x="2434590" y="6209030"/>
                    <a:pt x="2465070" y="6178550"/>
                    <a:pt x="2465070" y="6140450"/>
                  </a:cubicBezTo>
                  <a:lnTo>
                    <a:pt x="2465070" y="521970"/>
                  </a:lnTo>
                  <a:cubicBezTo>
                    <a:pt x="2578100" y="491490"/>
                    <a:pt x="2661920" y="388620"/>
                    <a:pt x="2661920" y="265430"/>
                  </a:cubicBezTo>
                  <a:cubicBezTo>
                    <a:pt x="2661920" y="119380"/>
                    <a:pt x="2542540" y="0"/>
                    <a:pt x="2396490" y="0"/>
                  </a:cubicBezTo>
                  <a:close/>
                  <a:moveTo>
                    <a:pt x="4508500" y="0"/>
                  </a:moveTo>
                  <a:cubicBezTo>
                    <a:pt x="4361180" y="0"/>
                    <a:pt x="4243070" y="119380"/>
                    <a:pt x="4243070" y="265430"/>
                  </a:cubicBezTo>
                  <a:cubicBezTo>
                    <a:pt x="4243070" y="388620"/>
                    <a:pt x="4326890" y="491490"/>
                    <a:pt x="4439920" y="521970"/>
                  </a:cubicBezTo>
                  <a:lnTo>
                    <a:pt x="4439920" y="3042920"/>
                  </a:lnTo>
                  <a:lnTo>
                    <a:pt x="2960370" y="3042920"/>
                  </a:lnTo>
                  <a:cubicBezTo>
                    <a:pt x="2922270" y="3042920"/>
                    <a:pt x="2891790" y="3073400"/>
                    <a:pt x="2891790" y="3111500"/>
                  </a:cubicBezTo>
                  <a:lnTo>
                    <a:pt x="2891790" y="6140450"/>
                  </a:lnTo>
                  <a:cubicBezTo>
                    <a:pt x="2891790" y="6178550"/>
                    <a:pt x="2922270" y="6209030"/>
                    <a:pt x="2960370" y="6209030"/>
                  </a:cubicBezTo>
                  <a:cubicBezTo>
                    <a:pt x="2998470" y="6209030"/>
                    <a:pt x="3028950" y="6178550"/>
                    <a:pt x="3028950" y="6140450"/>
                  </a:cubicBezTo>
                  <a:lnTo>
                    <a:pt x="3028950" y="3180080"/>
                  </a:lnTo>
                  <a:lnTo>
                    <a:pt x="4509770" y="3180080"/>
                  </a:lnTo>
                  <a:cubicBezTo>
                    <a:pt x="4547870" y="3180080"/>
                    <a:pt x="4578350" y="3149600"/>
                    <a:pt x="4578350" y="3111500"/>
                  </a:cubicBezTo>
                  <a:lnTo>
                    <a:pt x="4578350" y="521970"/>
                  </a:lnTo>
                  <a:cubicBezTo>
                    <a:pt x="4691380" y="491490"/>
                    <a:pt x="4775200" y="388620"/>
                    <a:pt x="4775200" y="265430"/>
                  </a:cubicBezTo>
                  <a:cubicBezTo>
                    <a:pt x="4775200" y="119380"/>
                    <a:pt x="4655820" y="0"/>
                    <a:pt x="4508500" y="0"/>
                  </a:cubicBezTo>
                  <a:close/>
                  <a:moveTo>
                    <a:pt x="1814830" y="3044190"/>
                  </a:moveTo>
                  <a:lnTo>
                    <a:pt x="334010" y="3044190"/>
                  </a:lnTo>
                  <a:lnTo>
                    <a:pt x="334010" y="521970"/>
                  </a:lnTo>
                  <a:cubicBezTo>
                    <a:pt x="447040" y="491490"/>
                    <a:pt x="530860" y="388620"/>
                    <a:pt x="530860" y="265430"/>
                  </a:cubicBezTo>
                  <a:cubicBezTo>
                    <a:pt x="530860" y="119380"/>
                    <a:pt x="411480" y="0"/>
                    <a:pt x="265430" y="0"/>
                  </a:cubicBezTo>
                  <a:cubicBezTo>
                    <a:pt x="118110" y="0"/>
                    <a:pt x="0" y="119380"/>
                    <a:pt x="0" y="265430"/>
                  </a:cubicBezTo>
                  <a:cubicBezTo>
                    <a:pt x="0" y="388620"/>
                    <a:pt x="83820" y="491490"/>
                    <a:pt x="196850" y="521970"/>
                  </a:cubicBezTo>
                  <a:lnTo>
                    <a:pt x="196850" y="3111500"/>
                  </a:lnTo>
                  <a:cubicBezTo>
                    <a:pt x="196850" y="3149600"/>
                    <a:pt x="227330" y="3180080"/>
                    <a:pt x="265430" y="3180080"/>
                  </a:cubicBezTo>
                  <a:lnTo>
                    <a:pt x="1746250" y="3180080"/>
                  </a:lnTo>
                  <a:lnTo>
                    <a:pt x="1746250" y="6140450"/>
                  </a:lnTo>
                  <a:cubicBezTo>
                    <a:pt x="1746250" y="6178550"/>
                    <a:pt x="1776730" y="6209030"/>
                    <a:pt x="1814830" y="6209030"/>
                  </a:cubicBezTo>
                  <a:cubicBezTo>
                    <a:pt x="1852930" y="6209030"/>
                    <a:pt x="1883410" y="6178550"/>
                    <a:pt x="1883410" y="6140450"/>
                  </a:cubicBezTo>
                  <a:lnTo>
                    <a:pt x="1883410" y="3111500"/>
                  </a:lnTo>
                  <a:cubicBezTo>
                    <a:pt x="1883410" y="3074670"/>
                    <a:pt x="1851660" y="3044190"/>
                    <a:pt x="1814830" y="3044190"/>
                  </a:cubicBezTo>
                  <a:close/>
                </a:path>
              </a:pathLst>
            </a:custGeom>
            <a:solidFill>
              <a:srgbClr val="2D1674"/>
            </a:solidFill>
          </p:spPr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8538109">
            <a:off x="-1485900" y="-1977647"/>
            <a:ext cx="5029200" cy="4114800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1788030" y="7991560"/>
            <a:ext cx="3826660" cy="168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9"/>
              </a:lnSpc>
            </a:pPr>
            <a:r>
              <a:rPr lang="en-US" sz="3399" spc="271">
                <a:solidFill>
                  <a:srgbClr val="2D1674"/>
                </a:solidFill>
                <a:latin typeface="Anonymous Pro"/>
              </a:rPr>
              <a:t>GIVANNE PINTO</a:t>
            </a:r>
          </a:p>
          <a:p>
            <a:pPr algn="ctr">
              <a:lnSpc>
                <a:spcPts val="4419"/>
              </a:lnSpc>
            </a:pPr>
            <a:r>
              <a:rPr lang="en-US" sz="3399" spc="271">
                <a:solidFill>
                  <a:srgbClr val="2D1674"/>
                </a:solidFill>
                <a:latin typeface="Anonymous Pro"/>
              </a:rPr>
              <a:t>RM 92652 </a:t>
            </a:r>
          </a:p>
          <a:p>
            <a:pPr algn="ctr">
              <a:lnSpc>
                <a:spcPts val="4420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7266264" y="8026544"/>
            <a:ext cx="4147544" cy="110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9"/>
              </a:lnSpc>
            </a:pPr>
            <a:r>
              <a:rPr lang="en-US" sz="3399" spc="271">
                <a:solidFill>
                  <a:srgbClr val="2D1674"/>
                </a:solidFill>
                <a:latin typeface="Anonymous Pro"/>
              </a:rPr>
              <a:t>G</a:t>
            </a:r>
            <a:r>
              <a:rPr lang="en-US" sz="3400" spc="272">
                <a:solidFill>
                  <a:srgbClr val="2D1674"/>
                </a:solidFill>
                <a:latin typeface="Anonymous Pro"/>
              </a:rPr>
              <a:t>USTAVO ANDRADE</a:t>
            </a:r>
          </a:p>
          <a:p>
            <a:pPr algn="ctr">
              <a:lnSpc>
                <a:spcPts val="4420"/>
              </a:lnSpc>
            </a:pPr>
            <a:r>
              <a:rPr lang="en-US" sz="3399" spc="271">
                <a:solidFill>
                  <a:srgbClr val="2D1674"/>
                </a:solidFill>
                <a:latin typeface="Anonymous Pro"/>
              </a:rPr>
              <a:t>RM 92657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705442" y="1313890"/>
            <a:ext cx="2815709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00"/>
              </a:lnSpc>
            </a:pPr>
            <a:r>
              <a:rPr lang="en-US" sz="5499" spc="164">
                <a:solidFill>
                  <a:srgbClr val="2D1674"/>
                </a:solidFill>
                <a:latin typeface="Anonymous Pro"/>
              </a:rPr>
              <a:t>GRUPO Q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464217" y="7991560"/>
            <a:ext cx="4472275" cy="1127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9"/>
              </a:lnSpc>
              <a:spcBef>
                <a:spcPct val="0"/>
              </a:spcBef>
            </a:pPr>
            <a:r>
              <a:rPr lang="en-US" sz="3399" spc="271">
                <a:solidFill>
                  <a:srgbClr val="2D1674"/>
                </a:solidFill>
                <a:latin typeface="Anonymous Pro"/>
              </a:rPr>
              <a:t>NATHALIA MENEZES</a:t>
            </a:r>
          </a:p>
          <a:p>
            <a:pPr algn="ctr">
              <a:lnSpc>
                <a:spcPts val="4419"/>
              </a:lnSpc>
              <a:spcBef>
                <a:spcPct val="0"/>
              </a:spcBef>
            </a:pPr>
            <a:r>
              <a:rPr lang="en-US" sz="3399" spc="271">
                <a:solidFill>
                  <a:srgbClr val="2D1674"/>
                </a:solidFill>
                <a:latin typeface="Anonymous Pro"/>
              </a:rPr>
              <a:t>RM 92364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1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-1050711" y="-413361"/>
            <a:ext cx="10298765" cy="10617283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-5400000">
            <a:off x="16447678" y="42406"/>
            <a:ext cx="2216258" cy="2863175"/>
            <a:chOff x="0" y="0"/>
            <a:chExt cx="4842510" cy="6256020"/>
          </a:xfrm>
        </p:grpSpPr>
        <p:sp>
          <p:nvSpPr>
            <p:cNvPr name="Freeform 4" id="4"/>
            <p:cNvSpPr/>
            <p:nvPr/>
          </p:nvSpPr>
          <p:spPr>
            <a:xfrm>
              <a:off x="29210" y="12700"/>
              <a:ext cx="4775200" cy="6209030"/>
            </a:xfrm>
            <a:custGeom>
              <a:avLst/>
              <a:gdLst/>
              <a:ahLst/>
              <a:cxnLst/>
              <a:rect r="r" b="b" t="t" l="l"/>
              <a:pathLst>
                <a:path h="6209030" w="4775200">
                  <a:moveTo>
                    <a:pt x="2396490" y="0"/>
                  </a:moveTo>
                  <a:cubicBezTo>
                    <a:pt x="2249170" y="0"/>
                    <a:pt x="2131060" y="119380"/>
                    <a:pt x="2131060" y="265430"/>
                  </a:cubicBezTo>
                  <a:cubicBezTo>
                    <a:pt x="2131060" y="388620"/>
                    <a:pt x="2214880" y="491490"/>
                    <a:pt x="2327910" y="521970"/>
                  </a:cubicBezTo>
                  <a:lnTo>
                    <a:pt x="2327910" y="6140450"/>
                  </a:lnTo>
                  <a:cubicBezTo>
                    <a:pt x="2327910" y="6178550"/>
                    <a:pt x="2358390" y="6209030"/>
                    <a:pt x="2396490" y="6209030"/>
                  </a:cubicBezTo>
                  <a:cubicBezTo>
                    <a:pt x="2434590" y="6209030"/>
                    <a:pt x="2465070" y="6178550"/>
                    <a:pt x="2465070" y="6140450"/>
                  </a:cubicBezTo>
                  <a:lnTo>
                    <a:pt x="2465070" y="521970"/>
                  </a:lnTo>
                  <a:cubicBezTo>
                    <a:pt x="2578100" y="491490"/>
                    <a:pt x="2661920" y="388620"/>
                    <a:pt x="2661920" y="265430"/>
                  </a:cubicBezTo>
                  <a:cubicBezTo>
                    <a:pt x="2661920" y="119380"/>
                    <a:pt x="2542540" y="0"/>
                    <a:pt x="2396490" y="0"/>
                  </a:cubicBezTo>
                  <a:close/>
                  <a:moveTo>
                    <a:pt x="4508500" y="0"/>
                  </a:moveTo>
                  <a:cubicBezTo>
                    <a:pt x="4361180" y="0"/>
                    <a:pt x="4243070" y="119380"/>
                    <a:pt x="4243070" y="265430"/>
                  </a:cubicBezTo>
                  <a:cubicBezTo>
                    <a:pt x="4243070" y="388620"/>
                    <a:pt x="4326890" y="491490"/>
                    <a:pt x="4439920" y="521970"/>
                  </a:cubicBezTo>
                  <a:lnTo>
                    <a:pt x="4439920" y="3042920"/>
                  </a:lnTo>
                  <a:lnTo>
                    <a:pt x="2960370" y="3042920"/>
                  </a:lnTo>
                  <a:cubicBezTo>
                    <a:pt x="2922270" y="3042920"/>
                    <a:pt x="2891790" y="3073400"/>
                    <a:pt x="2891790" y="3111500"/>
                  </a:cubicBezTo>
                  <a:lnTo>
                    <a:pt x="2891790" y="6140450"/>
                  </a:lnTo>
                  <a:cubicBezTo>
                    <a:pt x="2891790" y="6178550"/>
                    <a:pt x="2922270" y="6209030"/>
                    <a:pt x="2960370" y="6209030"/>
                  </a:cubicBezTo>
                  <a:cubicBezTo>
                    <a:pt x="2998470" y="6209030"/>
                    <a:pt x="3028950" y="6178550"/>
                    <a:pt x="3028950" y="6140450"/>
                  </a:cubicBezTo>
                  <a:lnTo>
                    <a:pt x="3028950" y="3180080"/>
                  </a:lnTo>
                  <a:lnTo>
                    <a:pt x="4509770" y="3180080"/>
                  </a:lnTo>
                  <a:cubicBezTo>
                    <a:pt x="4547870" y="3180080"/>
                    <a:pt x="4578350" y="3149600"/>
                    <a:pt x="4578350" y="3111500"/>
                  </a:cubicBezTo>
                  <a:lnTo>
                    <a:pt x="4578350" y="521970"/>
                  </a:lnTo>
                  <a:cubicBezTo>
                    <a:pt x="4691380" y="491490"/>
                    <a:pt x="4775200" y="388620"/>
                    <a:pt x="4775200" y="265430"/>
                  </a:cubicBezTo>
                  <a:cubicBezTo>
                    <a:pt x="4775200" y="119380"/>
                    <a:pt x="4655820" y="0"/>
                    <a:pt x="4508500" y="0"/>
                  </a:cubicBezTo>
                  <a:close/>
                  <a:moveTo>
                    <a:pt x="1814830" y="3044190"/>
                  </a:moveTo>
                  <a:lnTo>
                    <a:pt x="334010" y="3044190"/>
                  </a:lnTo>
                  <a:lnTo>
                    <a:pt x="334010" y="521970"/>
                  </a:lnTo>
                  <a:cubicBezTo>
                    <a:pt x="447040" y="491490"/>
                    <a:pt x="530860" y="388620"/>
                    <a:pt x="530860" y="265430"/>
                  </a:cubicBezTo>
                  <a:cubicBezTo>
                    <a:pt x="530860" y="119380"/>
                    <a:pt x="411480" y="0"/>
                    <a:pt x="265430" y="0"/>
                  </a:cubicBezTo>
                  <a:cubicBezTo>
                    <a:pt x="118110" y="0"/>
                    <a:pt x="0" y="119380"/>
                    <a:pt x="0" y="265430"/>
                  </a:cubicBezTo>
                  <a:cubicBezTo>
                    <a:pt x="0" y="388620"/>
                    <a:pt x="83820" y="491490"/>
                    <a:pt x="196850" y="521970"/>
                  </a:cubicBezTo>
                  <a:lnTo>
                    <a:pt x="196850" y="3111500"/>
                  </a:lnTo>
                  <a:cubicBezTo>
                    <a:pt x="196850" y="3149600"/>
                    <a:pt x="227330" y="3180080"/>
                    <a:pt x="265430" y="3180080"/>
                  </a:cubicBezTo>
                  <a:lnTo>
                    <a:pt x="1746250" y="3180080"/>
                  </a:lnTo>
                  <a:lnTo>
                    <a:pt x="1746250" y="6140450"/>
                  </a:lnTo>
                  <a:cubicBezTo>
                    <a:pt x="1746250" y="6178550"/>
                    <a:pt x="1776730" y="6209030"/>
                    <a:pt x="1814830" y="6209030"/>
                  </a:cubicBezTo>
                  <a:cubicBezTo>
                    <a:pt x="1852930" y="6209030"/>
                    <a:pt x="1883410" y="6178550"/>
                    <a:pt x="1883410" y="6140450"/>
                  </a:cubicBezTo>
                  <a:lnTo>
                    <a:pt x="1883410" y="3111500"/>
                  </a:lnTo>
                  <a:cubicBezTo>
                    <a:pt x="1883410" y="3074670"/>
                    <a:pt x="1851660" y="3044190"/>
                    <a:pt x="1814830" y="3044190"/>
                  </a:cubicBezTo>
                  <a:close/>
                </a:path>
              </a:pathLst>
            </a:custGeom>
            <a:solidFill>
              <a:srgbClr val="2D1674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32912" y="2582123"/>
            <a:ext cx="5373815" cy="5373815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4C2CB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776468" y="2725689"/>
            <a:ext cx="5086703" cy="5086683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0" r="0" t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251596" y="2106875"/>
            <a:ext cx="6431719" cy="6073250"/>
            <a:chOff x="0" y="0"/>
            <a:chExt cx="8575625" cy="8097667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47625"/>
              <a:ext cx="8575625" cy="797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10"/>
                </a:lnSpc>
              </a:pPr>
              <a:r>
                <a:rPr lang="en-US" sz="3699" spc="184">
                  <a:solidFill>
                    <a:srgbClr val="2D1674"/>
                  </a:solidFill>
                  <a:latin typeface="Anonymous Pro Bold"/>
                </a:rPr>
                <a:t>SITUAÇÃO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296817"/>
              <a:ext cx="8575625" cy="6800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47700" indent="-323850" lvl="1">
                <a:lnSpc>
                  <a:spcPts val="4500"/>
                </a:lnSpc>
                <a:buFont typeface="Arial"/>
                <a:buChar char="•"/>
              </a:pPr>
              <a:r>
                <a:rPr lang="en-US" sz="3000" spc="30">
                  <a:solidFill>
                    <a:srgbClr val="2D1674"/>
                  </a:solidFill>
                  <a:latin typeface="Anonymous Pro"/>
                </a:rPr>
                <a:t>Processo de inserção de notas fiscais é manual;</a:t>
              </a:r>
            </a:p>
            <a:p>
              <a:pPr>
                <a:lnSpc>
                  <a:spcPts val="4500"/>
                </a:lnSpc>
              </a:pPr>
            </a:p>
            <a:p>
              <a:pPr marL="647700" indent="-323850" lvl="1">
                <a:lnSpc>
                  <a:spcPts val="4500"/>
                </a:lnSpc>
                <a:buFont typeface="Arial"/>
                <a:buChar char="•"/>
              </a:pPr>
              <a:r>
                <a:rPr lang="en-US" sz="3000" spc="30">
                  <a:solidFill>
                    <a:srgbClr val="2D1674"/>
                  </a:solidFill>
                  <a:latin typeface="Anonymous Pro"/>
                </a:rPr>
                <a:t>Processo de conferência de notas fiscais também é manual e pouco abrangente;</a:t>
              </a:r>
            </a:p>
            <a:p>
              <a:pPr>
                <a:lnSpc>
                  <a:spcPts val="4500"/>
                </a:lnSpc>
              </a:pPr>
            </a:p>
            <a:p>
              <a:pPr marL="647700" indent="-323850" lvl="1">
                <a:lnSpc>
                  <a:spcPts val="4500"/>
                </a:lnSpc>
                <a:buFont typeface="Arial"/>
                <a:buChar char="•"/>
              </a:pPr>
              <a:r>
                <a:rPr lang="en-US" sz="3000" spc="30">
                  <a:solidFill>
                    <a:srgbClr val="2D1674"/>
                  </a:solidFill>
                  <a:latin typeface="Anonymous Pro"/>
                </a:rPr>
                <a:t>Lacunas podem comprometer o processo.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4423963" y="6378963"/>
            <a:ext cx="13621692" cy="11320834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D1674">
                <a:alpha val="15686"/>
              </a:srgbClr>
            </a:solid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17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8993066" y="902818"/>
            <a:ext cx="8140352" cy="8392116"/>
          </a:xfrm>
          <a:prstGeom prst="rect">
            <a:avLst/>
          </a:prstGeom>
        </p:spPr>
      </p:pic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0628374" y="2811170"/>
            <a:ext cx="5158129" cy="5158109"/>
            <a:chOff x="0" y="0"/>
            <a:chExt cx="6350000" cy="6349975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38953" r="-38953" t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816699" y="8177271"/>
            <a:ext cx="2216258" cy="2863175"/>
            <a:chOff x="0" y="0"/>
            <a:chExt cx="4842510" cy="6256020"/>
          </a:xfrm>
        </p:grpSpPr>
        <p:sp>
          <p:nvSpPr>
            <p:cNvPr name="Freeform 6" id="6"/>
            <p:cNvSpPr/>
            <p:nvPr/>
          </p:nvSpPr>
          <p:spPr>
            <a:xfrm>
              <a:off x="29210" y="12700"/>
              <a:ext cx="4775200" cy="6209030"/>
            </a:xfrm>
            <a:custGeom>
              <a:avLst/>
              <a:gdLst/>
              <a:ahLst/>
              <a:cxnLst/>
              <a:rect r="r" b="b" t="t" l="l"/>
              <a:pathLst>
                <a:path h="6209030" w="4775200">
                  <a:moveTo>
                    <a:pt x="2396490" y="0"/>
                  </a:moveTo>
                  <a:cubicBezTo>
                    <a:pt x="2249170" y="0"/>
                    <a:pt x="2131060" y="119380"/>
                    <a:pt x="2131060" y="265430"/>
                  </a:cubicBezTo>
                  <a:cubicBezTo>
                    <a:pt x="2131060" y="388620"/>
                    <a:pt x="2214880" y="491490"/>
                    <a:pt x="2327910" y="521970"/>
                  </a:cubicBezTo>
                  <a:lnTo>
                    <a:pt x="2327910" y="6140450"/>
                  </a:lnTo>
                  <a:cubicBezTo>
                    <a:pt x="2327910" y="6178550"/>
                    <a:pt x="2358390" y="6209030"/>
                    <a:pt x="2396490" y="6209030"/>
                  </a:cubicBezTo>
                  <a:cubicBezTo>
                    <a:pt x="2434590" y="6209030"/>
                    <a:pt x="2465070" y="6178550"/>
                    <a:pt x="2465070" y="6140450"/>
                  </a:cubicBezTo>
                  <a:lnTo>
                    <a:pt x="2465070" y="521970"/>
                  </a:lnTo>
                  <a:cubicBezTo>
                    <a:pt x="2578100" y="491490"/>
                    <a:pt x="2661920" y="388620"/>
                    <a:pt x="2661920" y="265430"/>
                  </a:cubicBezTo>
                  <a:cubicBezTo>
                    <a:pt x="2661920" y="119380"/>
                    <a:pt x="2542540" y="0"/>
                    <a:pt x="2396490" y="0"/>
                  </a:cubicBezTo>
                  <a:close/>
                  <a:moveTo>
                    <a:pt x="4508500" y="0"/>
                  </a:moveTo>
                  <a:cubicBezTo>
                    <a:pt x="4361180" y="0"/>
                    <a:pt x="4243070" y="119380"/>
                    <a:pt x="4243070" y="265430"/>
                  </a:cubicBezTo>
                  <a:cubicBezTo>
                    <a:pt x="4243070" y="388620"/>
                    <a:pt x="4326890" y="491490"/>
                    <a:pt x="4439920" y="521970"/>
                  </a:cubicBezTo>
                  <a:lnTo>
                    <a:pt x="4439920" y="3042920"/>
                  </a:lnTo>
                  <a:lnTo>
                    <a:pt x="2960370" y="3042920"/>
                  </a:lnTo>
                  <a:cubicBezTo>
                    <a:pt x="2922270" y="3042920"/>
                    <a:pt x="2891790" y="3073400"/>
                    <a:pt x="2891790" y="3111500"/>
                  </a:cubicBezTo>
                  <a:lnTo>
                    <a:pt x="2891790" y="6140450"/>
                  </a:lnTo>
                  <a:cubicBezTo>
                    <a:pt x="2891790" y="6178550"/>
                    <a:pt x="2922270" y="6209030"/>
                    <a:pt x="2960370" y="6209030"/>
                  </a:cubicBezTo>
                  <a:cubicBezTo>
                    <a:pt x="2998470" y="6209030"/>
                    <a:pt x="3028950" y="6178550"/>
                    <a:pt x="3028950" y="6140450"/>
                  </a:cubicBezTo>
                  <a:lnTo>
                    <a:pt x="3028950" y="3180080"/>
                  </a:lnTo>
                  <a:lnTo>
                    <a:pt x="4509770" y="3180080"/>
                  </a:lnTo>
                  <a:cubicBezTo>
                    <a:pt x="4547870" y="3180080"/>
                    <a:pt x="4578350" y="3149600"/>
                    <a:pt x="4578350" y="3111500"/>
                  </a:cubicBezTo>
                  <a:lnTo>
                    <a:pt x="4578350" y="521970"/>
                  </a:lnTo>
                  <a:cubicBezTo>
                    <a:pt x="4691380" y="491490"/>
                    <a:pt x="4775200" y="388620"/>
                    <a:pt x="4775200" y="265430"/>
                  </a:cubicBezTo>
                  <a:cubicBezTo>
                    <a:pt x="4775200" y="119380"/>
                    <a:pt x="4655820" y="0"/>
                    <a:pt x="4508500" y="0"/>
                  </a:cubicBezTo>
                  <a:close/>
                  <a:moveTo>
                    <a:pt x="1814830" y="3044190"/>
                  </a:moveTo>
                  <a:lnTo>
                    <a:pt x="334010" y="3044190"/>
                  </a:lnTo>
                  <a:lnTo>
                    <a:pt x="334010" y="521970"/>
                  </a:lnTo>
                  <a:cubicBezTo>
                    <a:pt x="447040" y="491490"/>
                    <a:pt x="530860" y="388620"/>
                    <a:pt x="530860" y="265430"/>
                  </a:cubicBezTo>
                  <a:cubicBezTo>
                    <a:pt x="530860" y="119380"/>
                    <a:pt x="411480" y="0"/>
                    <a:pt x="265430" y="0"/>
                  </a:cubicBezTo>
                  <a:cubicBezTo>
                    <a:pt x="118110" y="0"/>
                    <a:pt x="0" y="119380"/>
                    <a:pt x="0" y="265430"/>
                  </a:cubicBezTo>
                  <a:cubicBezTo>
                    <a:pt x="0" y="388620"/>
                    <a:pt x="83820" y="491490"/>
                    <a:pt x="196850" y="521970"/>
                  </a:cubicBezTo>
                  <a:lnTo>
                    <a:pt x="196850" y="3111500"/>
                  </a:lnTo>
                  <a:cubicBezTo>
                    <a:pt x="196850" y="3149600"/>
                    <a:pt x="227330" y="3180080"/>
                    <a:pt x="265430" y="3180080"/>
                  </a:cubicBezTo>
                  <a:lnTo>
                    <a:pt x="1746250" y="3180080"/>
                  </a:lnTo>
                  <a:lnTo>
                    <a:pt x="1746250" y="6140450"/>
                  </a:lnTo>
                  <a:cubicBezTo>
                    <a:pt x="1746250" y="6178550"/>
                    <a:pt x="1776730" y="6209030"/>
                    <a:pt x="1814830" y="6209030"/>
                  </a:cubicBezTo>
                  <a:cubicBezTo>
                    <a:pt x="1852930" y="6209030"/>
                    <a:pt x="1883410" y="6178550"/>
                    <a:pt x="1883410" y="6140450"/>
                  </a:cubicBezTo>
                  <a:lnTo>
                    <a:pt x="1883410" y="3111500"/>
                  </a:lnTo>
                  <a:cubicBezTo>
                    <a:pt x="1883410" y="3074670"/>
                    <a:pt x="1851660" y="3044190"/>
                    <a:pt x="1814830" y="3044190"/>
                  </a:cubicBezTo>
                  <a:close/>
                </a:path>
              </a:pathLst>
            </a:custGeom>
            <a:solidFill>
              <a:srgbClr val="2D167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8700" y="934004"/>
            <a:ext cx="7518720" cy="6644750"/>
            <a:chOff x="0" y="0"/>
            <a:chExt cx="10024960" cy="8859667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47625"/>
              <a:ext cx="10024960" cy="797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10"/>
                </a:lnSpc>
              </a:pPr>
              <a:r>
                <a:rPr lang="en-US" sz="3699" spc="184">
                  <a:solidFill>
                    <a:srgbClr val="2D1674"/>
                  </a:solidFill>
                  <a:latin typeface="Anonymous Pro Bold"/>
                </a:rPr>
                <a:t>OBJETIVOS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296817"/>
              <a:ext cx="10024960" cy="7562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47700" indent="-323850" lvl="1">
                <a:lnSpc>
                  <a:spcPts val="4500"/>
                </a:lnSpc>
                <a:buFont typeface="Arial"/>
                <a:buChar char="•"/>
              </a:pPr>
              <a:r>
                <a:rPr lang="en-US" sz="3000" spc="30">
                  <a:solidFill>
                    <a:srgbClr val="2D1674"/>
                  </a:solidFill>
                  <a:latin typeface="Anonymous Pro"/>
                </a:rPr>
                <a:t>Otimizar e automatizar o sistema de análise de notas fiscais;</a:t>
              </a:r>
            </a:p>
            <a:p>
              <a:pPr>
                <a:lnSpc>
                  <a:spcPts val="4500"/>
                </a:lnSpc>
              </a:pPr>
            </a:p>
            <a:p>
              <a:pPr marL="647700" indent="-323850" lvl="1">
                <a:lnSpc>
                  <a:spcPts val="4500"/>
                </a:lnSpc>
                <a:buFont typeface="Arial"/>
                <a:buChar char="•"/>
              </a:pPr>
              <a:r>
                <a:rPr lang="en-US" sz="3000" spc="30">
                  <a:solidFill>
                    <a:srgbClr val="2D1674"/>
                  </a:solidFill>
                  <a:latin typeface="Anonymous Pro"/>
                </a:rPr>
                <a:t>Desenvolvimento de tecnologias dentro de casa e/ou parcerias estratégicas;</a:t>
              </a:r>
            </a:p>
            <a:p>
              <a:pPr>
                <a:lnSpc>
                  <a:spcPts val="4500"/>
                </a:lnSpc>
              </a:pPr>
            </a:p>
            <a:p>
              <a:pPr marL="647700" indent="-323850" lvl="1">
                <a:lnSpc>
                  <a:spcPts val="4500"/>
                </a:lnSpc>
                <a:buFont typeface="Arial"/>
                <a:buChar char="•"/>
              </a:pPr>
              <a:r>
                <a:rPr lang="en-US" sz="3000" spc="30">
                  <a:solidFill>
                    <a:srgbClr val="2D1674"/>
                  </a:solidFill>
                  <a:latin typeface="Anonymous Pro"/>
                </a:rPr>
                <a:t>Gamificação do sistema;</a:t>
              </a:r>
            </a:p>
            <a:p>
              <a:pPr>
                <a:lnSpc>
                  <a:spcPts val="4500"/>
                </a:lnSpc>
              </a:pPr>
            </a:p>
            <a:p>
              <a:pPr marL="647700" indent="-323850" lvl="1">
                <a:lnSpc>
                  <a:spcPts val="4500"/>
                </a:lnSpc>
                <a:buFont typeface="Arial"/>
                <a:buChar char="•"/>
              </a:pPr>
              <a:r>
                <a:rPr lang="en-US" sz="3000" spc="30">
                  <a:solidFill>
                    <a:srgbClr val="2D1674"/>
                  </a:solidFill>
                  <a:latin typeface="Anonymous Pro"/>
                </a:rPr>
                <a:t>I</a:t>
              </a:r>
              <a:r>
                <a:rPr lang="en-US" sz="3000" spc="30">
                  <a:solidFill>
                    <a:srgbClr val="2D1674"/>
                  </a:solidFill>
                  <a:latin typeface="Anonymous Pro"/>
                </a:rPr>
                <a:t>mplementação faseada.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1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494981" y="2329614"/>
            <a:ext cx="13857371" cy="13857371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E17EB">
                <a:alpha val="15686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5110335" y="-4024166"/>
            <a:ext cx="13857371" cy="13857371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D1674">
                <a:alpha val="31765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549647" y="898516"/>
            <a:ext cx="7376781" cy="8489968"/>
            <a:chOff x="0" y="0"/>
            <a:chExt cx="9835708" cy="1131995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38100"/>
              <a:ext cx="9835708" cy="7525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627"/>
                </a:lnSpc>
              </a:pPr>
              <a:r>
                <a:rPr lang="en-US" sz="3559" spc="177">
                  <a:solidFill>
                    <a:srgbClr val="2D1674"/>
                  </a:solidFill>
                  <a:latin typeface="Anonymous Pro Bold"/>
                </a:rPr>
                <a:t>COMO?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236721"/>
              <a:ext cx="9835708" cy="100832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23105" indent="-311553" lvl="1">
                <a:lnSpc>
                  <a:spcPts val="4329"/>
                </a:lnSpc>
                <a:buFont typeface="Arial"/>
                <a:buChar char="•"/>
              </a:pPr>
              <a:r>
                <a:rPr lang="en-US" sz="2886" spc="28">
                  <a:solidFill>
                    <a:srgbClr val="2D1674"/>
                  </a:solidFill>
                  <a:latin typeface="Anonymous Pro"/>
                </a:rPr>
                <a:t>Interpretação dos dados do arquivo da nota fiscal (seja por tecnologia interna, inteligência artificial e/ou parceria);</a:t>
              </a:r>
            </a:p>
            <a:p>
              <a:pPr>
                <a:lnSpc>
                  <a:spcPts val="4329"/>
                </a:lnSpc>
              </a:pPr>
            </a:p>
            <a:p>
              <a:pPr marL="623105" indent="-311553" lvl="1">
                <a:lnSpc>
                  <a:spcPts val="4329"/>
                </a:lnSpc>
                <a:buFont typeface="Arial"/>
                <a:buChar char="•"/>
              </a:pPr>
              <a:r>
                <a:rPr lang="en-US" sz="2886" spc="28">
                  <a:solidFill>
                    <a:srgbClr val="2D1674"/>
                  </a:solidFill>
                  <a:latin typeface="Anonymous Pro"/>
                </a:rPr>
                <a:t>Comparar os dados recebidos automaticamente com os dados internos (geolocalizados e de validação);</a:t>
              </a:r>
            </a:p>
            <a:p>
              <a:pPr>
                <a:lnSpc>
                  <a:spcPts val="4329"/>
                </a:lnSpc>
              </a:pPr>
            </a:p>
            <a:p>
              <a:pPr marL="623105" indent="-311553" lvl="1">
                <a:lnSpc>
                  <a:spcPts val="4329"/>
                </a:lnSpc>
                <a:buFont typeface="Arial"/>
                <a:buChar char="•"/>
              </a:pPr>
              <a:r>
                <a:rPr lang="en-US" sz="2886" spc="28">
                  <a:solidFill>
                    <a:srgbClr val="2D1674"/>
                  </a:solidFill>
                  <a:latin typeface="Anonymous Pro"/>
                </a:rPr>
                <a:t>Finalização do processo pelo sistema apenas após a validade da nota, mas que aprende e valoriza bons profissionais.</a:t>
              </a:r>
            </a:p>
          </p:txBody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3960524" y="-3243518"/>
            <a:ext cx="12707561" cy="127075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17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354387" y="-2525267"/>
            <a:ext cx="4969933" cy="4674658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E17EB">
                <a:alpha val="23922"/>
              </a:srgbClr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11052">
            <a:off x="13505865" y="1346200"/>
            <a:ext cx="4354207" cy="8229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719903">
            <a:off x="-1819275" y="-2245338"/>
            <a:ext cx="4114800" cy="41148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625280" y="2710125"/>
            <a:ext cx="7518720" cy="6073250"/>
            <a:chOff x="0" y="0"/>
            <a:chExt cx="10024960" cy="809766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47625"/>
              <a:ext cx="10024960" cy="797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10"/>
                </a:lnSpc>
              </a:pPr>
              <a:r>
                <a:rPr lang="en-US" sz="3699" spc="184">
                  <a:solidFill>
                    <a:srgbClr val="2D1674"/>
                  </a:solidFill>
                  <a:latin typeface="Anonymous Pro Bold"/>
                </a:rPr>
                <a:t>GANHOS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296817"/>
              <a:ext cx="10024960" cy="6800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47700" indent="-323850" lvl="1">
                <a:lnSpc>
                  <a:spcPts val="4500"/>
                </a:lnSpc>
                <a:buFont typeface="Arial"/>
                <a:buChar char="•"/>
              </a:pPr>
              <a:r>
                <a:rPr lang="en-US" sz="3000" spc="30">
                  <a:solidFill>
                    <a:srgbClr val="2D1674"/>
                  </a:solidFill>
                  <a:latin typeface="Anonymous Pro"/>
                </a:rPr>
                <a:t>Evita que erros pessoais comprometam o processo;</a:t>
              </a:r>
            </a:p>
            <a:p>
              <a:pPr>
                <a:lnSpc>
                  <a:spcPts val="4500"/>
                </a:lnSpc>
              </a:pPr>
            </a:p>
            <a:p>
              <a:pPr marL="647700" indent="-323850" lvl="1">
                <a:lnSpc>
                  <a:spcPts val="4500"/>
                </a:lnSpc>
                <a:buFont typeface="Arial"/>
                <a:buChar char="•"/>
              </a:pPr>
              <a:r>
                <a:rPr lang="en-US" sz="3000" spc="30">
                  <a:solidFill>
                    <a:srgbClr val="2D1674"/>
                  </a:solidFill>
                  <a:latin typeface="Anonymous Pro"/>
                </a:rPr>
                <a:t>Evolui o sistema e os dados internos da empresa;</a:t>
              </a:r>
            </a:p>
            <a:p>
              <a:pPr>
                <a:lnSpc>
                  <a:spcPts val="4500"/>
                </a:lnSpc>
              </a:pPr>
            </a:p>
            <a:p>
              <a:pPr marL="647700" indent="-323850" lvl="1">
                <a:lnSpc>
                  <a:spcPts val="4500"/>
                </a:lnSpc>
                <a:buFont typeface="Arial"/>
                <a:buChar char="•"/>
              </a:pPr>
              <a:r>
                <a:rPr lang="en-US" sz="3000" spc="30">
                  <a:solidFill>
                    <a:srgbClr val="2D1674"/>
                  </a:solidFill>
                  <a:latin typeface="Anonymous Pro"/>
                </a:rPr>
                <a:t>Reduz tempo e custo de pessoal necessário para a operação funcionar.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1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2898468" y="1023837"/>
            <a:ext cx="5428725" cy="9168261"/>
          </a:xfrm>
          <a:prstGeom prst="rect">
            <a:avLst/>
          </a:prstGeom>
          <a:solidFill>
            <a:srgbClr val="2D1674"/>
          </a:solidFill>
        </p:spPr>
      </p:sp>
      <p:grpSp>
        <p:nvGrpSpPr>
          <p:cNvPr name="Group 3" id="3"/>
          <p:cNvGrpSpPr/>
          <p:nvPr/>
        </p:nvGrpSpPr>
        <p:grpSpPr>
          <a:xfrm rot="-10800000">
            <a:off x="7727662" y="-726198"/>
            <a:ext cx="2216258" cy="2863175"/>
            <a:chOff x="0" y="0"/>
            <a:chExt cx="4842510" cy="6256020"/>
          </a:xfrm>
        </p:grpSpPr>
        <p:sp>
          <p:nvSpPr>
            <p:cNvPr name="Freeform 4" id="4"/>
            <p:cNvSpPr/>
            <p:nvPr/>
          </p:nvSpPr>
          <p:spPr>
            <a:xfrm>
              <a:off x="29210" y="12700"/>
              <a:ext cx="4775200" cy="6209030"/>
            </a:xfrm>
            <a:custGeom>
              <a:avLst/>
              <a:gdLst/>
              <a:ahLst/>
              <a:cxnLst/>
              <a:rect r="r" b="b" t="t" l="l"/>
              <a:pathLst>
                <a:path h="6209030" w="4775200">
                  <a:moveTo>
                    <a:pt x="2396490" y="0"/>
                  </a:moveTo>
                  <a:cubicBezTo>
                    <a:pt x="2249170" y="0"/>
                    <a:pt x="2131060" y="119380"/>
                    <a:pt x="2131060" y="265430"/>
                  </a:cubicBezTo>
                  <a:cubicBezTo>
                    <a:pt x="2131060" y="388620"/>
                    <a:pt x="2214880" y="491490"/>
                    <a:pt x="2327910" y="521970"/>
                  </a:cubicBezTo>
                  <a:lnTo>
                    <a:pt x="2327910" y="6140450"/>
                  </a:lnTo>
                  <a:cubicBezTo>
                    <a:pt x="2327910" y="6178550"/>
                    <a:pt x="2358390" y="6209030"/>
                    <a:pt x="2396490" y="6209030"/>
                  </a:cubicBezTo>
                  <a:cubicBezTo>
                    <a:pt x="2434590" y="6209030"/>
                    <a:pt x="2465070" y="6178550"/>
                    <a:pt x="2465070" y="6140450"/>
                  </a:cubicBezTo>
                  <a:lnTo>
                    <a:pt x="2465070" y="521970"/>
                  </a:lnTo>
                  <a:cubicBezTo>
                    <a:pt x="2578100" y="491490"/>
                    <a:pt x="2661920" y="388620"/>
                    <a:pt x="2661920" y="265430"/>
                  </a:cubicBezTo>
                  <a:cubicBezTo>
                    <a:pt x="2661920" y="119380"/>
                    <a:pt x="2542540" y="0"/>
                    <a:pt x="2396490" y="0"/>
                  </a:cubicBezTo>
                  <a:close/>
                  <a:moveTo>
                    <a:pt x="4508500" y="0"/>
                  </a:moveTo>
                  <a:cubicBezTo>
                    <a:pt x="4361180" y="0"/>
                    <a:pt x="4243070" y="119380"/>
                    <a:pt x="4243070" y="265430"/>
                  </a:cubicBezTo>
                  <a:cubicBezTo>
                    <a:pt x="4243070" y="388620"/>
                    <a:pt x="4326890" y="491490"/>
                    <a:pt x="4439920" y="521970"/>
                  </a:cubicBezTo>
                  <a:lnTo>
                    <a:pt x="4439920" y="3042920"/>
                  </a:lnTo>
                  <a:lnTo>
                    <a:pt x="2960370" y="3042920"/>
                  </a:lnTo>
                  <a:cubicBezTo>
                    <a:pt x="2922270" y="3042920"/>
                    <a:pt x="2891790" y="3073400"/>
                    <a:pt x="2891790" y="3111500"/>
                  </a:cubicBezTo>
                  <a:lnTo>
                    <a:pt x="2891790" y="6140450"/>
                  </a:lnTo>
                  <a:cubicBezTo>
                    <a:pt x="2891790" y="6178550"/>
                    <a:pt x="2922270" y="6209030"/>
                    <a:pt x="2960370" y="6209030"/>
                  </a:cubicBezTo>
                  <a:cubicBezTo>
                    <a:pt x="2998470" y="6209030"/>
                    <a:pt x="3028950" y="6178550"/>
                    <a:pt x="3028950" y="6140450"/>
                  </a:cubicBezTo>
                  <a:lnTo>
                    <a:pt x="3028950" y="3180080"/>
                  </a:lnTo>
                  <a:lnTo>
                    <a:pt x="4509770" y="3180080"/>
                  </a:lnTo>
                  <a:cubicBezTo>
                    <a:pt x="4547870" y="3180080"/>
                    <a:pt x="4578350" y="3149600"/>
                    <a:pt x="4578350" y="3111500"/>
                  </a:cubicBezTo>
                  <a:lnTo>
                    <a:pt x="4578350" y="521970"/>
                  </a:lnTo>
                  <a:cubicBezTo>
                    <a:pt x="4691380" y="491490"/>
                    <a:pt x="4775200" y="388620"/>
                    <a:pt x="4775200" y="265430"/>
                  </a:cubicBezTo>
                  <a:cubicBezTo>
                    <a:pt x="4775200" y="119380"/>
                    <a:pt x="4655820" y="0"/>
                    <a:pt x="4508500" y="0"/>
                  </a:cubicBezTo>
                  <a:close/>
                  <a:moveTo>
                    <a:pt x="1814830" y="3044190"/>
                  </a:moveTo>
                  <a:lnTo>
                    <a:pt x="334010" y="3044190"/>
                  </a:lnTo>
                  <a:lnTo>
                    <a:pt x="334010" y="521970"/>
                  </a:lnTo>
                  <a:cubicBezTo>
                    <a:pt x="447040" y="491490"/>
                    <a:pt x="530860" y="388620"/>
                    <a:pt x="530860" y="265430"/>
                  </a:cubicBezTo>
                  <a:cubicBezTo>
                    <a:pt x="530860" y="119380"/>
                    <a:pt x="411480" y="0"/>
                    <a:pt x="265430" y="0"/>
                  </a:cubicBezTo>
                  <a:cubicBezTo>
                    <a:pt x="118110" y="0"/>
                    <a:pt x="0" y="119380"/>
                    <a:pt x="0" y="265430"/>
                  </a:cubicBezTo>
                  <a:cubicBezTo>
                    <a:pt x="0" y="388620"/>
                    <a:pt x="83820" y="491490"/>
                    <a:pt x="196850" y="521970"/>
                  </a:cubicBezTo>
                  <a:lnTo>
                    <a:pt x="196850" y="3111500"/>
                  </a:lnTo>
                  <a:cubicBezTo>
                    <a:pt x="196850" y="3149600"/>
                    <a:pt x="227330" y="3180080"/>
                    <a:pt x="265430" y="3180080"/>
                  </a:cubicBezTo>
                  <a:lnTo>
                    <a:pt x="1746250" y="3180080"/>
                  </a:lnTo>
                  <a:lnTo>
                    <a:pt x="1746250" y="6140450"/>
                  </a:lnTo>
                  <a:cubicBezTo>
                    <a:pt x="1746250" y="6178550"/>
                    <a:pt x="1776730" y="6209030"/>
                    <a:pt x="1814830" y="6209030"/>
                  </a:cubicBezTo>
                  <a:cubicBezTo>
                    <a:pt x="1852930" y="6209030"/>
                    <a:pt x="1883410" y="6178550"/>
                    <a:pt x="1883410" y="6140450"/>
                  </a:cubicBezTo>
                  <a:lnTo>
                    <a:pt x="1883410" y="3111500"/>
                  </a:lnTo>
                  <a:cubicBezTo>
                    <a:pt x="1883410" y="3074670"/>
                    <a:pt x="1851660" y="3044190"/>
                    <a:pt x="1814830" y="3044190"/>
                  </a:cubicBezTo>
                  <a:close/>
                </a:path>
              </a:pathLst>
            </a:custGeom>
            <a:solidFill>
              <a:srgbClr val="2D1674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762" t="0" r="0" b="1477"/>
          <a:stretch>
            <a:fillRect/>
          </a:stretch>
        </p:blipFill>
        <p:spPr>
          <a:xfrm flipH="false" flipV="false" rot="0">
            <a:off x="1281741" y="3187524"/>
            <a:ext cx="8662180" cy="4837376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0811140" y="1726056"/>
            <a:ext cx="6805798" cy="8008494"/>
            <a:chOff x="0" y="0"/>
            <a:chExt cx="9074397" cy="10677993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47625"/>
              <a:ext cx="9074397" cy="797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10"/>
                </a:lnSpc>
              </a:pPr>
              <a:r>
                <a:rPr lang="en-US" sz="3699" spc="184">
                  <a:solidFill>
                    <a:srgbClr val="2D1674"/>
                  </a:solidFill>
                  <a:latin typeface="Anonymous Pro Bold"/>
                </a:rPr>
                <a:t>EVOLUÇÃO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075146"/>
              <a:ext cx="9074397" cy="6800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47700" indent="-323850" lvl="1">
                <a:lnSpc>
                  <a:spcPts val="4500"/>
                </a:lnSpc>
                <a:buFont typeface="Arial"/>
                <a:buChar char="•"/>
              </a:pPr>
              <a:r>
                <a:rPr lang="en-US" sz="3000" spc="30">
                  <a:solidFill>
                    <a:srgbClr val="2D1674"/>
                  </a:solidFill>
                  <a:latin typeface="Anonymous Pro"/>
                </a:rPr>
                <a:t>Adoção faseada do novo método de validação;</a:t>
              </a:r>
            </a:p>
            <a:p>
              <a:pPr>
                <a:lnSpc>
                  <a:spcPts val="4500"/>
                </a:lnSpc>
              </a:pPr>
            </a:p>
            <a:p>
              <a:pPr marL="647700" indent="-323850" lvl="1">
                <a:lnSpc>
                  <a:spcPts val="4500"/>
                </a:lnSpc>
                <a:buFont typeface="Arial"/>
                <a:buChar char="•"/>
              </a:pPr>
              <a:r>
                <a:rPr lang="en-US" sz="3000" spc="30">
                  <a:solidFill>
                    <a:srgbClr val="2D1674"/>
                  </a:solidFill>
                  <a:latin typeface="Anonymous Pro"/>
                </a:rPr>
                <a:t>Possibilidade de usar um chatbot/assistente de apoio ao profissional;</a:t>
              </a:r>
            </a:p>
            <a:p>
              <a:pPr>
                <a:lnSpc>
                  <a:spcPts val="4500"/>
                </a:lnSpc>
              </a:pPr>
            </a:p>
            <a:p>
              <a:pPr marL="647700" indent="-323850" lvl="1">
                <a:lnSpc>
                  <a:spcPts val="4500"/>
                </a:lnSpc>
                <a:buFont typeface="Arial"/>
                <a:buChar char="•"/>
              </a:pPr>
              <a:r>
                <a:rPr lang="en-US" sz="3000" spc="30">
                  <a:solidFill>
                    <a:srgbClr val="2D1674"/>
                  </a:solidFill>
                  <a:latin typeface="Anonymous Pro"/>
                </a:rPr>
                <a:t>Gamificação no processo de participação do clube.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9973143"/>
              <a:ext cx="9074397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32989" y="7843211"/>
            <a:ext cx="4099837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16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177837" y="4714875"/>
            <a:ext cx="8675492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5499" spc="164">
                <a:solidFill>
                  <a:srgbClr val="FBF1EF"/>
                </a:solidFill>
                <a:latin typeface="Anonymous Pro"/>
              </a:rPr>
              <a:t>Obrigada (: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85623">
            <a:off x="-2540144" y="2854448"/>
            <a:ext cx="10532288" cy="105322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DAExOY3x0WE</dc:identifier>
  <dcterms:modified xsi:type="dcterms:W3CDTF">2011-08-01T06:04:30Z</dcterms:modified>
  <cp:revision>1</cp:revision>
  <dc:title>Challenge Daikin - Grupo Q</dc:title>
</cp:coreProperties>
</file>