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75" r:id="rId2"/>
    <p:sldId id="277" r:id="rId3"/>
    <p:sldId id="283" r:id="rId4"/>
    <p:sldId id="276" r:id="rId5"/>
    <p:sldId id="259" r:id="rId6"/>
    <p:sldId id="278" r:id="rId7"/>
    <p:sldId id="279" r:id="rId8"/>
    <p:sldId id="280" r:id="rId9"/>
    <p:sldId id="281" r:id="rId10"/>
    <p:sldId id="284" r:id="rId11"/>
  </p:sldIdLst>
  <p:sldSz cx="12192000" cy="6858000"/>
  <p:notesSz cx="6858000" cy="9144000"/>
  <p:custDataLst>
    <p:tags r:id="rId1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5"/>
    <a:srgbClr val="58267E"/>
    <a:srgbClr val="35393F"/>
    <a:srgbClr val="3E1B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00" autoAdjust="0"/>
    <p:restoredTop sz="88828"/>
  </p:normalViewPr>
  <p:slideViewPr>
    <p:cSldViewPr snapToGrid="0">
      <p:cViewPr varScale="1">
        <p:scale>
          <a:sx n="93" d="100"/>
          <a:sy n="93" d="100"/>
        </p:scale>
        <p:origin x="27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ED6762-05EE-E240-93FC-804C3E536FC8}" type="datetimeFigureOut">
              <a:rPr lang="en-US" smtClean="0"/>
              <a:t>3/6/21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CFB541-7D2A-2B48-B081-CD35135E40FE}" type="slidenum">
              <a:rPr lang="en-US" smtClean="0"/>
              <a:t>‹#›</a:t>
            </a:fld>
            <a:endParaRPr lang="en-US"/>
          </a:p>
        </p:txBody>
      </p:sp>
    </p:spTree>
    <p:extLst>
      <p:ext uri="{BB962C8B-B14F-4D97-AF65-F5344CB8AC3E}">
        <p14:creationId xmlns:p14="http://schemas.microsoft.com/office/powerpoint/2010/main" val="1424447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Hi everyone, I’m back with another QWOP video. Since my last upload, a lot of people have been asking me why the bot wasn’t able to set a new record. why the student wasn’t able to surpass the teacher.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the answer is quite simple..</a:t>
            </a:r>
          </a:p>
        </p:txBody>
      </p:sp>
      <p:sp>
        <p:nvSpPr>
          <p:cNvPr id="4" name="Slide Number Placeholder 3"/>
          <p:cNvSpPr>
            <a:spLocks noGrp="1"/>
          </p:cNvSpPr>
          <p:nvPr>
            <p:ph type="sldNum" sz="quarter" idx="5"/>
          </p:nvPr>
        </p:nvSpPr>
        <p:spPr/>
        <p:txBody>
          <a:bodyPr/>
          <a:lstStyle/>
          <a:p>
            <a:fld id="{7CCFB541-7D2A-2B48-B081-CD35135E40FE}" type="slidenum">
              <a:rPr lang="en-US" smtClean="0"/>
              <a:t>1</a:t>
            </a:fld>
            <a:endParaRPr lang="en-US"/>
          </a:p>
        </p:txBody>
      </p:sp>
    </p:spTree>
    <p:extLst>
      <p:ext uri="{BB962C8B-B14F-4D97-AF65-F5344CB8AC3E}">
        <p14:creationId xmlns:p14="http://schemas.microsoft.com/office/powerpoint/2010/main" val="3399858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there you have it, yet another game where AI has surpassed humans. I hope you enjoyed this video. Leave any thoughts or questions in the comments below. I’ll leave you guys with some extra footage of the agent training.. cheers!</a:t>
            </a:r>
          </a:p>
        </p:txBody>
      </p:sp>
      <p:sp>
        <p:nvSpPr>
          <p:cNvPr id="4" name="Slide Number Placeholder 3"/>
          <p:cNvSpPr>
            <a:spLocks noGrp="1"/>
          </p:cNvSpPr>
          <p:nvPr>
            <p:ph type="sldNum" sz="quarter" idx="5"/>
          </p:nvPr>
        </p:nvSpPr>
        <p:spPr/>
        <p:txBody>
          <a:bodyPr/>
          <a:lstStyle/>
          <a:p>
            <a:fld id="{7CCFB541-7D2A-2B48-B081-CD35135E40FE}" type="slidenum">
              <a:rPr lang="en-US" smtClean="0"/>
              <a:t>10</a:t>
            </a:fld>
            <a:endParaRPr lang="en-US"/>
          </a:p>
        </p:txBody>
      </p:sp>
    </p:spTree>
    <p:extLst>
      <p:ext uri="{BB962C8B-B14F-4D97-AF65-F5344CB8AC3E}">
        <p14:creationId xmlns:p14="http://schemas.microsoft.com/office/powerpoint/2010/main" val="1908091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because the agent was merely an infant. It was designed mostly for experimentation and learning new behaviors. But now that you guys asked for speed, I created a new agent that takes ACER’s behaviors and optimizes them for pure speed. Here it is in action and setting a new world record…</a:t>
            </a:r>
          </a:p>
        </p:txBody>
      </p:sp>
      <p:sp>
        <p:nvSpPr>
          <p:cNvPr id="4" name="Slide Number Placeholder 3"/>
          <p:cNvSpPr>
            <a:spLocks noGrp="1"/>
          </p:cNvSpPr>
          <p:nvPr>
            <p:ph type="sldNum" sz="quarter" idx="5"/>
          </p:nvPr>
        </p:nvSpPr>
        <p:spPr/>
        <p:txBody>
          <a:bodyPr/>
          <a:lstStyle/>
          <a:p>
            <a:fld id="{7CCFB541-7D2A-2B48-B081-CD35135E40FE}" type="slidenum">
              <a:rPr lang="en-US" smtClean="0"/>
              <a:t>2</a:t>
            </a:fld>
            <a:endParaRPr lang="en-US"/>
          </a:p>
        </p:txBody>
      </p:sp>
    </p:spTree>
    <p:extLst>
      <p:ext uri="{BB962C8B-B14F-4D97-AF65-F5344CB8AC3E}">
        <p14:creationId xmlns:p14="http://schemas.microsoft.com/office/powerpoint/2010/main" val="987796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CFB541-7D2A-2B48-B081-CD35135E40FE}" type="slidenum">
              <a:rPr lang="en-US" smtClean="0"/>
              <a:t>3</a:t>
            </a:fld>
            <a:endParaRPr lang="en-US"/>
          </a:p>
        </p:txBody>
      </p:sp>
    </p:spTree>
    <p:extLst>
      <p:ext uri="{BB962C8B-B14F-4D97-AF65-F5344CB8AC3E}">
        <p14:creationId xmlns:p14="http://schemas.microsoft.com/office/powerpoint/2010/main" val="2759275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I’ll go through some of the tweaks I made to improve the agent’s speed.</a:t>
            </a:r>
          </a:p>
          <a:p>
            <a:endParaRPr lang="en-US" dirty="0"/>
          </a:p>
          <a:p>
            <a:r>
              <a:rPr lang="en-US" dirty="0"/>
              <a:t>The first thing I did was to swap out the ACER algorithm for Prioritized DDQN. This is because DQN is much more sample efficient so it can quickly optimize the techniques already learned by ACER.</a:t>
            </a:r>
          </a:p>
          <a:p>
            <a:endParaRPr lang="en-US" dirty="0"/>
          </a:p>
          <a:p>
            <a:endParaRPr lang="en-US" dirty="0"/>
          </a:p>
        </p:txBody>
      </p:sp>
      <p:sp>
        <p:nvSpPr>
          <p:cNvPr id="4" name="Slide Number Placeholder 3"/>
          <p:cNvSpPr>
            <a:spLocks noGrp="1"/>
          </p:cNvSpPr>
          <p:nvPr>
            <p:ph type="sldNum" sz="quarter" idx="5"/>
          </p:nvPr>
        </p:nvSpPr>
        <p:spPr/>
        <p:txBody>
          <a:bodyPr/>
          <a:lstStyle/>
          <a:p>
            <a:fld id="{7CCFB541-7D2A-2B48-B081-CD35135E40FE}" type="slidenum">
              <a:rPr lang="en-US" smtClean="0"/>
              <a:t>4</a:t>
            </a:fld>
            <a:endParaRPr lang="en-US"/>
          </a:p>
        </p:txBody>
      </p:sp>
    </p:spTree>
    <p:extLst>
      <p:ext uri="{BB962C8B-B14F-4D97-AF65-F5344CB8AC3E}">
        <p14:creationId xmlns:p14="http://schemas.microsoft.com/office/powerpoint/2010/main" val="3996040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are some papers that go through the key features of the algorithm, including Double Q-learning, Dueling Networks, and Prioritized Experience Replay.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I’ll link these in the description below. I highly recommend checking them out, they’re much easier to read than the ACER paper. </a:t>
            </a:r>
          </a:p>
        </p:txBody>
      </p:sp>
      <p:sp>
        <p:nvSpPr>
          <p:cNvPr id="4" name="Slide Number Placeholder 3"/>
          <p:cNvSpPr>
            <a:spLocks noGrp="1"/>
          </p:cNvSpPr>
          <p:nvPr>
            <p:ph type="sldNum" sz="quarter" idx="5"/>
          </p:nvPr>
        </p:nvSpPr>
        <p:spPr/>
        <p:txBody>
          <a:bodyPr/>
          <a:lstStyle/>
          <a:p>
            <a:fld id="{7CCFB541-7D2A-2B48-B081-CD35135E40FE}" type="slidenum">
              <a:rPr lang="en-US" smtClean="0"/>
              <a:t>5</a:t>
            </a:fld>
            <a:endParaRPr lang="en-US"/>
          </a:p>
        </p:txBody>
      </p:sp>
    </p:spTree>
    <p:extLst>
      <p:ext uri="{BB962C8B-B14F-4D97-AF65-F5344CB8AC3E}">
        <p14:creationId xmlns:p14="http://schemas.microsoft.com/office/powerpoint/2010/main" val="3754629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the reward function was modified. Previously it had a number of penalties including penalties for low torso height, vertical torso movement, and excessive knee bending. when the agent was just learning to stride, these helped stabilize its running technique. But now that it knows how to stride, I took the training wheels off and let it optimize purely for forward velocity. </a:t>
            </a:r>
          </a:p>
        </p:txBody>
      </p:sp>
      <p:sp>
        <p:nvSpPr>
          <p:cNvPr id="4" name="Slide Number Placeholder 3"/>
          <p:cNvSpPr>
            <a:spLocks noGrp="1"/>
          </p:cNvSpPr>
          <p:nvPr>
            <p:ph type="sldNum" sz="quarter" idx="5"/>
          </p:nvPr>
        </p:nvSpPr>
        <p:spPr/>
        <p:txBody>
          <a:bodyPr/>
          <a:lstStyle/>
          <a:p>
            <a:fld id="{7CCFB541-7D2A-2B48-B081-CD35135E40FE}" type="slidenum">
              <a:rPr lang="en-US" smtClean="0"/>
              <a:t>6</a:t>
            </a:fld>
            <a:endParaRPr lang="en-US"/>
          </a:p>
        </p:txBody>
      </p:sp>
    </p:spTree>
    <p:extLst>
      <p:ext uri="{BB962C8B-B14F-4D97-AF65-F5344CB8AC3E}">
        <p14:creationId xmlns:p14="http://schemas.microsoft.com/office/powerpoint/2010/main" val="1676717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effective framerate for both training and testing were also increased so that the agent could make more precise actions. </a:t>
            </a:r>
          </a:p>
        </p:txBody>
      </p:sp>
      <p:sp>
        <p:nvSpPr>
          <p:cNvPr id="4" name="Slide Number Placeholder 3"/>
          <p:cNvSpPr>
            <a:spLocks noGrp="1"/>
          </p:cNvSpPr>
          <p:nvPr>
            <p:ph type="sldNum" sz="quarter" idx="5"/>
          </p:nvPr>
        </p:nvSpPr>
        <p:spPr/>
        <p:txBody>
          <a:bodyPr/>
          <a:lstStyle/>
          <a:p>
            <a:fld id="{7CCFB541-7D2A-2B48-B081-CD35135E40FE}" type="slidenum">
              <a:rPr lang="en-US" smtClean="0"/>
              <a:t>7</a:t>
            </a:fld>
            <a:endParaRPr lang="en-US"/>
          </a:p>
        </p:txBody>
      </p:sp>
    </p:spTree>
    <p:extLst>
      <p:ext uri="{BB962C8B-B14F-4D97-AF65-F5344CB8AC3E}">
        <p14:creationId xmlns:p14="http://schemas.microsoft.com/office/powerpoint/2010/main" val="2884178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new agent was first pre-trained with ACER’s runs and then improved through self-learning. It did not do mixed memory training with </a:t>
            </a:r>
            <a:r>
              <a:rPr lang="en-US" dirty="0" err="1"/>
              <a:t>Kurodo’s</a:t>
            </a:r>
            <a:r>
              <a:rPr lang="en-US" dirty="0"/>
              <a:t> data like ACER did. </a:t>
            </a:r>
          </a:p>
        </p:txBody>
      </p:sp>
      <p:sp>
        <p:nvSpPr>
          <p:cNvPr id="4" name="Slide Number Placeholder 3"/>
          <p:cNvSpPr>
            <a:spLocks noGrp="1"/>
          </p:cNvSpPr>
          <p:nvPr>
            <p:ph type="sldNum" sz="quarter" idx="5"/>
          </p:nvPr>
        </p:nvSpPr>
        <p:spPr/>
        <p:txBody>
          <a:bodyPr/>
          <a:lstStyle/>
          <a:p>
            <a:fld id="{7CCFB541-7D2A-2B48-B081-CD35135E40FE}" type="slidenum">
              <a:rPr lang="en-US" smtClean="0"/>
              <a:t>8</a:t>
            </a:fld>
            <a:endParaRPr lang="en-US"/>
          </a:p>
        </p:txBody>
      </p:sp>
    </p:spTree>
    <p:extLst>
      <p:ext uri="{BB962C8B-B14F-4D97-AF65-F5344CB8AC3E}">
        <p14:creationId xmlns:p14="http://schemas.microsoft.com/office/powerpoint/2010/main" val="1632106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was trained for a total of 40 hours, of which all of it was self-learning except for a couple of minutes of pre-training.</a:t>
            </a:r>
          </a:p>
        </p:txBody>
      </p:sp>
      <p:sp>
        <p:nvSpPr>
          <p:cNvPr id="4" name="Slide Number Placeholder 3"/>
          <p:cNvSpPr>
            <a:spLocks noGrp="1"/>
          </p:cNvSpPr>
          <p:nvPr>
            <p:ph type="sldNum" sz="quarter" idx="5"/>
          </p:nvPr>
        </p:nvSpPr>
        <p:spPr/>
        <p:txBody>
          <a:bodyPr/>
          <a:lstStyle/>
          <a:p>
            <a:fld id="{7CCFB541-7D2A-2B48-B081-CD35135E40FE}" type="slidenum">
              <a:rPr lang="en-US" smtClean="0"/>
              <a:t>9</a:t>
            </a:fld>
            <a:endParaRPr lang="en-US"/>
          </a:p>
        </p:txBody>
      </p:sp>
    </p:spTree>
    <p:extLst>
      <p:ext uri="{BB962C8B-B14F-4D97-AF65-F5344CB8AC3E}">
        <p14:creationId xmlns:p14="http://schemas.microsoft.com/office/powerpoint/2010/main" val="1721523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4F1D63-3E91-49A9-9780-429C522EE701}" type="datetimeFigureOut">
              <a:rPr lang="en-US" smtClean="0"/>
              <a:t>3/6/21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662E69-8352-426F-A43F-5B72AC2A1140}" type="slidenum">
              <a:rPr lang="en-US" smtClean="0"/>
              <a:t>‹#›</a:t>
            </a:fld>
            <a:endParaRPr lang="en-US"/>
          </a:p>
        </p:txBody>
      </p:sp>
    </p:spTree>
    <p:extLst>
      <p:ext uri="{BB962C8B-B14F-4D97-AF65-F5344CB8AC3E}">
        <p14:creationId xmlns:p14="http://schemas.microsoft.com/office/powerpoint/2010/main" val="3262092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F1D63-3E91-49A9-9780-429C522EE701}" type="datetimeFigureOut">
              <a:rPr lang="en-US" smtClean="0"/>
              <a:t>3/6/21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662E69-8352-426F-A43F-5B72AC2A1140}" type="slidenum">
              <a:rPr lang="en-US" smtClean="0"/>
              <a:t>‹#›</a:t>
            </a:fld>
            <a:endParaRPr lang="en-US"/>
          </a:p>
        </p:txBody>
      </p:sp>
    </p:spTree>
    <p:extLst>
      <p:ext uri="{BB962C8B-B14F-4D97-AF65-F5344CB8AC3E}">
        <p14:creationId xmlns:p14="http://schemas.microsoft.com/office/powerpoint/2010/main" val="3341216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F1D63-3E91-49A9-9780-429C522EE701}" type="datetimeFigureOut">
              <a:rPr lang="en-US" smtClean="0"/>
              <a:t>3/6/21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662E69-8352-426F-A43F-5B72AC2A1140}" type="slidenum">
              <a:rPr lang="en-US" smtClean="0"/>
              <a:t>‹#›</a:t>
            </a:fld>
            <a:endParaRPr lang="en-US"/>
          </a:p>
        </p:txBody>
      </p:sp>
    </p:spTree>
    <p:extLst>
      <p:ext uri="{BB962C8B-B14F-4D97-AF65-F5344CB8AC3E}">
        <p14:creationId xmlns:p14="http://schemas.microsoft.com/office/powerpoint/2010/main" val="1358955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F1D63-3E91-49A9-9780-429C522EE701}" type="datetimeFigureOut">
              <a:rPr lang="en-US" smtClean="0"/>
              <a:t>3/6/21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662E69-8352-426F-A43F-5B72AC2A1140}" type="slidenum">
              <a:rPr lang="en-US" smtClean="0"/>
              <a:t>‹#›</a:t>
            </a:fld>
            <a:endParaRPr lang="en-US"/>
          </a:p>
        </p:txBody>
      </p:sp>
    </p:spTree>
    <p:extLst>
      <p:ext uri="{BB962C8B-B14F-4D97-AF65-F5344CB8AC3E}">
        <p14:creationId xmlns:p14="http://schemas.microsoft.com/office/powerpoint/2010/main" val="2087811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4F1D63-3E91-49A9-9780-429C522EE701}" type="datetimeFigureOut">
              <a:rPr lang="en-US" smtClean="0"/>
              <a:t>3/6/21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662E69-8352-426F-A43F-5B72AC2A1140}" type="slidenum">
              <a:rPr lang="en-US" smtClean="0"/>
              <a:t>‹#›</a:t>
            </a:fld>
            <a:endParaRPr lang="en-US"/>
          </a:p>
        </p:txBody>
      </p:sp>
    </p:spTree>
    <p:extLst>
      <p:ext uri="{BB962C8B-B14F-4D97-AF65-F5344CB8AC3E}">
        <p14:creationId xmlns:p14="http://schemas.microsoft.com/office/powerpoint/2010/main" val="1678993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4F1D63-3E91-49A9-9780-429C522EE701}" type="datetimeFigureOut">
              <a:rPr lang="en-US" smtClean="0"/>
              <a:t>3/6/21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662E69-8352-426F-A43F-5B72AC2A1140}" type="slidenum">
              <a:rPr lang="en-US" smtClean="0"/>
              <a:t>‹#›</a:t>
            </a:fld>
            <a:endParaRPr lang="en-US"/>
          </a:p>
        </p:txBody>
      </p:sp>
    </p:spTree>
    <p:extLst>
      <p:ext uri="{BB962C8B-B14F-4D97-AF65-F5344CB8AC3E}">
        <p14:creationId xmlns:p14="http://schemas.microsoft.com/office/powerpoint/2010/main" val="1484346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4F1D63-3E91-49A9-9780-429C522EE701}" type="datetimeFigureOut">
              <a:rPr lang="en-US" smtClean="0"/>
              <a:t>3/6/21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662E69-8352-426F-A43F-5B72AC2A1140}" type="slidenum">
              <a:rPr lang="en-US" smtClean="0"/>
              <a:t>‹#›</a:t>
            </a:fld>
            <a:endParaRPr lang="en-US"/>
          </a:p>
        </p:txBody>
      </p:sp>
    </p:spTree>
    <p:extLst>
      <p:ext uri="{BB962C8B-B14F-4D97-AF65-F5344CB8AC3E}">
        <p14:creationId xmlns:p14="http://schemas.microsoft.com/office/powerpoint/2010/main" val="1223347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4F1D63-3E91-49A9-9780-429C522EE701}" type="datetimeFigureOut">
              <a:rPr lang="en-US" smtClean="0"/>
              <a:t>3/6/21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662E69-8352-426F-A43F-5B72AC2A1140}" type="slidenum">
              <a:rPr lang="en-US" smtClean="0"/>
              <a:t>‹#›</a:t>
            </a:fld>
            <a:endParaRPr lang="en-US"/>
          </a:p>
        </p:txBody>
      </p:sp>
    </p:spTree>
    <p:extLst>
      <p:ext uri="{BB962C8B-B14F-4D97-AF65-F5344CB8AC3E}">
        <p14:creationId xmlns:p14="http://schemas.microsoft.com/office/powerpoint/2010/main" val="2460982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4F1D63-3E91-49A9-9780-429C522EE701}" type="datetimeFigureOut">
              <a:rPr lang="en-US" smtClean="0"/>
              <a:t>3/6/21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662E69-8352-426F-A43F-5B72AC2A1140}" type="slidenum">
              <a:rPr lang="en-US" smtClean="0"/>
              <a:t>‹#›</a:t>
            </a:fld>
            <a:endParaRPr lang="en-US"/>
          </a:p>
        </p:txBody>
      </p:sp>
    </p:spTree>
    <p:extLst>
      <p:ext uri="{BB962C8B-B14F-4D97-AF65-F5344CB8AC3E}">
        <p14:creationId xmlns:p14="http://schemas.microsoft.com/office/powerpoint/2010/main" val="2841461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4F1D63-3E91-49A9-9780-429C522EE701}" type="datetimeFigureOut">
              <a:rPr lang="en-US" smtClean="0"/>
              <a:t>3/6/21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662E69-8352-426F-A43F-5B72AC2A1140}" type="slidenum">
              <a:rPr lang="en-US" smtClean="0"/>
              <a:t>‹#›</a:t>
            </a:fld>
            <a:endParaRPr lang="en-US"/>
          </a:p>
        </p:txBody>
      </p:sp>
    </p:spTree>
    <p:extLst>
      <p:ext uri="{BB962C8B-B14F-4D97-AF65-F5344CB8AC3E}">
        <p14:creationId xmlns:p14="http://schemas.microsoft.com/office/powerpoint/2010/main" val="4132429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4F1D63-3E91-49A9-9780-429C522EE701}" type="datetimeFigureOut">
              <a:rPr lang="en-US" smtClean="0"/>
              <a:t>3/6/21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662E69-8352-426F-A43F-5B72AC2A1140}" type="slidenum">
              <a:rPr lang="en-US" smtClean="0"/>
              <a:t>‹#›</a:t>
            </a:fld>
            <a:endParaRPr lang="en-US"/>
          </a:p>
        </p:txBody>
      </p:sp>
    </p:spTree>
    <p:extLst>
      <p:ext uri="{BB962C8B-B14F-4D97-AF65-F5344CB8AC3E}">
        <p14:creationId xmlns:p14="http://schemas.microsoft.com/office/powerpoint/2010/main" val="2561051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4F1D63-3E91-49A9-9780-429C522EE701}" type="datetimeFigureOut">
              <a:rPr lang="en-US" smtClean="0"/>
              <a:t>3/6/21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662E69-8352-426F-A43F-5B72AC2A1140}" type="slidenum">
              <a:rPr lang="en-US" smtClean="0"/>
              <a:t>‹#›</a:t>
            </a:fld>
            <a:endParaRPr lang="en-US"/>
          </a:p>
        </p:txBody>
      </p:sp>
      <p:graphicFrame>
        <p:nvGraphicFramePr>
          <p:cNvPr id="7" name="Object 6" hidden="1">
            <a:extLst>
              <a:ext uri="{FF2B5EF4-FFF2-40B4-BE49-F238E27FC236}">
                <a16:creationId xmlns:a16="http://schemas.microsoft.com/office/drawing/2014/main" id="{DEB7DE36-D549-EA4D-8EC8-50D0F127FEF9}"/>
              </a:ext>
            </a:extLst>
          </p:cNvPr>
          <p:cNvGraphicFramePr>
            <a:graphicFrameLocks noChangeAspect="1"/>
          </p:cNvGraphicFramePr>
          <p:nvPr userDrawn="1">
            <p:custDataLst>
              <p:tags r:id="rId14"/>
            </p:custDataLst>
            <p:extLst>
              <p:ext uri="{D42A27DB-BD31-4B8C-83A1-F6EECF244321}">
                <p14:modId xmlns:p14="http://schemas.microsoft.com/office/powerpoint/2010/main" val="275074342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24765" name="think-cell Slide" r:id="rId15" imgW="7772400" imgH="10058400" progId="TCLayout.ActiveDocument.1">
                  <p:embed/>
                </p:oleObj>
              </mc:Choice>
              <mc:Fallback>
                <p:oleObj name="think-cell Slide" r:id="rId15" imgW="7772400" imgH="10058400" progId="TCLayout.ActiveDocument.1">
                  <p:embed/>
                  <p:pic>
                    <p:nvPicPr>
                      <p:cNvPr id="7" name="Object 6" hidden="1">
                        <a:extLst>
                          <a:ext uri="{FF2B5EF4-FFF2-40B4-BE49-F238E27FC236}">
                            <a16:creationId xmlns:a16="http://schemas.microsoft.com/office/drawing/2014/main" id="{4E8DC9D1-3CBE-6547-AE72-CE3A54D91846}"/>
                          </a:ext>
                        </a:extLst>
                      </p:cNvPr>
                      <p:cNvPicPr/>
                      <p:nvPr/>
                    </p:nvPicPr>
                    <p:blipFill>
                      <a:blip r:embed="rId1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108419257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pn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vmlDrawing" Target="../drawings/vmlDrawing11.vml"/><Relationship Id="rId6" Type="http://schemas.openxmlformats.org/officeDocument/2006/relationships/image" Target="../media/image15.emf"/><Relationship Id="rId5" Type="http://schemas.openxmlformats.org/officeDocument/2006/relationships/oleObject" Target="../embeddings/oleObject11.bin"/><Relationship Id="rId4"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5.jpeg"/><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4.emf"/><Relationship Id="rId5" Type="http://schemas.openxmlformats.org/officeDocument/2006/relationships/oleObject" Target="../embeddings/oleObject3.bin"/><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6.emf"/><Relationship Id="rId5" Type="http://schemas.openxmlformats.org/officeDocument/2006/relationships/oleObject" Target="../embeddings/oleObject4.bin"/><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8" Type="http://schemas.openxmlformats.org/officeDocument/2006/relationships/image" Target="../media/image9.gif"/><Relationship Id="rId3" Type="http://schemas.openxmlformats.org/officeDocument/2006/relationships/slideLayout" Target="../slideLayouts/slideLayout2.xml"/><Relationship Id="rId7" Type="http://schemas.openxmlformats.org/officeDocument/2006/relationships/image" Target="../media/image8.gif"/><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7.emf"/><Relationship Id="rId5" Type="http://schemas.openxmlformats.org/officeDocument/2006/relationships/oleObject" Target="../embeddings/oleObject5.bin"/><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2.xml"/><Relationship Id="rId7" Type="http://schemas.openxmlformats.org/officeDocument/2006/relationships/image" Target="../media/image11.png"/><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10.emf"/><Relationship Id="rId5" Type="http://schemas.openxmlformats.org/officeDocument/2006/relationships/oleObject" Target="../embeddings/oleObject6.bin"/><Relationship Id="rId10" Type="http://schemas.openxmlformats.org/officeDocument/2006/relationships/image" Target="../media/image14.png"/><Relationship Id="rId4" Type="http://schemas.openxmlformats.org/officeDocument/2006/relationships/notesSlide" Target="../notesSlides/notesSlide5.xml"/><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9.gif"/><Relationship Id="rId3" Type="http://schemas.openxmlformats.org/officeDocument/2006/relationships/slideLayout" Target="../slideLayouts/slideLayout2.xml"/><Relationship Id="rId7" Type="http://schemas.openxmlformats.org/officeDocument/2006/relationships/image" Target="../media/image8.gif"/><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8" Type="http://schemas.openxmlformats.org/officeDocument/2006/relationships/image" Target="../media/image9.gif"/><Relationship Id="rId3" Type="http://schemas.openxmlformats.org/officeDocument/2006/relationships/slideLayout" Target="../slideLayouts/slideLayout2.xml"/><Relationship Id="rId7" Type="http://schemas.openxmlformats.org/officeDocument/2006/relationships/image" Target="../media/image8.gif"/><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7.emf"/><Relationship Id="rId5" Type="http://schemas.openxmlformats.org/officeDocument/2006/relationships/oleObject" Target="../embeddings/oleObject8.bin"/><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8" Type="http://schemas.openxmlformats.org/officeDocument/2006/relationships/image" Target="../media/image9.gif"/><Relationship Id="rId3" Type="http://schemas.openxmlformats.org/officeDocument/2006/relationships/slideLayout" Target="../slideLayouts/slideLayout2.xml"/><Relationship Id="rId7" Type="http://schemas.openxmlformats.org/officeDocument/2006/relationships/image" Target="../media/image8.gif"/><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image" Target="../media/image7.emf"/><Relationship Id="rId5" Type="http://schemas.openxmlformats.org/officeDocument/2006/relationships/oleObject" Target="../embeddings/oleObject9.bin"/><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image" Target="../media/image9.gif"/><Relationship Id="rId3" Type="http://schemas.openxmlformats.org/officeDocument/2006/relationships/slideLayout" Target="../slideLayouts/slideLayout2.xml"/><Relationship Id="rId7" Type="http://schemas.openxmlformats.org/officeDocument/2006/relationships/image" Target="../media/image8.gif"/><Relationship Id="rId2" Type="http://schemas.openxmlformats.org/officeDocument/2006/relationships/tags" Target="../tags/tag11.xml"/><Relationship Id="rId1" Type="http://schemas.openxmlformats.org/officeDocument/2006/relationships/vmlDrawing" Target="../drawings/vmlDrawing10.vml"/><Relationship Id="rId6" Type="http://schemas.openxmlformats.org/officeDocument/2006/relationships/image" Target="../media/image7.emf"/><Relationship Id="rId5" Type="http://schemas.openxmlformats.org/officeDocument/2006/relationships/oleObject" Target="../embeddings/oleObject10.bin"/><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D4EB9A6C-2560-0A42-9333-CFCCD6E83764}"/>
              </a:ext>
            </a:extLst>
          </p:cNvPr>
          <p:cNvGraphicFramePr>
            <a:graphicFrameLocks noChangeAspect="1"/>
          </p:cNvGraphicFramePr>
          <p:nvPr>
            <p:custDataLst>
              <p:tags r:id="rId2"/>
            </p:custDataLst>
            <p:extLst>
              <p:ext uri="{D42A27DB-BD31-4B8C-83A1-F6EECF244321}">
                <p14:modId xmlns:p14="http://schemas.microsoft.com/office/powerpoint/2010/main" val="331828835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48255"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DC05486E-9E77-CA4B-A241-969530706F71}"/>
              </a:ext>
            </a:extLst>
          </p:cNvPr>
          <p:cNvPicPr>
            <a:picLocks noChangeAspect="1"/>
          </p:cNvPicPr>
          <p:nvPr/>
        </p:nvPicPr>
        <p:blipFill rotWithShape="1">
          <a:blip r:embed="rId7"/>
          <a:srcRect l="303" r="303"/>
          <a:stretch/>
        </p:blipFill>
        <p:spPr>
          <a:xfrm>
            <a:off x="2811629" y="0"/>
            <a:ext cx="6568741" cy="6858000"/>
          </a:xfrm>
          <a:prstGeom prst="rect">
            <a:avLst/>
          </a:prstGeom>
        </p:spPr>
      </p:pic>
      <p:cxnSp>
        <p:nvCxnSpPr>
          <p:cNvPr id="10" name="Straight Connector 9">
            <a:extLst>
              <a:ext uri="{FF2B5EF4-FFF2-40B4-BE49-F238E27FC236}">
                <a16:creationId xmlns:a16="http://schemas.microsoft.com/office/drawing/2014/main" id="{87D03364-9888-8D41-AAFA-A5A78D0673A7}"/>
              </a:ext>
            </a:extLst>
          </p:cNvPr>
          <p:cNvCxnSpPr/>
          <p:nvPr/>
        </p:nvCxnSpPr>
        <p:spPr>
          <a:xfrm>
            <a:off x="5118100" y="2197100"/>
            <a:ext cx="4076700" cy="0"/>
          </a:xfrm>
          <a:prstGeom prst="line">
            <a:avLst/>
          </a:prstGeom>
          <a:ln w="57150">
            <a:solidFill>
              <a:srgbClr val="FF0005">
                <a:alpha val="74902"/>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6271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A26DC80-D4D5-6545-A226-3CC9FC8A00AD}"/>
              </a:ext>
            </a:extLst>
          </p:cNvPr>
          <p:cNvGraphicFramePr>
            <a:graphicFrameLocks noChangeAspect="1"/>
          </p:cNvGraphicFramePr>
          <p:nvPr>
            <p:custDataLst>
              <p:tags r:id="rId2"/>
            </p:custDataLst>
            <p:extLst>
              <p:ext uri="{D42A27DB-BD31-4B8C-83A1-F6EECF244321}">
                <p14:modId xmlns:p14="http://schemas.microsoft.com/office/powerpoint/2010/main" val="364231122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64576"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9D0CABF-D5C3-5D41-89FA-01C3E012CA30}"/>
              </a:ext>
            </a:extLst>
          </p:cNvPr>
          <p:cNvSpPr>
            <a:spLocks noGrp="1"/>
          </p:cNvSpPr>
          <p:nvPr>
            <p:ph type="title"/>
          </p:nvPr>
        </p:nvSpPr>
        <p:spPr/>
        <p:txBody>
          <a:bodyPr vert="horz"/>
          <a:lstStyle/>
          <a:p>
            <a:r>
              <a:rPr lang="en-US" dirty="0"/>
              <a:t>Extra footage</a:t>
            </a:r>
          </a:p>
        </p:txBody>
      </p:sp>
      <p:sp>
        <p:nvSpPr>
          <p:cNvPr id="3" name="Content Placeholder 2">
            <a:extLst>
              <a:ext uri="{FF2B5EF4-FFF2-40B4-BE49-F238E27FC236}">
                <a16:creationId xmlns:a16="http://schemas.microsoft.com/office/drawing/2014/main" id="{F62F6823-A427-E048-823A-0EC86F0EB05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53494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C8CBC52-4807-7746-BF0E-D96B55F9ECFF}"/>
              </a:ext>
            </a:extLst>
          </p:cNvPr>
          <p:cNvGraphicFramePr>
            <a:graphicFrameLocks noChangeAspect="1"/>
          </p:cNvGraphicFramePr>
          <p:nvPr>
            <p:custDataLst>
              <p:tags r:id="rId2"/>
            </p:custDataLst>
            <p:extLst>
              <p:ext uri="{D42A27DB-BD31-4B8C-83A1-F6EECF244321}">
                <p14:modId xmlns:p14="http://schemas.microsoft.com/office/powerpoint/2010/main" val="419454716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49278"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49155" name="Picture 3" descr="This Isn't Even My Final Form! | IMPOSSIBLE ®">
            <a:extLst>
              <a:ext uri="{FF2B5EF4-FFF2-40B4-BE49-F238E27FC236}">
                <a16:creationId xmlns:a16="http://schemas.microsoft.com/office/drawing/2014/main" id="{15350B16-2637-5C4D-A253-1B37D7097E9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7250" y="457200"/>
            <a:ext cx="79375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32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CB0F646-4C3C-0142-95EC-D71B1EF208F2}"/>
              </a:ext>
            </a:extLst>
          </p:cNvPr>
          <p:cNvGraphicFramePr>
            <a:graphicFrameLocks noChangeAspect="1"/>
          </p:cNvGraphicFramePr>
          <p:nvPr>
            <p:custDataLst>
              <p:tags r:id="rId2"/>
            </p:custDataLst>
            <p:extLst>
              <p:ext uri="{D42A27DB-BD31-4B8C-83A1-F6EECF244321}">
                <p14:modId xmlns:p14="http://schemas.microsoft.com/office/powerpoint/2010/main" val="190581797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63574" name="think-cell Slide" r:id="rId5" imgW="7772400" imgH="10058400" progId="TCLayout.ActiveDocument.1">
                  <p:embed/>
                </p:oleObj>
              </mc:Choice>
              <mc:Fallback>
                <p:oleObj name="think-cell Slide" r:id="rId5" imgW="7772400" imgH="10058400" progId="TCLayout.ActiveDocument.1">
                  <p:embed/>
                  <p:pic>
                    <p:nvPicPr>
                      <p:cNvPr id="4" name="Object 3" hidden="1">
                        <a:extLst>
                          <a:ext uri="{FF2B5EF4-FFF2-40B4-BE49-F238E27FC236}">
                            <a16:creationId xmlns:a16="http://schemas.microsoft.com/office/drawing/2014/main" id="{2CB0F646-4C3C-0142-95EC-D71B1EF208F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1BBB66C-AF75-4E66-8133-82AB7D206D25}"/>
              </a:ext>
            </a:extLst>
          </p:cNvPr>
          <p:cNvSpPr>
            <a:spLocks noGrp="1"/>
          </p:cNvSpPr>
          <p:nvPr>
            <p:ph type="ctrTitle"/>
          </p:nvPr>
        </p:nvSpPr>
        <p:spPr/>
        <p:txBody>
          <a:bodyPr vert="horz"/>
          <a:lstStyle/>
          <a:p>
            <a:r>
              <a:rPr lang="en-US" dirty="0" err="1"/>
              <a:t>Speedrun</a:t>
            </a:r>
            <a:endParaRPr lang="en-US" dirty="0"/>
          </a:p>
        </p:txBody>
      </p:sp>
      <p:sp>
        <p:nvSpPr>
          <p:cNvPr id="3" name="Subtitle 2">
            <a:extLst>
              <a:ext uri="{FF2B5EF4-FFF2-40B4-BE49-F238E27FC236}">
                <a16:creationId xmlns:a16="http://schemas.microsoft.com/office/drawing/2014/main" id="{D52C0B9C-B6FE-468E-9051-3EF156B873A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01260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8258D3F-ECB1-BE4E-A14C-6FADCABE937F}"/>
              </a:ext>
            </a:extLst>
          </p:cNvPr>
          <p:cNvGraphicFramePr>
            <a:graphicFrameLocks noChangeAspect="1"/>
          </p:cNvGraphicFramePr>
          <p:nvPr>
            <p:custDataLst>
              <p:tags r:id="rId2"/>
            </p:custDataLst>
            <p:extLst>
              <p:ext uri="{D42A27DB-BD31-4B8C-83A1-F6EECF244321}">
                <p14:modId xmlns:p14="http://schemas.microsoft.com/office/powerpoint/2010/main" val="15063979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47237"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6" name="Picture 2" descr="baby penguin waddle penguins cute bird animal penguin GIF">
            <a:extLst>
              <a:ext uri="{FF2B5EF4-FFF2-40B4-BE49-F238E27FC236}">
                <a16:creationId xmlns:a16="http://schemas.microsoft.com/office/drawing/2014/main" id="{F6458783-5AE3-9444-A7D5-1A1267AB6E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08117" y="223620"/>
            <a:ext cx="1811683" cy="135617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aphicFrame>
        <p:nvGraphicFramePr>
          <p:cNvPr id="7" name="Table 5">
            <a:extLst>
              <a:ext uri="{FF2B5EF4-FFF2-40B4-BE49-F238E27FC236}">
                <a16:creationId xmlns:a16="http://schemas.microsoft.com/office/drawing/2014/main" id="{2299D087-3DC3-044A-9D61-73905FEF64CC}"/>
              </a:ext>
            </a:extLst>
          </p:cNvPr>
          <p:cNvGraphicFramePr>
            <a:graphicFrameLocks noGrp="1"/>
          </p:cNvGraphicFramePr>
          <p:nvPr>
            <p:extLst>
              <p:ext uri="{D42A27DB-BD31-4B8C-83A1-F6EECF244321}">
                <p14:modId xmlns:p14="http://schemas.microsoft.com/office/powerpoint/2010/main" val="402086640"/>
              </p:ext>
            </p:extLst>
          </p:nvPr>
        </p:nvGraphicFramePr>
        <p:xfrm>
          <a:off x="939801" y="1817471"/>
          <a:ext cx="10312398" cy="914400"/>
        </p:xfrm>
        <a:graphic>
          <a:graphicData uri="http://schemas.openxmlformats.org/drawingml/2006/table">
            <a:tbl>
              <a:tblPr firstRow="1" bandRow="1">
                <a:tableStyleId>{C083E6E3-FA7D-4D7B-A595-EF9225AFEA82}</a:tableStyleId>
              </a:tblPr>
              <a:tblGrid>
                <a:gridCol w="3136900">
                  <a:extLst>
                    <a:ext uri="{9D8B030D-6E8A-4147-A177-3AD203B41FA5}">
                      <a16:colId xmlns:a16="http://schemas.microsoft.com/office/drawing/2014/main" val="1374774419"/>
                    </a:ext>
                  </a:extLst>
                </a:gridCol>
                <a:gridCol w="3738032">
                  <a:extLst>
                    <a:ext uri="{9D8B030D-6E8A-4147-A177-3AD203B41FA5}">
                      <a16:colId xmlns:a16="http://schemas.microsoft.com/office/drawing/2014/main" val="2445321001"/>
                    </a:ext>
                  </a:extLst>
                </a:gridCol>
                <a:gridCol w="3437466">
                  <a:extLst>
                    <a:ext uri="{9D8B030D-6E8A-4147-A177-3AD203B41FA5}">
                      <a16:colId xmlns:a16="http://schemas.microsoft.com/office/drawing/2014/main" val="1283430550"/>
                    </a:ext>
                  </a:extLst>
                </a:gridCol>
              </a:tblGrid>
              <a:tr h="420902">
                <a:tc>
                  <a:txBody>
                    <a:bodyPr/>
                    <a:lstStyle/>
                    <a:p>
                      <a:endParaRPr lang="en-US" sz="2400" dirty="0">
                        <a:solidFill>
                          <a:schemeClr val="tx2"/>
                        </a:solidFill>
                        <a:latin typeface="Trebuchet MS" panose="020B0703020202090204" pitchFamily="34" charset="0"/>
                      </a:endParaRPr>
                    </a:p>
                  </a:txBody>
                  <a:tcPr anchor="ctr"/>
                </a:tc>
                <a:tc>
                  <a:txBody>
                    <a:bodyPr/>
                    <a:lstStyle/>
                    <a:p>
                      <a:pPr algn="l"/>
                      <a:r>
                        <a:rPr lang="en-US" sz="2400" dirty="0">
                          <a:solidFill>
                            <a:schemeClr val="tx1"/>
                          </a:solidFill>
                          <a:latin typeface="Trebuchet MS" panose="020B0703020202090204" pitchFamily="34" charset="0"/>
                        </a:rPr>
                        <a:t>Old Agent</a:t>
                      </a:r>
                    </a:p>
                  </a:txBody>
                  <a:tcPr anchor="ctr"/>
                </a:tc>
                <a:tc>
                  <a:txBody>
                    <a:bodyPr/>
                    <a:lstStyle/>
                    <a:p>
                      <a:pPr algn="l"/>
                      <a:r>
                        <a:rPr lang="en-US" sz="2400" dirty="0">
                          <a:solidFill>
                            <a:schemeClr val="tx1"/>
                          </a:solidFill>
                          <a:latin typeface="Trebuchet MS" panose="020B0703020202090204" pitchFamily="34" charset="0"/>
                        </a:rPr>
                        <a:t>New Agent</a:t>
                      </a:r>
                    </a:p>
                  </a:txBody>
                  <a:tcPr anchor="ctr"/>
                </a:tc>
                <a:extLst>
                  <a:ext uri="{0D108BD9-81ED-4DB2-BD59-A6C34878D82A}">
                    <a16:rowId xmlns:a16="http://schemas.microsoft.com/office/drawing/2014/main" val="4008060513"/>
                  </a:ext>
                </a:extLst>
              </a:tr>
              <a:tr h="404641">
                <a:tc>
                  <a:txBody>
                    <a:bodyPr/>
                    <a:lstStyle/>
                    <a:p>
                      <a:r>
                        <a:rPr lang="en-US" sz="2400" dirty="0">
                          <a:solidFill>
                            <a:schemeClr val="accent1">
                              <a:lumMod val="50000"/>
                            </a:schemeClr>
                          </a:solidFill>
                          <a:latin typeface="Trebuchet MS" panose="020B0703020202090204" pitchFamily="34" charset="0"/>
                        </a:rPr>
                        <a:t>Algorithm</a:t>
                      </a:r>
                    </a:p>
                  </a:txBody>
                  <a:tcPr anchor="ctr">
                    <a:solidFill>
                      <a:schemeClr val="accent4">
                        <a:lumMod val="20000"/>
                        <a:lumOff val="80000"/>
                      </a:schemeClr>
                    </a:solidFill>
                  </a:tcPr>
                </a:tc>
                <a:tc>
                  <a:txBody>
                    <a:bodyPr/>
                    <a:lstStyle/>
                    <a:p>
                      <a:r>
                        <a:rPr lang="en-US" sz="2400" dirty="0">
                          <a:solidFill>
                            <a:schemeClr val="tx2"/>
                          </a:solidFill>
                          <a:latin typeface="Trebuchet MS" panose="020B0703020202090204" pitchFamily="34" charset="0"/>
                        </a:rPr>
                        <a:t>ACER</a:t>
                      </a:r>
                    </a:p>
                  </a:txBody>
                  <a:tcPr anchor="ctr">
                    <a:solidFill>
                      <a:schemeClr val="accent4">
                        <a:lumMod val="20000"/>
                        <a:lumOff val="80000"/>
                      </a:schemeClr>
                    </a:solidFill>
                  </a:tcPr>
                </a:tc>
                <a:tc>
                  <a:txBody>
                    <a:bodyPr/>
                    <a:lstStyle/>
                    <a:p>
                      <a:r>
                        <a:rPr lang="en-US" sz="2400" dirty="0">
                          <a:solidFill>
                            <a:schemeClr val="tx2"/>
                          </a:solidFill>
                          <a:latin typeface="Trebuchet MS" panose="020B0703020202090204" pitchFamily="34" charset="0"/>
                        </a:rPr>
                        <a:t>Prioritized DDQN</a:t>
                      </a:r>
                    </a:p>
                  </a:txBody>
                  <a:tcPr anchor="ctr">
                    <a:solidFill>
                      <a:schemeClr val="accent4">
                        <a:lumMod val="20000"/>
                        <a:lumOff val="80000"/>
                      </a:schemeClr>
                    </a:solidFill>
                  </a:tcPr>
                </a:tc>
                <a:extLst>
                  <a:ext uri="{0D108BD9-81ED-4DB2-BD59-A6C34878D82A}">
                    <a16:rowId xmlns:a16="http://schemas.microsoft.com/office/drawing/2014/main" val="1021160440"/>
                  </a:ext>
                </a:extLst>
              </a:tr>
            </a:tbl>
          </a:graphicData>
        </a:graphic>
      </p:graphicFrame>
      <p:pic>
        <p:nvPicPr>
          <p:cNvPr id="8" name="Picture 35" descr="Naruto Run GIFs - Get the best GIF on GIPHY">
            <a:extLst>
              <a:ext uri="{FF2B5EF4-FFF2-40B4-BE49-F238E27FC236}">
                <a16:creationId xmlns:a16="http://schemas.microsoft.com/office/drawing/2014/main" id="{FA6C03E6-0CF0-224C-81E0-4EBB294BE420}"/>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603" r="11357"/>
          <a:stretch/>
        </p:blipFill>
        <p:spPr bwMode="auto">
          <a:xfrm flipH="1">
            <a:off x="7924800" y="228120"/>
            <a:ext cx="2146300" cy="134596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966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C8E918B-9BA0-394D-B6C9-75F48AFD5F83}"/>
              </a:ext>
            </a:extLst>
          </p:cNvPr>
          <p:cNvGraphicFramePr>
            <a:graphicFrameLocks noChangeAspect="1"/>
          </p:cNvGraphicFramePr>
          <p:nvPr>
            <p:custDataLst>
              <p:tags r:id="rId2"/>
            </p:custDataLst>
            <p:extLst>
              <p:ext uri="{D42A27DB-BD31-4B8C-83A1-F6EECF244321}">
                <p14:modId xmlns:p14="http://schemas.microsoft.com/office/powerpoint/2010/main" val="35566789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307"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1026" name="Picture 2">
            <a:extLst>
              <a:ext uri="{FF2B5EF4-FFF2-40B4-BE49-F238E27FC236}">
                <a16:creationId xmlns:a16="http://schemas.microsoft.com/office/drawing/2014/main" id="{CB4CABDE-10A5-9345-8AC8-A486278B65B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57905" y="74428"/>
            <a:ext cx="3872990" cy="92726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FAE2FD7-27BA-C643-A5ED-0D3D5A0B51E9}"/>
              </a:ext>
            </a:extLst>
          </p:cNvPr>
          <p:cNvPicPr>
            <a:picLocks noChangeAspect="1"/>
          </p:cNvPicPr>
          <p:nvPr/>
        </p:nvPicPr>
        <p:blipFill>
          <a:blip r:embed="rId8"/>
          <a:stretch>
            <a:fillRect/>
          </a:stretch>
        </p:blipFill>
        <p:spPr>
          <a:xfrm>
            <a:off x="310708" y="1293974"/>
            <a:ext cx="6136304" cy="3556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4D17F3F6-D9B8-724E-A55D-5254270665B6}"/>
              </a:ext>
            </a:extLst>
          </p:cNvPr>
          <p:cNvPicPr>
            <a:picLocks noChangeAspect="1"/>
          </p:cNvPicPr>
          <p:nvPr/>
        </p:nvPicPr>
        <p:blipFill>
          <a:blip r:embed="rId9"/>
          <a:stretch>
            <a:fillRect/>
          </a:stretch>
        </p:blipFill>
        <p:spPr>
          <a:xfrm>
            <a:off x="6658474" y="1293974"/>
            <a:ext cx="5343026" cy="3556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a:extLst>
              <a:ext uri="{FF2B5EF4-FFF2-40B4-BE49-F238E27FC236}">
                <a16:creationId xmlns:a16="http://schemas.microsoft.com/office/drawing/2014/main" id="{1F971137-253D-974E-9422-B171EBC368C1}"/>
              </a:ext>
            </a:extLst>
          </p:cNvPr>
          <p:cNvPicPr>
            <a:picLocks noChangeAspect="1"/>
          </p:cNvPicPr>
          <p:nvPr/>
        </p:nvPicPr>
        <p:blipFill>
          <a:blip r:embed="rId10"/>
          <a:stretch>
            <a:fillRect/>
          </a:stretch>
        </p:blipFill>
        <p:spPr>
          <a:xfrm>
            <a:off x="3251530" y="3039799"/>
            <a:ext cx="5460340" cy="3556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94556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8258D3F-ECB1-BE4E-A14C-6FADCABE937F}"/>
              </a:ext>
            </a:extLst>
          </p:cNvPr>
          <p:cNvGraphicFramePr>
            <a:graphicFrameLocks noChangeAspect="1"/>
          </p:cNvGraphicFramePr>
          <p:nvPr>
            <p:custDataLst>
              <p:tags r:id="rId2"/>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53344" name="think-cell Slide" r:id="rId5" imgW="7772400" imgH="10058400" progId="TCLayout.ActiveDocument.1">
                  <p:embed/>
                </p:oleObj>
              </mc:Choice>
              <mc:Fallback>
                <p:oleObj name="think-cell Slide" r:id="rId5" imgW="7772400" imgH="10058400" progId="TCLayout.ActiveDocument.1">
                  <p:embed/>
                  <p:pic>
                    <p:nvPicPr>
                      <p:cNvPr id="4" name="Object 3" hidden="1">
                        <a:extLst>
                          <a:ext uri="{FF2B5EF4-FFF2-40B4-BE49-F238E27FC236}">
                            <a16:creationId xmlns:a16="http://schemas.microsoft.com/office/drawing/2014/main" id="{D8258D3F-ECB1-BE4E-A14C-6FADCABE937F}"/>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6" name="Picture 2" descr="baby penguin waddle penguins cute bird animal penguin GIF">
            <a:extLst>
              <a:ext uri="{FF2B5EF4-FFF2-40B4-BE49-F238E27FC236}">
                <a16:creationId xmlns:a16="http://schemas.microsoft.com/office/drawing/2014/main" id="{7D2F3FD1-AFE3-BA48-83D4-9DA58E77D98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08117" y="223620"/>
            <a:ext cx="1811683" cy="135617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aphicFrame>
        <p:nvGraphicFramePr>
          <p:cNvPr id="7" name="Table 5">
            <a:extLst>
              <a:ext uri="{FF2B5EF4-FFF2-40B4-BE49-F238E27FC236}">
                <a16:creationId xmlns:a16="http://schemas.microsoft.com/office/drawing/2014/main" id="{1929115D-2ED6-3C46-9403-B4194835080E}"/>
              </a:ext>
            </a:extLst>
          </p:cNvPr>
          <p:cNvGraphicFramePr>
            <a:graphicFrameLocks noGrp="1"/>
          </p:cNvGraphicFramePr>
          <p:nvPr>
            <p:extLst>
              <p:ext uri="{D42A27DB-BD31-4B8C-83A1-F6EECF244321}">
                <p14:modId xmlns:p14="http://schemas.microsoft.com/office/powerpoint/2010/main" val="1393261602"/>
              </p:ext>
            </p:extLst>
          </p:nvPr>
        </p:nvGraphicFramePr>
        <p:xfrm>
          <a:off x="939801" y="1817471"/>
          <a:ext cx="10312398" cy="2468880"/>
        </p:xfrm>
        <a:graphic>
          <a:graphicData uri="http://schemas.openxmlformats.org/drawingml/2006/table">
            <a:tbl>
              <a:tblPr firstRow="1" bandRow="1">
                <a:tableStyleId>{C083E6E3-FA7D-4D7B-A595-EF9225AFEA82}</a:tableStyleId>
              </a:tblPr>
              <a:tblGrid>
                <a:gridCol w="3136900">
                  <a:extLst>
                    <a:ext uri="{9D8B030D-6E8A-4147-A177-3AD203B41FA5}">
                      <a16:colId xmlns:a16="http://schemas.microsoft.com/office/drawing/2014/main" val="1374774419"/>
                    </a:ext>
                  </a:extLst>
                </a:gridCol>
                <a:gridCol w="3738032">
                  <a:extLst>
                    <a:ext uri="{9D8B030D-6E8A-4147-A177-3AD203B41FA5}">
                      <a16:colId xmlns:a16="http://schemas.microsoft.com/office/drawing/2014/main" val="2445321001"/>
                    </a:ext>
                  </a:extLst>
                </a:gridCol>
                <a:gridCol w="3437466">
                  <a:extLst>
                    <a:ext uri="{9D8B030D-6E8A-4147-A177-3AD203B41FA5}">
                      <a16:colId xmlns:a16="http://schemas.microsoft.com/office/drawing/2014/main" val="1283430550"/>
                    </a:ext>
                  </a:extLst>
                </a:gridCol>
              </a:tblGrid>
              <a:tr h="420902">
                <a:tc>
                  <a:txBody>
                    <a:bodyPr/>
                    <a:lstStyle/>
                    <a:p>
                      <a:endParaRPr lang="en-US" sz="2400" dirty="0">
                        <a:solidFill>
                          <a:schemeClr val="tx2"/>
                        </a:solidFill>
                        <a:latin typeface="Trebuchet MS" panose="020B0703020202090204" pitchFamily="34" charset="0"/>
                      </a:endParaRPr>
                    </a:p>
                  </a:txBody>
                  <a:tcPr anchor="ctr"/>
                </a:tc>
                <a:tc>
                  <a:txBody>
                    <a:bodyPr/>
                    <a:lstStyle/>
                    <a:p>
                      <a:pPr algn="l"/>
                      <a:r>
                        <a:rPr lang="en-US" sz="2400" dirty="0">
                          <a:solidFill>
                            <a:schemeClr val="tx1"/>
                          </a:solidFill>
                          <a:latin typeface="Trebuchet MS" panose="020B0703020202090204" pitchFamily="34" charset="0"/>
                        </a:rPr>
                        <a:t>Old Agent</a:t>
                      </a:r>
                    </a:p>
                  </a:txBody>
                  <a:tcPr anchor="ctr"/>
                </a:tc>
                <a:tc>
                  <a:txBody>
                    <a:bodyPr/>
                    <a:lstStyle/>
                    <a:p>
                      <a:pPr algn="l"/>
                      <a:r>
                        <a:rPr lang="en-US" sz="2400" dirty="0">
                          <a:solidFill>
                            <a:schemeClr val="tx1"/>
                          </a:solidFill>
                          <a:latin typeface="Trebuchet MS" panose="020B0703020202090204" pitchFamily="34" charset="0"/>
                        </a:rPr>
                        <a:t>New Agent</a:t>
                      </a:r>
                    </a:p>
                  </a:txBody>
                  <a:tcPr anchor="ctr"/>
                </a:tc>
                <a:extLst>
                  <a:ext uri="{0D108BD9-81ED-4DB2-BD59-A6C34878D82A}">
                    <a16:rowId xmlns:a16="http://schemas.microsoft.com/office/drawing/2014/main" val="4008060513"/>
                  </a:ext>
                </a:extLst>
              </a:tr>
              <a:tr h="404641">
                <a:tc>
                  <a:txBody>
                    <a:bodyPr/>
                    <a:lstStyle/>
                    <a:p>
                      <a:r>
                        <a:rPr lang="en-US" sz="2400" dirty="0">
                          <a:solidFill>
                            <a:schemeClr val="accent1">
                              <a:lumMod val="50000"/>
                            </a:schemeClr>
                          </a:solidFill>
                          <a:latin typeface="Trebuchet MS" panose="020B0703020202090204" pitchFamily="34" charset="0"/>
                        </a:rPr>
                        <a:t>Algorithm</a:t>
                      </a:r>
                    </a:p>
                  </a:txBody>
                  <a:tcPr anchor="ctr">
                    <a:noFill/>
                  </a:tcPr>
                </a:tc>
                <a:tc>
                  <a:txBody>
                    <a:bodyPr/>
                    <a:lstStyle/>
                    <a:p>
                      <a:r>
                        <a:rPr lang="en-US" sz="2400" dirty="0">
                          <a:solidFill>
                            <a:schemeClr val="tx2"/>
                          </a:solidFill>
                          <a:latin typeface="Trebuchet MS" panose="020B0703020202090204" pitchFamily="34" charset="0"/>
                        </a:rPr>
                        <a:t>ACER</a:t>
                      </a:r>
                    </a:p>
                  </a:txBody>
                  <a:tcPr anchor="ctr">
                    <a:noFill/>
                  </a:tcPr>
                </a:tc>
                <a:tc>
                  <a:txBody>
                    <a:bodyPr/>
                    <a:lstStyle/>
                    <a:p>
                      <a:r>
                        <a:rPr lang="en-US" sz="2400" dirty="0">
                          <a:solidFill>
                            <a:schemeClr val="tx2"/>
                          </a:solidFill>
                          <a:latin typeface="Trebuchet MS" panose="020B0703020202090204" pitchFamily="34" charset="0"/>
                        </a:rPr>
                        <a:t>Prioritized DDQN</a:t>
                      </a:r>
                    </a:p>
                  </a:txBody>
                  <a:tcPr anchor="ctr">
                    <a:noFill/>
                  </a:tcPr>
                </a:tc>
                <a:extLst>
                  <a:ext uri="{0D108BD9-81ED-4DB2-BD59-A6C34878D82A}">
                    <a16:rowId xmlns:a16="http://schemas.microsoft.com/office/drawing/2014/main" val="1021160440"/>
                  </a:ext>
                </a:extLst>
              </a:tr>
              <a:tr h="1375778">
                <a:tc>
                  <a:txBody>
                    <a:bodyPr/>
                    <a:lstStyle/>
                    <a:p>
                      <a:r>
                        <a:rPr lang="en-US" sz="2400" dirty="0">
                          <a:solidFill>
                            <a:schemeClr val="accent1">
                              <a:lumMod val="50000"/>
                            </a:schemeClr>
                          </a:solidFill>
                          <a:latin typeface="Trebuchet MS" panose="020B0703020202090204" pitchFamily="34" charset="0"/>
                        </a:rPr>
                        <a:t>Reward</a:t>
                      </a:r>
                    </a:p>
                  </a:txBody>
                  <a:tcPr anchor="ctr">
                    <a:solidFill>
                      <a:schemeClr val="accent4">
                        <a:lumMod val="20000"/>
                        <a:lumOff val="80000"/>
                      </a:schemeClr>
                    </a:solidFill>
                  </a:tcPr>
                </a:tc>
                <a:tc>
                  <a:txBody>
                    <a:bodyPr/>
                    <a:lstStyle/>
                    <a:p>
                      <a:r>
                        <a:rPr lang="en-US" sz="2400" dirty="0">
                          <a:solidFill>
                            <a:schemeClr val="tx2"/>
                          </a:solidFill>
                          <a:latin typeface="Trebuchet MS" panose="020B0703020202090204" pitchFamily="34" charset="0"/>
                        </a:rPr>
                        <a:t>Forward velocity</a:t>
                      </a:r>
                    </a:p>
                    <a:p>
                      <a:r>
                        <a:rPr lang="en-US" sz="2400" dirty="0">
                          <a:solidFill>
                            <a:schemeClr val="tx2"/>
                          </a:solidFill>
                          <a:latin typeface="Trebuchet MS" panose="020B0703020202090204" pitchFamily="34" charset="0"/>
                        </a:rPr>
                        <a:t>Torso height penalty</a:t>
                      </a:r>
                    </a:p>
                    <a:p>
                      <a:r>
                        <a:rPr lang="en-US" sz="2400" dirty="0">
                          <a:solidFill>
                            <a:schemeClr val="tx2"/>
                          </a:solidFill>
                          <a:latin typeface="Trebuchet MS" panose="020B0703020202090204" pitchFamily="34" charset="0"/>
                        </a:rPr>
                        <a:t>Torso bouncing penalty </a:t>
                      </a:r>
                    </a:p>
                    <a:p>
                      <a:r>
                        <a:rPr lang="en-US" sz="2400" dirty="0">
                          <a:solidFill>
                            <a:schemeClr val="tx2"/>
                          </a:solidFill>
                          <a:latin typeface="Trebuchet MS" panose="020B0703020202090204" pitchFamily="34" charset="0"/>
                        </a:rPr>
                        <a:t>Knee angle penalty </a:t>
                      </a:r>
                    </a:p>
                  </a:txBody>
                  <a:tcPr anchor="ctr">
                    <a:solidFill>
                      <a:schemeClr val="accent4">
                        <a:lumMod val="20000"/>
                        <a:lumOff val="80000"/>
                      </a:schemeClr>
                    </a:solidFill>
                  </a:tcPr>
                </a:tc>
                <a:tc>
                  <a:txBody>
                    <a:bodyPr/>
                    <a:lstStyle/>
                    <a:p>
                      <a:r>
                        <a:rPr lang="en-US" sz="2400" dirty="0">
                          <a:solidFill>
                            <a:schemeClr val="tx2"/>
                          </a:solidFill>
                          <a:latin typeface="Trebuchet MS" panose="020B0703020202090204" pitchFamily="34" charset="0"/>
                        </a:rPr>
                        <a:t>Forward velocity</a:t>
                      </a:r>
                    </a:p>
                  </a:txBody>
                  <a:tcPr anchor="ctr">
                    <a:solidFill>
                      <a:schemeClr val="accent4">
                        <a:lumMod val="20000"/>
                        <a:lumOff val="80000"/>
                      </a:schemeClr>
                    </a:solidFill>
                  </a:tcPr>
                </a:tc>
                <a:extLst>
                  <a:ext uri="{0D108BD9-81ED-4DB2-BD59-A6C34878D82A}">
                    <a16:rowId xmlns:a16="http://schemas.microsoft.com/office/drawing/2014/main" val="3619127957"/>
                  </a:ext>
                </a:extLst>
              </a:tr>
            </a:tbl>
          </a:graphicData>
        </a:graphic>
      </p:graphicFrame>
      <p:pic>
        <p:nvPicPr>
          <p:cNvPr id="8" name="Picture 35" descr="Naruto Run GIFs - Get the best GIF on GIPHY">
            <a:extLst>
              <a:ext uri="{FF2B5EF4-FFF2-40B4-BE49-F238E27FC236}">
                <a16:creationId xmlns:a16="http://schemas.microsoft.com/office/drawing/2014/main" id="{0E99F92F-EB8F-EA41-A084-4FD376D461E7}"/>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603" r="11357"/>
          <a:stretch/>
        </p:blipFill>
        <p:spPr bwMode="auto">
          <a:xfrm flipH="1">
            <a:off x="7924800" y="228120"/>
            <a:ext cx="2146300" cy="134596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934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8258D3F-ECB1-BE4E-A14C-6FADCABE937F}"/>
              </a:ext>
            </a:extLst>
          </p:cNvPr>
          <p:cNvGraphicFramePr>
            <a:graphicFrameLocks noChangeAspect="1"/>
          </p:cNvGraphicFramePr>
          <p:nvPr>
            <p:custDataLst>
              <p:tags r:id="rId2"/>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54366" name="think-cell Slide" r:id="rId5" imgW="7772400" imgH="10058400" progId="TCLayout.ActiveDocument.1">
                  <p:embed/>
                </p:oleObj>
              </mc:Choice>
              <mc:Fallback>
                <p:oleObj name="think-cell Slide" r:id="rId5" imgW="7772400" imgH="10058400" progId="TCLayout.ActiveDocument.1">
                  <p:embed/>
                  <p:pic>
                    <p:nvPicPr>
                      <p:cNvPr id="4" name="Object 3" hidden="1">
                        <a:extLst>
                          <a:ext uri="{FF2B5EF4-FFF2-40B4-BE49-F238E27FC236}">
                            <a16:creationId xmlns:a16="http://schemas.microsoft.com/office/drawing/2014/main" id="{D8258D3F-ECB1-BE4E-A14C-6FADCABE937F}"/>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6" name="Picture 2" descr="baby penguin waddle penguins cute bird animal penguin GIF">
            <a:extLst>
              <a:ext uri="{FF2B5EF4-FFF2-40B4-BE49-F238E27FC236}">
                <a16:creationId xmlns:a16="http://schemas.microsoft.com/office/drawing/2014/main" id="{476A7155-E2B2-E548-8390-C743CA6BE5C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08117" y="223620"/>
            <a:ext cx="1811683" cy="135617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aphicFrame>
        <p:nvGraphicFramePr>
          <p:cNvPr id="7" name="Table 5">
            <a:extLst>
              <a:ext uri="{FF2B5EF4-FFF2-40B4-BE49-F238E27FC236}">
                <a16:creationId xmlns:a16="http://schemas.microsoft.com/office/drawing/2014/main" id="{2443F94E-F78E-A24B-AC8A-D3E7CFA9C79A}"/>
              </a:ext>
            </a:extLst>
          </p:cNvPr>
          <p:cNvGraphicFramePr>
            <a:graphicFrameLocks noGrp="1"/>
          </p:cNvGraphicFramePr>
          <p:nvPr>
            <p:extLst>
              <p:ext uri="{D42A27DB-BD31-4B8C-83A1-F6EECF244321}">
                <p14:modId xmlns:p14="http://schemas.microsoft.com/office/powerpoint/2010/main" val="2355379533"/>
              </p:ext>
            </p:extLst>
          </p:nvPr>
        </p:nvGraphicFramePr>
        <p:xfrm>
          <a:off x="939801" y="1817471"/>
          <a:ext cx="10312398" cy="3291840"/>
        </p:xfrm>
        <a:graphic>
          <a:graphicData uri="http://schemas.openxmlformats.org/drawingml/2006/table">
            <a:tbl>
              <a:tblPr firstRow="1" bandRow="1">
                <a:tableStyleId>{C083E6E3-FA7D-4D7B-A595-EF9225AFEA82}</a:tableStyleId>
              </a:tblPr>
              <a:tblGrid>
                <a:gridCol w="3136900">
                  <a:extLst>
                    <a:ext uri="{9D8B030D-6E8A-4147-A177-3AD203B41FA5}">
                      <a16:colId xmlns:a16="http://schemas.microsoft.com/office/drawing/2014/main" val="1374774419"/>
                    </a:ext>
                  </a:extLst>
                </a:gridCol>
                <a:gridCol w="3738032">
                  <a:extLst>
                    <a:ext uri="{9D8B030D-6E8A-4147-A177-3AD203B41FA5}">
                      <a16:colId xmlns:a16="http://schemas.microsoft.com/office/drawing/2014/main" val="2445321001"/>
                    </a:ext>
                  </a:extLst>
                </a:gridCol>
                <a:gridCol w="3437466">
                  <a:extLst>
                    <a:ext uri="{9D8B030D-6E8A-4147-A177-3AD203B41FA5}">
                      <a16:colId xmlns:a16="http://schemas.microsoft.com/office/drawing/2014/main" val="1283430550"/>
                    </a:ext>
                  </a:extLst>
                </a:gridCol>
              </a:tblGrid>
              <a:tr h="420902">
                <a:tc>
                  <a:txBody>
                    <a:bodyPr/>
                    <a:lstStyle/>
                    <a:p>
                      <a:endParaRPr lang="en-US" sz="2400" dirty="0">
                        <a:solidFill>
                          <a:schemeClr val="tx2"/>
                        </a:solidFill>
                        <a:latin typeface="Trebuchet MS" panose="020B0703020202090204" pitchFamily="34" charset="0"/>
                      </a:endParaRPr>
                    </a:p>
                  </a:txBody>
                  <a:tcPr anchor="ctr"/>
                </a:tc>
                <a:tc>
                  <a:txBody>
                    <a:bodyPr/>
                    <a:lstStyle/>
                    <a:p>
                      <a:pPr algn="l"/>
                      <a:r>
                        <a:rPr lang="en-US" sz="2400" dirty="0">
                          <a:solidFill>
                            <a:schemeClr val="tx1"/>
                          </a:solidFill>
                          <a:latin typeface="Trebuchet MS" panose="020B0703020202090204" pitchFamily="34" charset="0"/>
                        </a:rPr>
                        <a:t>Old Agent</a:t>
                      </a:r>
                    </a:p>
                  </a:txBody>
                  <a:tcPr anchor="ctr"/>
                </a:tc>
                <a:tc>
                  <a:txBody>
                    <a:bodyPr/>
                    <a:lstStyle/>
                    <a:p>
                      <a:pPr algn="l"/>
                      <a:r>
                        <a:rPr lang="en-US" sz="2400" dirty="0">
                          <a:solidFill>
                            <a:schemeClr val="tx1"/>
                          </a:solidFill>
                          <a:latin typeface="Trebuchet MS" panose="020B0703020202090204" pitchFamily="34" charset="0"/>
                        </a:rPr>
                        <a:t>New Agent</a:t>
                      </a:r>
                    </a:p>
                  </a:txBody>
                  <a:tcPr anchor="ctr"/>
                </a:tc>
                <a:extLst>
                  <a:ext uri="{0D108BD9-81ED-4DB2-BD59-A6C34878D82A}">
                    <a16:rowId xmlns:a16="http://schemas.microsoft.com/office/drawing/2014/main" val="4008060513"/>
                  </a:ext>
                </a:extLst>
              </a:tr>
              <a:tr h="404641">
                <a:tc>
                  <a:txBody>
                    <a:bodyPr/>
                    <a:lstStyle/>
                    <a:p>
                      <a:r>
                        <a:rPr lang="en-US" sz="2400" dirty="0">
                          <a:solidFill>
                            <a:schemeClr val="accent1">
                              <a:lumMod val="50000"/>
                            </a:schemeClr>
                          </a:solidFill>
                          <a:latin typeface="Trebuchet MS" panose="020B0703020202090204" pitchFamily="34" charset="0"/>
                        </a:rPr>
                        <a:t>Algorithm</a:t>
                      </a:r>
                    </a:p>
                  </a:txBody>
                  <a:tcPr anchor="ctr">
                    <a:noFill/>
                  </a:tcPr>
                </a:tc>
                <a:tc>
                  <a:txBody>
                    <a:bodyPr/>
                    <a:lstStyle/>
                    <a:p>
                      <a:r>
                        <a:rPr lang="en-US" sz="2400" dirty="0">
                          <a:solidFill>
                            <a:schemeClr val="tx2"/>
                          </a:solidFill>
                          <a:latin typeface="Trebuchet MS" panose="020B0703020202090204" pitchFamily="34" charset="0"/>
                        </a:rPr>
                        <a:t>ACER</a:t>
                      </a:r>
                    </a:p>
                  </a:txBody>
                  <a:tcPr anchor="ctr">
                    <a:noFill/>
                  </a:tcPr>
                </a:tc>
                <a:tc>
                  <a:txBody>
                    <a:bodyPr/>
                    <a:lstStyle/>
                    <a:p>
                      <a:r>
                        <a:rPr lang="en-US" sz="2400" dirty="0">
                          <a:solidFill>
                            <a:schemeClr val="tx2"/>
                          </a:solidFill>
                          <a:latin typeface="Trebuchet MS" panose="020B0703020202090204" pitchFamily="34" charset="0"/>
                        </a:rPr>
                        <a:t>Prioritized DDQN</a:t>
                      </a:r>
                    </a:p>
                  </a:txBody>
                  <a:tcPr anchor="ctr">
                    <a:noFill/>
                  </a:tcPr>
                </a:tc>
                <a:extLst>
                  <a:ext uri="{0D108BD9-81ED-4DB2-BD59-A6C34878D82A}">
                    <a16:rowId xmlns:a16="http://schemas.microsoft.com/office/drawing/2014/main" val="1021160440"/>
                  </a:ext>
                </a:extLst>
              </a:tr>
              <a:tr h="1375778">
                <a:tc>
                  <a:txBody>
                    <a:bodyPr/>
                    <a:lstStyle/>
                    <a:p>
                      <a:r>
                        <a:rPr lang="en-US" sz="2400" dirty="0">
                          <a:solidFill>
                            <a:schemeClr val="accent1">
                              <a:lumMod val="50000"/>
                            </a:schemeClr>
                          </a:solidFill>
                          <a:latin typeface="Trebuchet MS" panose="020B0703020202090204" pitchFamily="34" charset="0"/>
                        </a:rPr>
                        <a:t>Reward</a:t>
                      </a:r>
                    </a:p>
                  </a:txBody>
                  <a:tcPr anchor="ctr">
                    <a:noFill/>
                  </a:tcPr>
                </a:tc>
                <a:tc>
                  <a:txBody>
                    <a:bodyPr/>
                    <a:lstStyle/>
                    <a:p>
                      <a:r>
                        <a:rPr lang="en-US" sz="2400" dirty="0">
                          <a:solidFill>
                            <a:schemeClr val="tx2"/>
                          </a:solidFill>
                          <a:latin typeface="Trebuchet MS" panose="020B0703020202090204" pitchFamily="34" charset="0"/>
                        </a:rPr>
                        <a:t>Forward velocity</a:t>
                      </a:r>
                    </a:p>
                    <a:p>
                      <a:r>
                        <a:rPr lang="en-US" sz="2400" dirty="0">
                          <a:solidFill>
                            <a:schemeClr val="tx2"/>
                          </a:solidFill>
                          <a:latin typeface="Trebuchet MS" panose="020B0703020202090204" pitchFamily="34" charset="0"/>
                        </a:rPr>
                        <a:t>Torso height penalty</a:t>
                      </a:r>
                    </a:p>
                    <a:p>
                      <a:r>
                        <a:rPr lang="en-US" sz="2400" dirty="0">
                          <a:solidFill>
                            <a:schemeClr val="tx2"/>
                          </a:solidFill>
                          <a:latin typeface="Trebuchet MS" panose="020B0703020202090204" pitchFamily="34" charset="0"/>
                        </a:rPr>
                        <a:t>Torso bouncing penalty </a:t>
                      </a:r>
                    </a:p>
                    <a:p>
                      <a:r>
                        <a:rPr lang="en-US" sz="2400" dirty="0">
                          <a:solidFill>
                            <a:schemeClr val="tx2"/>
                          </a:solidFill>
                          <a:latin typeface="Trebuchet MS" panose="020B0703020202090204" pitchFamily="34" charset="0"/>
                        </a:rPr>
                        <a:t>Knee angle penalty </a:t>
                      </a:r>
                    </a:p>
                  </a:txBody>
                  <a:tcPr anchor="ctr">
                    <a:noFill/>
                  </a:tcPr>
                </a:tc>
                <a:tc>
                  <a:txBody>
                    <a:bodyPr/>
                    <a:lstStyle/>
                    <a:p>
                      <a:r>
                        <a:rPr lang="en-US" sz="2400" dirty="0">
                          <a:solidFill>
                            <a:schemeClr val="tx2"/>
                          </a:solidFill>
                          <a:latin typeface="Trebuchet MS" panose="020B0703020202090204" pitchFamily="34" charset="0"/>
                        </a:rPr>
                        <a:t>Forward velocity</a:t>
                      </a:r>
                    </a:p>
                  </a:txBody>
                  <a:tcPr anchor="ctr">
                    <a:noFill/>
                  </a:tcPr>
                </a:tc>
                <a:extLst>
                  <a:ext uri="{0D108BD9-81ED-4DB2-BD59-A6C34878D82A}">
                    <a16:rowId xmlns:a16="http://schemas.microsoft.com/office/drawing/2014/main" val="3619127957"/>
                  </a:ext>
                </a:extLst>
              </a:tr>
              <a:tr h="728353">
                <a:tc>
                  <a:txBody>
                    <a:bodyPr/>
                    <a:lstStyle/>
                    <a:p>
                      <a:r>
                        <a:rPr lang="en-US" sz="2400" dirty="0">
                          <a:solidFill>
                            <a:schemeClr val="accent1">
                              <a:lumMod val="50000"/>
                            </a:schemeClr>
                          </a:solidFill>
                          <a:latin typeface="Trebuchet MS" panose="020B0703020202090204" pitchFamily="34" charset="0"/>
                        </a:rPr>
                        <a:t>Actions per second</a:t>
                      </a:r>
                    </a:p>
                  </a:txBody>
                  <a:tcPr anchor="ctr">
                    <a:solidFill>
                      <a:schemeClr val="accent4">
                        <a:lumMod val="20000"/>
                        <a:lumOff val="80000"/>
                      </a:schemeClr>
                    </a:solidFill>
                  </a:tcPr>
                </a:tc>
                <a:tc>
                  <a:txBody>
                    <a:bodyPr/>
                    <a:lstStyle/>
                    <a:p>
                      <a:r>
                        <a:rPr lang="en-US" sz="2400" dirty="0">
                          <a:solidFill>
                            <a:schemeClr val="tx2"/>
                          </a:solidFill>
                          <a:latin typeface="Trebuchet MS" panose="020B0703020202090204" pitchFamily="34" charset="0"/>
                        </a:rPr>
                        <a:t>~9 </a:t>
                      </a:r>
                    </a:p>
                  </a:txBody>
                  <a:tcPr anchor="ctr">
                    <a:solidFill>
                      <a:schemeClr val="accent4">
                        <a:lumMod val="20000"/>
                        <a:lumOff val="80000"/>
                      </a:schemeClr>
                    </a:solidFill>
                  </a:tcPr>
                </a:tc>
                <a:tc>
                  <a:txBody>
                    <a:bodyPr/>
                    <a:lstStyle/>
                    <a:p>
                      <a:r>
                        <a:rPr lang="en-US" sz="2400" dirty="0">
                          <a:solidFill>
                            <a:schemeClr val="tx2"/>
                          </a:solidFill>
                          <a:latin typeface="Trebuchet MS" panose="020B0703020202090204" pitchFamily="34" charset="0"/>
                        </a:rPr>
                        <a:t>Training: ~18</a:t>
                      </a:r>
                    </a:p>
                    <a:p>
                      <a:r>
                        <a:rPr lang="en-US" sz="2400" dirty="0">
                          <a:solidFill>
                            <a:schemeClr val="tx2"/>
                          </a:solidFill>
                          <a:latin typeface="Trebuchet MS" panose="020B0703020202090204" pitchFamily="34" charset="0"/>
                        </a:rPr>
                        <a:t>Testing: ~25</a:t>
                      </a:r>
                    </a:p>
                  </a:txBody>
                  <a:tcPr anchor="ctr">
                    <a:solidFill>
                      <a:schemeClr val="accent4">
                        <a:lumMod val="20000"/>
                        <a:lumOff val="80000"/>
                      </a:schemeClr>
                    </a:solidFill>
                  </a:tcPr>
                </a:tc>
                <a:extLst>
                  <a:ext uri="{0D108BD9-81ED-4DB2-BD59-A6C34878D82A}">
                    <a16:rowId xmlns:a16="http://schemas.microsoft.com/office/drawing/2014/main" val="3393457836"/>
                  </a:ext>
                </a:extLst>
              </a:tr>
            </a:tbl>
          </a:graphicData>
        </a:graphic>
      </p:graphicFrame>
      <p:pic>
        <p:nvPicPr>
          <p:cNvPr id="8" name="Picture 35" descr="Naruto Run GIFs - Get the best GIF on GIPHY">
            <a:extLst>
              <a:ext uri="{FF2B5EF4-FFF2-40B4-BE49-F238E27FC236}">
                <a16:creationId xmlns:a16="http://schemas.microsoft.com/office/drawing/2014/main" id="{B1C1EDFE-A1E9-0147-A1D3-58034BB2E72C}"/>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603" r="11357"/>
          <a:stretch/>
        </p:blipFill>
        <p:spPr bwMode="auto">
          <a:xfrm flipH="1">
            <a:off x="7924800" y="228120"/>
            <a:ext cx="2146300" cy="134596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857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8258D3F-ECB1-BE4E-A14C-6FADCABE937F}"/>
              </a:ext>
            </a:extLst>
          </p:cNvPr>
          <p:cNvGraphicFramePr>
            <a:graphicFrameLocks noChangeAspect="1"/>
          </p:cNvGraphicFramePr>
          <p:nvPr>
            <p:custDataLst>
              <p:tags r:id="rId2"/>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55390" name="think-cell Slide" r:id="rId5" imgW="7772400" imgH="10058400" progId="TCLayout.ActiveDocument.1">
                  <p:embed/>
                </p:oleObj>
              </mc:Choice>
              <mc:Fallback>
                <p:oleObj name="think-cell Slide" r:id="rId5" imgW="7772400" imgH="10058400" progId="TCLayout.ActiveDocument.1">
                  <p:embed/>
                  <p:pic>
                    <p:nvPicPr>
                      <p:cNvPr id="4" name="Object 3" hidden="1">
                        <a:extLst>
                          <a:ext uri="{FF2B5EF4-FFF2-40B4-BE49-F238E27FC236}">
                            <a16:creationId xmlns:a16="http://schemas.microsoft.com/office/drawing/2014/main" id="{D8258D3F-ECB1-BE4E-A14C-6FADCABE937F}"/>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6" name="Picture 2" descr="baby penguin waddle penguins cute bird animal penguin GIF">
            <a:extLst>
              <a:ext uri="{FF2B5EF4-FFF2-40B4-BE49-F238E27FC236}">
                <a16:creationId xmlns:a16="http://schemas.microsoft.com/office/drawing/2014/main" id="{41234CCE-FCCA-354F-A01E-80B1B991C9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08117" y="223620"/>
            <a:ext cx="1811683" cy="135617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aphicFrame>
        <p:nvGraphicFramePr>
          <p:cNvPr id="7" name="Table 5">
            <a:extLst>
              <a:ext uri="{FF2B5EF4-FFF2-40B4-BE49-F238E27FC236}">
                <a16:creationId xmlns:a16="http://schemas.microsoft.com/office/drawing/2014/main" id="{BFB1F97B-6456-4A4C-A68E-518AA33E9BFD}"/>
              </a:ext>
            </a:extLst>
          </p:cNvPr>
          <p:cNvGraphicFramePr>
            <a:graphicFrameLocks noGrp="1"/>
          </p:cNvGraphicFramePr>
          <p:nvPr>
            <p:extLst>
              <p:ext uri="{D42A27DB-BD31-4B8C-83A1-F6EECF244321}">
                <p14:modId xmlns:p14="http://schemas.microsoft.com/office/powerpoint/2010/main" val="861072076"/>
              </p:ext>
            </p:extLst>
          </p:nvPr>
        </p:nvGraphicFramePr>
        <p:xfrm>
          <a:off x="939801" y="1817471"/>
          <a:ext cx="10312398" cy="4114800"/>
        </p:xfrm>
        <a:graphic>
          <a:graphicData uri="http://schemas.openxmlformats.org/drawingml/2006/table">
            <a:tbl>
              <a:tblPr firstRow="1" bandRow="1">
                <a:tableStyleId>{C083E6E3-FA7D-4D7B-A595-EF9225AFEA82}</a:tableStyleId>
              </a:tblPr>
              <a:tblGrid>
                <a:gridCol w="3136900">
                  <a:extLst>
                    <a:ext uri="{9D8B030D-6E8A-4147-A177-3AD203B41FA5}">
                      <a16:colId xmlns:a16="http://schemas.microsoft.com/office/drawing/2014/main" val="1374774419"/>
                    </a:ext>
                  </a:extLst>
                </a:gridCol>
                <a:gridCol w="3738032">
                  <a:extLst>
                    <a:ext uri="{9D8B030D-6E8A-4147-A177-3AD203B41FA5}">
                      <a16:colId xmlns:a16="http://schemas.microsoft.com/office/drawing/2014/main" val="2445321001"/>
                    </a:ext>
                  </a:extLst>
                </a:gridCol>
                <a:gridCol w="3437466">
                  <a:extLst>
                    <a:ext uri="{9D8B030D-6E8A-4147-A177-3AD203B41FA5}">
                      <a16:colId xmlns:a16="http://schemas.microsoft.com/office/drawing/2014/main" val="1283430550"/>
                    </a:ext>
                  </a:extLst>
                </a:gridCol>
              </a:tblGrid>
              <a:tr h="420902">
                <a:tc>
                  <a:txBody>
                    <a:bodyPr/>
                    <a:lstStyle/>
                    <a:p>
                      <a:endParaRPr lang="en-US" sz="2400" dirty="0">
                        <a:solidFill>
                          <a:schemeClr val="tx2"/>
                        </a:solidFill>
                        <a:latin typeface="Trebuchet MS" panose="020B0703020202090204" pitchFamily="34" charset="0"/>
                      </a:endParaRPr>
                    </a:p>
                  </a:txBody>
                  <a:tcPr anchor="ctr"/>
                </a:tc>
                <a:tc>
                  <a:txBody>
                    <a:bodyPr/>
                    <a:lstStyle/>
                    <a:p>
                      <a:pPr algn="l"/>
                      <a:r>
                        <a:rPr lang="en-US" sz="2400" dirty="0">
                          <a:solidFill>
                            <a:schemeClr val="tx1"/>
                          </a:solidFill>
                          <a:latin typeface="Trebuchet MS" panose="020B0703020202090204" pitchFamily="34" charset="0"/>
                        </a:rPr>
                        <a:t>Old Agent</a:t>
                      </a:r>
                    </a:p>
                  </a:txBody>
                  <a:tcPr anchor="ctr"/>
                </a:tc>
                <a:tc>
                  <a:txBody>
                    <a:bodyPr/>
                    <a:lstStyle/>
                    <a:p>
                      <a:pPr algn="l"/>
                      <a:r>
                        <a:rPr lang="en-US" sz="2400" dirty="0">
                          <a:solidFill>
                            <a:schemeClr val="tx1"/>
                          </a:solidFill>
                          <a:latin typeface="Trebuchet MS" panose="020B0703020202090204" pitchFamily="34" charset="0"/>
                        </a:rPr>
                        <a:t>New Agent</a:t>
                      </a:r>
                    </a:p>
                  </a:txBody>
                  <a:tcPr anchor="ctr"/>
                </a:tc>
                <a:extLst>
                  <a:ext uri="{0D108BD9-81ED-4DB2-BD59-A6C34878D82A}">
                    <a16:rowId xmlns:a16="http://schemas.microsoft.com/office/drawing/2014/main" val="4008060513"/>
                  </a:ext>
                </a:extLst>
              </a:tr>
              <a:tr h="404641">
                <a:tc>
                  <a:txBody>
                    <a:bodyPr/>
                    <a:lstStyle/>
                    <a:p>
                      <a:r>
                        <a:rPr lang="en-US" sz="2400" dirty="0">
                          <a:solidFill>
                            <a:schemeClr val="accent1">
                              <a:lumMod val="50000"/>
                            </a:schemeClr>
                          </a:solidFill>
                          <a:latin typeface="Trebuchet MS" panose="020B0703020202090204" pitchFamily="34" charset="0"/>
                        </a:rPr>
                        <a:t>Algorithm</a:t>
                      </a:r>
                    </a:p>
                  </a:txBody>
                  <a:tcPr anchor="ctr">
                    <a:noFill/>
                  </a:tcPr>
                </a:tc>
                <a:tc>
                  <a:txBody>
                    <a:bodyPr/>
                    <a:lstStyle/>
                    <a:p>
                      <a:r>
                        <a:rPr lang="en-US" sz="2400" dirty="0">
                          <a:solidFill>
                            <a:schemeClr val="tx2"/>
                          </a:solidFill>
                          <a:latin typeface="Trebuchet MS" panose="020B0703020202090204" pitchFamily="34" charset="0"/>
                        </a:rPr>
                        <a:t>ACER</a:t>
                      </a:r>
                    </a:p>
                  </a:txBody>
                  <a:tcPr anchor="ctr">
                    <a:noFill/>
                  </a:tcPr>
                </a:tc>
                <a:tc>
                  <a:txBody>
                    <a:bodyPr/>
                    <a:lstStyle/>
                    <a:p>
                      <a:r>
                        <a:rPr lang="en-US" sz="2400" dirty="0">
                          <a:solidFill>
                            <a:schemeClr val="tx2"/>
                          </a:solidFill>
                          <a:latin typeface="Trebuchet MS" panose="020B0703020202090204" pitchFamily="34" charset="0"/>
                        </a:rPr>
                        <a:t>Prioritized DDQN</a:t>
                      </a:r>
                    </a:p>
                  </a:txBody>
                  <a:tcPr anchor="ctr">
                    <a:noFill/>
                  </a:tcPr>
                </a:tc>
                <a:extLst>
                  <a:ext uri="{0D108BD9-81ED-4DB2-BD59-A6C34878D82A}">
                    <a16:rowId xmlns:a16="http://schemas.microsoft.com/office/drawing/2014/main" val="1021160440"/>
                  </a:ext>
                </a:extLst>
              </a:tr>
              <a:tr h="1375778">
                <a:tc>
                  <a:txBody>
                    <a:bodyPr/>
                    <a:lstStyle/>
                    <a:p>
                      <a:r>
                        <a:rPr lang="en-US" sz="2400" dirty="0">
                          <a:solidFill>
                            <a:schemeClr val="accent1">
                              <a:lumMod val="50000"/>
                            </a:schemeClr>
                          </a:solidFill>
                          <a:latin typeface="Trebuchet MS" panose="020B0703020202090204" pitchFamily="34" charset="0"/>
                        </a:rPr>
                        <a:t>Reward</a:t>
                      </a:r>
                    </a:p>
                  </a:txBody>
                  <a:tcPr anchor="ctr">
                    <a:noFill/>
                  </a:tcPr>
                </a:tc>
                <a:tc>
                  <a:txBody>
                    <a:bodyPr/>
                    <a:lstStyle/>
                    <a:p>
                      <a:r>
                        <a:rPr lang="en-US" sz="2400" dirty="0">
                          <a:solidFill>
                            <a:schemeClr val="tx2"/>
                          </a:solidFill>
                          <a:latin typeface="Trebuchet MS" panose="020B0703020202090204" pitchFamily="34" charset="0"/>
                        </a:rPr>
                        <a:t>Forward velocity</a:t>
                      </a:r>
                    </a:p>
                    <a:p>
                      <a:r>
                        <a:rPr lang="en-US" sz="2400" dirty="0">
                          <a:solidFill>
                            <a:schemeClr val="tx2"/>
                          </a:solidFill>
                          <a:latin typeface="Trebuchet MS" panose="020B0703020202090204" pitchFamily="34" charset="0"/>
                        </a:rPr>
                        <a:t>Torso height penalty</a:t>
                      </a:r>
                    </a:p>
                    <a:p>
                      <a:r>
                        <a:rPr lang="en-US" sz="2400" dirty="0">
                          <a:solidFill>
                            <a:schemeClr val="tx2"/>
                          </a:solidFill>
                          <a:latin typeface="Trebuchet MS" panose="020B0703020202090204" pitchFamily="34" charset="0"/>
                        </a:rPr>
                        <a:t>Torso bouncing penalty </a:t>
                      </a:r>
                    </a:p>
                    <a:p>
                      <a:r>
                        <a:rPr lang="en-US" sz="2400" dirty="0">
                          <a:solidFill>
                            <a:schemeClr val="tx2"/>
                          </a:solidFill>
                          <a:latin typeface="Trebuchet MS" panose="020B0703020202090204" pitchFamily="34" charset="0"/>
                        </a:rPr>
                        <a:t>Knee angle penalty </a:t>
                      </a:r>
                    </a:p>
                  </a:txBody>
                  <a:tcPr anchor="ctr">
                    <a:noFill/>
                  </a:tcPr>
                </a:tc>
                <a:tc>
                  <a:txBody>
                    <a:bodyPr/>
                    <a:lstStyle/>
                    <a:p>
                      <a:r>
                        <a:rPr lang="en-US" sz="2400" dirty="0">
                          <a:solidFill>
                            <a:schemeClr val="tx2"/>
                          </a:solidFill>
                          <a:latin typeface="Trebuchet MS" panose="020B0703020202090204" pitchFamily="34" charset="0"/>
                        </a:rPr>
                        <a:t>Forward velocity</a:t>
                      </a:r>
                    </a:p>
                  </a:txBody>
                  <a:tcPr anchor="ctr">
                    <a:noFill/>
                  </a:tcPr>
                </a:tc>
                <a:extLst>
                  <a:ext uri="{0D108BD9-81ED-4DB2-BD59-A6C34878D82A}">
                    <a16:rowId xmlns:a16="http://schemas.microsoft.com/office/drawing/2014/main" val="3619127957"/>
                  </a:ext>
                </a:extLst>
              </a:tr>
              <a:tr h="728353">
                <a:tc>
                  <a:txBody>
                    <a:bodyPr/>
                    <a:lstStyle/>
                    <a:p>
                      <a:r>
                        <a:rPr lang="en-US" sz="2400" dirty="0">
                          <a:solidFill>
                            <a:schemeClr val="accent1">
                              <a:lumMod val="50000"/>
                            </a:schemeClr>
                          </a:solidFill>
                          <a:latin typeface="Trebuchet MS" panose="020B0703020202090204" pitchFamily="34" charset="0"/>
                        </a:rPr>
                        <a:t>Actions per second</a:t>
                      </a:r>
                    </a:p>
                  </a:txBody>
                  <a:tcPr anchor="ctr">
                    <a:noFill/>
                  </a:tcPr>
                </a:tc>
                <a:tc>
                  <a:txBody>
                    <a:bodyPr/>
                    <a:lstStyle/>
                    <a:p>
                      <a:r>
                        <a:rPr lang="en-US" sz="2400" dirty="0">
                          <a:solidFill>
                            <a:schemeClr val="tx2"/>
                          </a:solidFill>
                          <a:latin typeface="Trebuchet MS" panose="020B0703020202090204" pitchFamily="34" charset="0"/>
                        </a:rPr>
                        <a:t>~9 </a:t>
                      </a:r>
                    </a:p>
                  </a:txBody>
                  <a:tcPr anchor="ctr">
                    <a:noFill/>
                  </a:tcPr>
                </a:tc>
                <a:tc>
                  <a:txBody>
                    <a:bodyPr/>
                    <a:lstStyle/>
                    <a:p>
                      <a:r>
                        <a:rPr lang="en-US" sz="2400" dirty="0">
                          <a:solidFill>
                            <a:schemeClr val="tx2"/>
                          </a:solidFill>
                          <a:latin typeface="Trebuchet MS" panose="020B0703020202090204" pitchFamily="34" charset="0"/>
                        </a:rPr>
                        <a:t>Training: ~18</a:t>
                      </a:r>
                    </a:p>
                    <a:p>
                      <a:r>
                        <a:rPr lang="en-US" sz="2400" dirty="0">
                          <a:solidFill>
                            <a:schemeClr val="tx2"/>
                          </a:solidFill>
                          <a:latin typeface="Trebuchet MS" panose="020B0703020202090204" pitchFamily="34" charset="0"/>
                        </a:rPr>
                        <a:t>Testing: ~25</a:t>
                      </a:r>
                    </a:p>
                  </a:txBody>
                  <a:tcPr anchor="ctr">
                    <a:noFill/>
                  </a:tcPr>
                </a:tc>
                <a:extLst>
                  <a:ext uri="{0D108BD9-81ED-4DB2-BD59-A6C34878D82A}">
                    <a16:rowId xmlns:a16="http://schemas.microsoft.com/office/drawing/2014/main" val="3393457836"/>
                  </a:ext>
                </a:extLst>
              </a:tr>
              <a:tr h="728353">
                <a:tc>
                  <a:txBody>
                    <a:bodyPr/>
                    <a:lstStyle/>
                    <a:p>
                      <a:r>
                        <a:rPr lang="en-US" sz="2400" dirty="0">
                          <a:solidFill>
                            <a:schemeClr val="accent1">
                              <a:lumMod val="50000"/>
                            </a:schemeClr>
                          </a:solidFill>
                          <a:latin typeface="Trebuchet MS" panose="020B0703020202090204" pitchFamily="34" charset="0"/>
                        </a:rPr>
                        <a:t>Learning</a:t>
                      </a:r>
                    </a:p>
                  </a:txBody>
                  <a:tcPr anchor="ctr">
                    <a:solidFill>
                      <a:schemeClr val="accent4">
                        <a:lumMod val="20000"/>
                        <a:lumOff val="80000"/>
                      </a:schemeClr>
                    </a:solidFill>
                  </a:tcPr>
                </a:tc>
                <a:tc>
                  <a:txBody>
                    <a:bodyPr/>
                    <a:lstStyle/>
                    <a:p>
                      <a:r>
                        <a:rPr lang="en-US" sz="2400" dirty="0" err="1">
                          <a:solidFill>
                            <a:schemeClr val="tx2"/>
                          </a:solidFill>
                          <a:latin typeface="Trebuchet MS" panose="020B0703020202090204" pitchFamily="34" charset="0"/>
                        </a:rPr>
                        <a:t>Kurodo’s</a:t>
                      </a:r>
                      <a:r>
                        <a:rPr lang="en-US" sz="2400" dirty="0">
                          <a:solidFill>
                            <a:schemeClr val="tx2"/>
                          </a:solidFill>
                          <a:latin typeface="Trebuchet MS" panose="020B0703020202090204" pitchFamily="34" charset="0"/>
                        </a:rPr>
                        <a:t> runs</a:t>
                      </a:r>
                    </a:p>
                    <a:p>
                      <a:r>
                        <a:rPr lang="en-US" sz="2400" dirty="0">
                          <a:solidFill>
                            <a:schemeClr val="tx2"/>
                          </a:solidFill>
                          <a:latin typeface="Trebuchet MS" panose="020B0703020202090204" pitchFamily="34" charset="0"/>
                        </a:rPr>
                        <a:t>Self-learning</a:t>
                      </a:r>
                    </a:p>
                  </a:txBody>
                  <a:tcPr anchor="ctr">
                    <a:solidFill>
                      <a:schemeClr val="accent4">
                        <a:lumMod val="20000"/>
                        <a:lumOff val="80000"/>
                      </a:schemeClr>
                    </a:solidFill>
                  </a:tcPr>
                </a:tc>
                <a:tc>
                  <a:txBody>
                    <a:bodyPr/>
                    <a:lstStyle/>
                    <a:p>
                      <a:r>
                        <a:rPr lang="en-US" sz="2400" dirty="0">
                          <a:solidFill>
                            <a:schemeClr val="tx2"/>
                          </a:solidFill>
                          <a:latin typeface="Trebuchet MS" panose="020B0703020202090204" pitchFamily="34" charset="0"/>
                        </a:rPr>
                        <a:t>ACER’s runs</a:t>
                      </a:r>
                    </a:p>
                    <a:p>
                      <a:r>
                        <a:rPr lang="en-US" sz="2400" dirty="0">
                          <a:solidFill>
                            <a:schemeClr val="tx2"/>
                          </a:solidFill>
                          <a:latin typeface="Trebuchet MS" panose="020B0703020202090204" pitchFamily="34" charset="0"/>
                        </a:rPr>
                        <a:t>Self-learning</a:t>
                      </a:r>
                    </a:p>
                  </a:txBody>
                  <a:tcPr anchor="ctr">
                    <a:solidFill>
                      <a:schemeClr val="accent4">
                        <a:lumMod val="20000"/>
                        <a:lumOff val="80000"/>
                      </a:schemeClr>
                    </a:solidFill>
                  </a:tcPr>
                </a:tc>
                <a:extLst>
                  <a:ext uri="{0D108BD9-81ED-4DB2-BD59-A6C34878D82A}">
                    <a16:rowId xmlns:a16="http://schemas.microsoft.com/office/drawing/2014/main" val="1440210217"/>
                  </a:ext>
                </a:extLst>
              </a:tr>
            </a:tbl>
          </a:graphicData>
        </a:graphic>
      </p:graphicFrame>
      <p:pic>
        <p:nvPicPr>
          <p:cNvPr id="8" name="Picture 35" descr="Naruto Run GIFs - Get the best GIF on GIPHY">
            <a:extLst>
              <a:ext uri="{FF2B5EF4-FFF2-40B4-BE49-F238E27FC236}">
                <a16:creationId xmlns:a16="http://schemas.microsoft.com/office/drawing/2014/main" id="{0A51B803-E6D3-0D4A-BFAD-0820C69C2060}"/>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603" r="11357"/>
          <a:stretch/>
        </p:blipFill>
        <p:spPr bwMode="auto">
          <a:xfrm flipH="1">
            <a:off x="7924800" y="228120"/>
            <a:ext cx="2146300" cy="134596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202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8258D3F-ECB1-BE4E-A14C-6FADCABE937F}"/>
              </a:ext>
            </a:extLst>
          </p:cNvPr>
          <p:cNvGraphicFramePr>
            <a:graphicFrameLocks noChangeAspect="1"/>
          </p:cNvGraphicFramePr>
          <p:nvPr>
            <p:custDataLst>
              <p:tags r:id="rId2"/>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56414" name="think-cell Slide" r:id="rId5" imgW="7772400" imgH="10058400" progId="TCLayout.ActiveDocument.1">
                  <p:embed/>
                </p:oleObj>
              </mc:Choice>
              <mc:Fallback>
                <p:oleObj name="think-cell Slide" r:id="rId5" imgW="7772400" imgH="10058400" progId="TCLayout.ActiveDocument.1">
                  <p:embed/>
                  <p:pic>
                    <p:nvPicPr>
                      <p:cNvPr id="4" name="Object 3" hidden="1">
                        <a:extLst>
                          <a:ext uri="{FF2B5EF4-FFF2-40B4-BE49-F238E27FC236}">
                            <a16:creationId xmlns:a16="http://schemas.microsoft.com/office/drawing/2014/main" id="{D8258D3F-ECB1-BE4E-A14C-6FADCABE937F}"/>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47106" name="Picture 2" descr="baby penguin waddle penguins cute bird animal penguin GIF">
            <a:extLst>
              <a:ext uri="{FF2B5EF4-FFF2-40B4-BE49-F238E27FC236}">
                <a16:creationId xmlns:a16="http://schemas.microsoft.com/office/drawing/2014/main" id="{B2B7E5E2-408B-D845-B8C3-DB3294E753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08117" y="223620"/>
            <a:ext cx="1811683" cy="135617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aphicFrame>
        <p:nvGraphicFramePr>
          <p:cNvPr id="5" name="Table 5">
            <a:extLst>
              <a:ext uri="{FF2B5EF4-FFF2-40B4-BE49-F238E27FC236}">
                <a16:creationId xmlns:a16="http://schemas.microsoft.com/office/drawing/2014/main" id="{DA230081-3EEA-6345-95CD-78D39516D8CD}"/>
              </a:ext>
            </a:extLst>
          </p:cNvPr>
          <p:cNvGraphicFramePr>
            <a:graphicFrameLocks noGrp="1"/>
          </p:cNvGraphicFramePr>
          <p:nvPr>
            <p:extLst>
              <p:ext uri="{D42A27DB-BD31-4B8C-83A1-F6EECF244321}">
                <p14:modId xmlns:p14="http://schemas.microsoft.com/office/powerpoint/2010/main" val="2751782974"/>
              </p:ext>
            </p:extLst>
          </p:nvPr>
        </p:nvGraphicFramePr>
        <p:xfrm>
          <a:off x="939801" y="1817471"/>
          <a:ext cx="10312398" cy="4822615"/>
        </p:xfrm>
        <a:graphic>
          <a:graphicData uri="http://schemas.openxmlformats.org/drawingml/2006/table">
            <a:tbl>
              <a:tblPr firstRow="1" bandRow="1">
                <a:tableStyleId>{C083E6E3-FA7D-4D7B-A595-EF9225AFEA82}</a:tableStyleId>
              </a:tblPr>
              <a:tblGrid>
                <a:gridCol w="3136900">
                  <a:extLst>
                    <a:ext uri="{9D8B030D-6E8A-4147-A177-3AD203B41FA5}">
                      <a16:colId xmlns:a16="http://schemas.microsoft.com/office/drawing/2014/main" val="1374774419"/>
                    </a:ext>
                  </a:extLst>
                </a:gridCol>
                <a:gridCol w="3738032">
                  <a:extLst>
                    <a:ext uri="{9D8B030D-6E8A-4147-A177-3AD203B41FA5}">
                      <a16:colId xmlns:a16="http://schemas.microsoft.com/office/drawing/2014/main" val="2445321001"/>
                    </a:ext>
                  </a:extLst>
                </a:gridCol>
                <a:gridCol w="3437466">
                  <a:extLst>
                    <a:ext uri="{9D8B030D-6E8A-4147-A177-3AD203B41FA5}">
                      <a16:colId xmlns:a16="http://schemas.microsoft.com/office/drawing/2014/main" val="1283430550"/>
                    </a:ext>
                  </a:extLst>
                </a:gridCol>
              </a:tblGrid>
              <a:tr h="420902">
                <a:tc>
                  <a:txBody>
                    <a:bodyPr/>
                    <a:lstStyle/>
                    <a:p>
                      <a:endParaRPr lang="en-US" sz="2400" dirty="0">
                        <a:solidFill>
                          <a:schemeClr val="tx2"/>
                        </a:solidFill>
                        <a:latin typeface="Trebuchet MS" panose="020B0703020202090204" pitchFamily="34" charset="0"/>
                      </a:endParaRPr>
                    </a:p>
                  </a:txBody>
                  <a:tcPr anchor="ctr"/>
                </a:tc>
                <a:tc>
                  <a:txBody>
                    <a:bodyPr/>
                    <a:lstStyle/>
                    <a:p>
                      <a:pPr algn="l"/>
                      <a:r>
                        <a:rPr lang="en-US" sz="2400" dirty="0">
                          <a:solidFill>
                            <a:schemeClr val="tx1"/>
                          </a:solidFill>
                          <a:latin typeface="Trebuchet MS" panose="020B0703020202090204" pitchFamily="34" charset="0"/>
                        </a:rPr>
                        <a:t>Old Agent</a:t>
                      </a:r>
                    </a:p>
                  </a:txBody>
                  <a:tcPr anchor="ctr"/>
                </a:tc>
                <a:tc>
                  <a:txBody>
                    <a:bodyPr/>
                    <a:lstStyle/>
                    <a:p>
                      <a:pPr algn="l"/>
                      <a:r>
                        <a:rPr lang="en-US" sz="2400" dirty="0">
                          <a:solidFill>
                            <a:schemeClr val="tx1"/>
                          </a:solidFill>
                          <a:latin typeface="Trebuchet MS" panose="020B0703020202090204" pitchFamily="34" charset="0"/>
                        </a:rPr>
                        <a:t>New Agent</a:t>
                      </a:r>
                    </a:p>
                  </a:txBody>
                  <a:tcPr anchor="ctr"/>
                </a:tc>
                <a:extLst>
                  <a:ext uri="{0D108BD9-81ED-4DB2-BD59-A6C34878D82A}">
                    <a16:rowId xmlns:a16="http://schemas.microsoft.com/office/drawing/2014/main" val="4008060513"/>
                  </a:ext>
                </a:extLst>
              </a:tr>
              <a:tr h="404641">
                <a:tc>
                  <a:txBody>
                    <a:bodyPr/>
                    <a:lstStyle/>
                    <a:p>
                      <a:r>
                        <a:rPr lang="en-US" sz="2400" dirty="0">
                          <a:solidFill>
                            <a:schemeClr val="accent1">
                              <a:lumMod val="50000"/>
                            </a:schemeClr>
                          </a:solidFill>
                          <a:latin typeface="Trebuchet MS" panose="020B0703020202090204" pitchFamily="34" charset="0"/>
                        </a:rPr>
                        <a:t>Algorithm</a:t>
                      </a:r>
                    </a:p>
                  </a:txBody>
                  <a:tcPr anchor="ctr">
                    <a:noFill/>
                  </a:tcPr>
                </a:tc>
                <a:tc>
                  <a:txBody>
                    <a:bodyPr/>
                    <a:lstStyle/>
                    <a:p>
                      <a:r>
                        <a:rPr lang="en-US" sz="2400" dirty="0">
                          <a:solidFill>
                            <a:schemeClr val="tx2"/>
                          </a:solidFill>
                          <a:latin typeface="Trebuchet MS" panose="020B0703020202090204" pitchFamily="34" charset="0"/>
                        </a:rPr>
                        <a:t>ACER</a:t>
                      </a:r>
                    </a:p>
                  </a:txBody>
                  <a:tcPr anchor="ctr">
                    <a:noFill/>
                  </a:tcPr>
                </a:tc>
                <a:tc>
                  <a:txBody>
                    <a:bodyPr/>
                    <a:lstStyle/>
                    <a:p>
                      <a:r>
                        <a:rPr lang="en-US" sz="2400" dirty="0">
                          <a:solidFill>
                            <a:schemeClr val="tx2"/>
                          </a:solidFill>
                          <a:latin typeface="Trebuchet MS" panose="020B0703020202090204" pitchFamily="34" charset="0"/>
                        </a:rPr>
                        <a:t>Prioritized DDQN</a:t>
                      </a:r>
                    </a:p>
                  </a:txBody>
                  <a:tcPr anchor="ctr">
                    <a:noFill/>
                  </a:tcPr>
                </a:tc>
                <a:extLst>
                  <a:ext uri="{0D108BD9-81ED-4DB2-BD59-A6C34878D82A}">
                    <a16:rowId xmlns:a16="http://schemas.microsoft.com/office/drawing/2014/main" val="1021160440"/>
                  </a:ext>
                </a:extLst>
              </a:tr>
              <a:tr h="1375778">
                <a:tc>
                  <a:txBody>
                    <a:bodyPr/>
                    <a:lstStyle/>
                    <a:p>
                      <a:r>
                        <a:rPr lang="en-US" sz="2400" dirty="0">
                          <a:solidFill>
                            <a:schemeClr val="accent1">
                              <a:lumMod val="50000"/>
                            </a:schemeClr>
                          </a:solidFill>
                          <a:latin typeface="Trebuchet MS" panose="020B0703020202090204" pitchFamily="34" charset="0"/>
                        </a:rPr>
                        <a:t>Reward</a:t>
                      </a:r>
                    </a:p>
                  </a:txBody>
                  <a:tcPr anchor="ctr">
                    <a:noFill/>
                  </a:tcPr>
                </a:tc>
                <a:tc>
                  <a:txBody>
                    <a:bodyPr/>
                    <a:lstStyle/>
                    <a:p>
                      <a:r>
                        <a:rPr lang="en-US" sz="2400" dirty="0">
                          <a:solidFill>
                            <a:schemeClr val="tx2"/>
                          </a:solidFill>
                          <a:latin typeface="Trebuchet MS" panose="020B0703020202090204" pitchFamily="34" charset="0"/>
                        </a:rPr>
                        <a:t>Forward velocity</a:t>
                      </a:r>
                    </a:p>
                    <a:p>
                      <a:r>
                        <a:rPr lang="en-US" sz="2400" dirty="0">
                          <a:solidFill>
                            <a:schemeClr val="tx2"/>
                          </a:solidFill>
                          <a:latin typeface="Trebuchet MS" panose="020B0703020202090204" pitchFamily="34" charset="0"/>
                        </a:rPr>
                        <a:t>Torso height penalty</a:t>
                      </a:r>
                    </a:p>
                    <a:p>
                      <a:r>
                        <a:rPr lang="en-US" sz="2400" dirty="0">
                          <a:solidFill>
                            <a:schemeClr val="tx2"/>
                          </a:solidFill>
                          <a:latin typeface="Trebuchet MS" panose="020B0703020202090204" pitchFamily="34" charset="0"/>
                        </a:rPr>
                        <a:t>Torso bouncing penalty </a:t>
                      </a:r>
                    </a:p>
                    <a:p>
                      <a:r>
                        <a:rPr lang="en-US" sz="2400" dirty="0">
                          <a:solidFill>
                            <a:schemeClr val="tx2"/>
                          </a:solidFill>
                          <a:latin typeface="Trebuchet MS" panose="020B0703020202090204" pitchFamily="34" charset="0"/>
                        </a:rPr>
                        <a:t>Knee angle penalty </a:t>
                      </a:r>
                    </a:p>
                  </a:txBody>
                  <a:tcPr anchor="ctr">
                    <a:noFill/>
                  </a:tcPr>
                </a:tc>
                <a:tc>
                  <a:txBody>
                    <a:bodyPr/>
                    <a:lstStyle/>
                    <a:p>
                      <a:r>
                        <a:rPr lang="en-US" sz="2400" dirty="0">
                          <a:solidFill>
                            <a:schemeClr val="tx2"/>
                          </a:solidFill>
                          <a:latin typeface="Trebuchet MS" panose="020B0703020202090204" pitchFamily="34" charset="0"/>
                        </a:rPr>
                        <a:t>Forward velocity</a:t>
                      </a:r>
                    </a:p>
                  </a:txBody>
                  <a:tcPr anchor="ctr">
                    <a:noFill/>
                  </a:tcPr>
                </a:tc>
                <a:extLst>
                  <a:ext uri="{0D108BD9-81ED-4DB2-BD59-A6C34878D82A}">
                    <a16:rowId xmlns:a16="http://schemas.microsoft.com/office/drawing/2014/main" val="3619127957"/>
                  </a:ext>
                </a:extLst>
              </a:tr>
              <a:tr h="728353">
                <a:tc>
                  <a:txBody>
                    <a:bodyPr/>
                    <a:lstStyle/>
                    <a:p>
                      <a:r>
                        <a:rPr lang="en-US" sz="2400" dirty="0">
                          <a:solidFill>
                            <a:schemeClr val="accent1">
                              <a:lumMod val="50000"/>
                            </a:schemeClr>
                          </a:solidFill>
                          <a:latin typeface="Trebuchet MS" panose="020B0703020202090204" pitchFamily="34" charset="0"/>
                        </a:rPr>
                        <a:t>Actions per second</a:t>
                      </a:r>
                    </a:p>
                  </a:txBody>
                  <a:tcPr anchor="ctr">
                    <a:noFill/>
                  </a:tcPr>
                </a:tc>
                <a:tc>
                  <a:txBody>
                    <a:bodyPr/>
                    <a:lstStyle/>
                    <a:p>
                      <a:r>
                        <a:rPr lang="en-US" sz="2400" dirty="0">
                          <a:solidFill>
                            <a:schemeClr val="tx2"/>
                          </a:solidFill>
                          <a:latin typeface="Trebuchet MS" panose="020B0703020202090204" pitchFamily="34" charset="0"/>
                        </a:rPr>
                        <a:t>~9 </a:t>
                      </a:r>
                    </a:p>
                  </a:txBody>
                  <a:tcPr anchor="ctr">
                    <a:noFill/>
                  </a:tcPr>
                </a:tc>
                <a:tc>
                  <a:txBody>
                    <a:bodyPr/>
                    <a:lstStyle/>
                    <a:p>
                      <a:r>
                        <a:rPr lang="en-US" sz="2400" dirty="0">
                          <a:solidFill>
                            <a:schemeClr val="tx2"/>
                          </a:solidFill>
                          <a:latin typeface="Trebuchet MS" panose="020B0703020202090204" pitchFamily="34" charset="0"/>
                        </a:rPr>
                        <a:t>Training: ~18</a:t>
                      </a:r>
                    </a:p>
                    <a:p>
                      <a:r>
                        <a:rPr lang="en-US" sz="2400" dirty="0">
                          <a:solidFill>
                            <a:schemeClr val="tx2"/>
                          </a:solidFill>
                          <a:latin typeface="Trebuchet MS" panose="020B0703020202090204" pitchFamily="34" charset="0"/>
                        </a:rPr>
                        <a:t>Testing: ~25</a:t>
                      </a:r>
                    </a:p>
                  </a:txBody>
                  <a:tcPr anchor="ctr">
                    <a:noFill/>
                  </a:tcPr>
                </a:tc>
                <a:extLst>
                  <a:ext uri="{0D108BD9-81ED-4DB2-BD59-A6C34878D82A}">
                    <a16:rowId xmlns:a16="http://schemas.microsoft.com/office/drawing/2014/main" val="3393457836"/>
                  </a:ext>
                </a:extLst>
              </a:tr>
              <a:tr h="728353">
                <a:tc>
                  <a:txBody>
                    <a:bodyPr/>
                    <a:lstStyle/>
                    <a:p>
                      <a:r>
                        <a:rPr lang="en-US" sz="2400" dirty="0">
                          <a:solidFill>
                            <a:schemeClr val="accent1">
                              <a:lumMod val="50000"/>
                            </a:schemeClr>
                          </a:solidFill>
                          <a:latin typeface="Trebuchet MS" panose="020B0703020202090204" pitchFamily="34" charset="0"/>
                        </a:rPr>
                        <a:t>Learning</a:t>
                      </a:r>
                    </a:p>
                  </a:txBody>
                  <a:tcPr anchor="ctr">
                    <a:noFill/>
                  </a:tcPr>
                </a:tc>
                <a:tc>
                  <a:txBody>
                    <a:bodyPr/>
                    <a:lstStyle/>
                    <a:p>
                      <a:r>
                        <a:rPr lang="en-US" sz="2400" dirty="0" err="1">
                          <a:solidFill>
                            <a:schemeClr val="tx2"/>
                          </a:solidFill>
                          <a:latin typeface="Trebuchet MS" panose="020B0703020202090204" pitchFamily="34" charset="0"/>
                        </a:rPr>
                        <a:t>Kurodo’s</a:t>
                      </a:r>
                      <a:r>
                        <a:rPr lang="en-US" sz="2400" dirty="0">
                          <a:solidFill>
                            <a:schemeClr val="tx2"/>
                          </a:solidFill>
                          <a:latin typeface="Trebuchet MS" panose="020B0703020202090204" pitchFamily="34" charset="0"/>
                        </a:rPr>
                        <a:t> runs</a:t>
                      </a:r>
                    </a:p>
                    <a:p>
                      <a:r>
                        <a:rPr lang="en-US" sz="2400" dirty="0">
                          <a:solidFill>
                            <a:schemeClr val="tx2"/>
                          </a:solidFill>
                          <a:latin typeface="Trebuchet MS" panose="020B0703020202090204" pitchFamily="34" charset="0"/>
                        </a:rPr>
                        <a:t>Self-learning</a:t>
                      </a:r>
                    </a:p>
                  </a:txBody>
                  <a:tcPr anchor="ctr">
                    <a:noFill/>
                  </a:tcPr>
                </a:tc>
                <a:tc>
                  <a:txBody>
                    <a:bodyPr/>
                    <a:lstStyle/>
                    <a:p>
                      <a:r>
                        <a:rPr lang="en-US" sz="2400" dirty="0">
                          <a:solidFill>
                            <a:schemeClr val="tx2"/>
                          </a:solidFill>
                          <a:latin typeface="Trebuchet MS" panose="020B0703020202090204" pitchFamily="34" charset="0"/>
                        </a:rPr>
                        <a:t>ACER’s runs</a:t>
                      </a:r>
                    </a:p>
                    <a:p>
                      <a:r>
                        <a:rPr lang="en-US" sz="2400" dirty="0">
                          <a:solidFill>
                            <a:schemeClr val="tx2"/>
                          </a:solidFill>
                          <a:latin typeface="Trebuchet MS" panose="020B0703020202090204" pitchFamily="34" charset="0"/>
                        </a:rPr>
                        <a:t>Self-learning</a:t>
                      </a:r>
                    </a:p>
                  </a:txBody>
                  <a:tcPr anchor="ctr">
                    <a:noFill/>
                  </a:tcPr>
                </a:tc>
                <a:extLst>
                  <a:ext uri="{0D108BD9-81ED-4DB2-BD59-A6C34878D82A}">
                    <a16:rowId xmlns:a16="http://schemas.microsoft.com/office/drawing/2014/main" val="1440210217"/>
                  </a:ext>
                </a:extLst>
              </a:tr>
              <a:tr h="707815">
                <a:tc>
                  <a:txBody>
                    <a:bodyPr/>
                    <a:lstStyle/>
                    <a:p>
                      <a:r>
                        <a:rPr lang="en-US" sz="2400" dirty="0">
                          <a:solidFill>
                            <a:schemeClr val="accent1">
                              <a:lumMod val="50000"/>
                            </a:schemeClr>
                          </a:solidFill>
                          <a:latin typeface="Trebuchet MS" panose="020B0703020202090204" pitchFamily="34" charset="0"/>
                        </a:rPr>
                        <a:t>Training time</a:t>
                      </a:r>
                    </a:p>
                  </a:txBody>
                  <a:tcPr anchor="ctr">
                    <a:solidFill>
                      <a:schemeClr val="accent4">
                        <a:lumMod val="20000"/>
                        <a:lumOff val="80000"/>
                      </a:schemeClr>
                    </a:solidFill>
                  </a:tcPr>
                </a:tc>
                <a:tc>
                  <a:txBody>
                    <a:bodyPr/>
                    <a:lstStyle/>
                    <a:p>
                      <a:r>
                        <a:rPr lang="en-US" sz="2400" dirty="0">
                          <a:solidFill>
                            <a:schemeClr val="tx2"/>
                          </a:solidFill>
                          <a:latin typeface="Trebuchet MS" panose="020B0703020202090204" pitchFamily="34" charset="0"/>
                        </a:rPr>
                        <a:t>~65 hours</a:t>
                      </a:r>
                    </a:p>
                  </a:txBody>
                  <a:tcPr anchor="ctr">
                    <a:solidFill>
                      <a:schemeClr val="accent4">
                        <a:lumMod val="20000"/>
                        <a:lumOff val="80000"/>
                      </a:schemeClr>
                    </a:solidFill>
                  </a:tcPr>
                </a:tc>
                <a:tc>
                  <a:txBody>
                    <a:bodyPr/>
                    <a:lstStyle/>
                    <a:p>
                      <a:r>
                        <a:rPr lang="en-US" sz="2400" dirty="0">
                          <a:solidFill>
                            <a:schemeClr val="tx2"/>
                          </a:solidFill>
                          <a:latin typeface="Trebuchet MS" panose="020B0703020202090204" pitchFamily="34" charset="0"/>
                        </a:rPr>
                        <a:t>~40 hours</a:t>
                      </a:r>
                    </a:p>
                  </a:txBody>
                  <a:tcPr anchor="ctr">
                    <a:solidFill>
                      <a:schemeClr val="accent4">
                        <a:lumMod val="20000"/>
                        <a:lumOff val="80000"/>
                      </a:schemeClr>
                    </a:solidFill>
                  </a:tcPr>
                </a:tc>
                <a:extLst>
                  <a:ext uri="{0D108BD9-81ED-4DB2-BD59-A6C34878D82A}">
                    <a16:rowId xmlns:a16="http://schemas.microsoft.com/office/drawing/2014/main" val="1344373920"/>
                  </a:ext>
                </a:extLst>
              </a:tr>
            </a:tbl>
          </a:graphicData>
        </a:graphic>
      </p:graphicFrame>
      <p:pic>
        <p:nvPicPr>
          <p:cNvPr id="47139" name="Picture 35" descr="Naruto Run GIFs - Get the best GIF on GIPHY">
            <a:extLst>
              <a:ext uri="{FF2B5EF4-FFF2-40B4-BE49-F238E27FC236}">
                <a16:creationId xmlns:a16="http://schemas.microsoft.com/office/drawing/2014/main" id="{B0814E8B-90FB-6244-8632-317809D239D9}"/>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603" r="11357"/>
          <a:stretch/>
        </p:blipFill>
        <p:spPr bwMode="auto">
          <a:xfrm flipH="1">
            <a:off x="7924800" y="228120"/>
            <a:ext cx="2146300" cy="134596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8685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2075</TotalTime>
  <Words>576</Words>
  <Application>Microsoft Macintosh PowerPoint</Application>
  <PresentationFormat>Widescreen</PresentationFormat>
  <Paragraphs>101</Paragraphs>
  <Slides>10</Slides>
  <Notes>10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6" baseType="lpstr">
      <vt:lpstr>Arial</vt:lpstr>
      <vt:lpstr>Calibri</vt:lpstr>
      <vt:lpstr>Calibri Light</vt:lpstr>
      <vt:lpstr>Trebuchet MS</vt:lpstr>
      <vt:lpstr>Office Theme</vt:lpstr>
      <vt:lpstr>think-cell Slide</vt:lpstr>
      <vt:lpstr>PowerPoint Presentation</vt:lpstr>
      <vt:lpstr>PowerPoint Presentation</vt:lpstr>
      <vt:lpstr>Speedrun</vt:lpstr>
      <vt:lpstr>PowerPoint Presentation</vt:lpstr>
      <vt:lpstr>PowerPoint Presentation</vt:lpstr>
      <vt:lpstr>PowerPoint Presentation</vt:lpstr>
      <vt:lpstr>PowerPoint Presentation</vt:lpstr>
      <vt:lpstr>PowerPoint Presentation</vt:lpstr>
      <vt:lpstr>PowerPoint Presentation</vt:lpstr>
      <vt:lpstr>Extra footage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Wesley Liao</dc:creator>
  <cp:lastModifiedBy>Microsoft Office User</cp:lastModifiedBy>
  <cp:revision>286</cp:revision>
  <dcterms:created xsi:type="dcterms:W3CDTF">2021-02-14T02:26:07Z</dcterms:created>
  <dcterms:modified xsi:type="dcterms:W3CDTF">2021-03-06T14:48:25Z</dcterms:modified>
</cp:coreProperties>
</file>