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80" r:id="rId5"/>
    <p:sldId id="259" r:id="rId6"/>
    <p:sldId id="274" r:id="rId7"/>
    <p:sldId id="307" r:id="rId8"/>
    <p:sldId id="308" r:id="rId9"/>
    <p:sldId id="260" r:id="rId10"/>
    <p:sldId id="309" r:id="rId11"/>
    <p:sldId id="298" r:id="rId12"/>
    <p:sldId id="261" r:id="rId13"/>
    <p:sldId id="263" r:id="rId14"/>
    <p:sldId id="282" r:id="rId15"/>
    <p:sldId id="304" r:id="rId16"/>
    <p:sldId id="270" r:id="rId17"/>
    <p:sldId id="281" r:id="rId18"/>
    <p:sldId id="297" r:id="rId19"/>
    <p:sldId id="303" r:id="rId20"/>
    <p:sldId id="295" r:id="rId21"/>
    <p:sldId id="265" r:id="rId22"/>
    <p:sldId id="266" r:id="rId23"/>
    <p:sldId id="267" r:id="rId24"/>
    <p:sldId id="268" r:id="rId25"/>
    <p:sldId id="284" r:id="rId26"/>
    <p:sldId id="285" r:id="rId27"/>
    <p:sldId id="286" r:id="rId28"/>
    <p:sldId id="287" r:id="rId29"/>
    <p:sldId id="299" r:id="rId30"/>
    <p:sldId id="288" r:id="rId31"/>
    <p:sldId id="290" r:id="rId32"/>
    <p:sldId id="289" r:id="rId33"/>
    <p:sldId id="291" r:id="rId34"/>
    <p:sldId id="306" r:id="rId35"/>
    <p:sldId id="292" r:id="rId36"/>
    <p:sldId id="305" r:id="rId37"/>
    <p:sldId id="310" r:id="rId38"/>
    <p:sldId id="293" r:id="rId39"/>
    <p:sldId id="276" r:id="rId40"/>
    <p:sldId id="318" r:id="rId41"/>
    <p:sldId id="283" r:id="rId42"/>
    <p:sldId id="275" r:id="rId43"/>
    <p:sldId id="302" r:id="rId44"/>
    <p:sldId id="312" r:id="rId45"/>
    <p:sldId id="313" r:id="rId46"/>
    <p:sldId id="294" r:id="rId47"/>
    <p:sldId id="317" r:id="rId48"/>
    <p:sldId id="314" r:id="rId49"/>
    <p:sldId id="315" r:id="rId50"/>
    <p:sldId id="316" r:id="rId51"/>
    <p:sldId id="296" r:id="rId52"/>
    <p:sldId id="300" r:id="rId53"/>
    <p:sldId id="301" r:id="rId54"/>
    <p:sldId id="271" r:id="rId55"/>
    <p:sldId id="273" r:id="rId56"/>
    <p:sldId id="272" r:id="rId57"/>
  </p:sldIdLst>
  <p:sldSz cx="10080625" cy="7559675"/>
  <p:notesSz cx="7559675" cy="10691813"/>
  <p:defaultTextStyle>
    <a:defPPr>
      <a:defRPr lang="en-GB"/>
    </a:defPPr>
    <a:lvl1pPr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796" indent="-28569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762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9868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6973" indent="-228552" algn="l" defTabSz="44917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526" algn="l" defTabSz="9142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632" algn="l" defTabSz="9142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737" algn="l" defTabSz="9142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842" algn="l" defTabSz="9142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FFFFCC"/>
    <a:srgbClr val="808080"/>
    <a:srgbClr val="B2B2B2"/>
    <a:srgbClr val="33CC33"/>
    <a:srgbClr val="FFFFFF"/>
    <a:srgbClr val="FFFF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9" autoAdjust="0"/>
    <p:restoredTop sz="89880" autoAdjust="0"/>
  </p:normalViewPr>
  <p:slideViewPr>
    <p:cSldViewPr>
      <p:cViewPr>
        <p:scale>
          <a:sx n="120" d="100"/>
          <a:sy n="120" d="100"/>
        </p:scale>
        <p:origin x="-1920" y="-16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49A99-1D1F-4630-A0FB-80E0C2F09D0A}" type="doc">
      <dgm:prSet loTypeId="urn:microsoft.com/office/officeart/2005/8/layout/hProcess9" loCatId="process" qsTypeId="urn:microsoft.com/office/officeart/2005/8/quickstyle/simple2" qsCatId="simple" csTypeId="urn:microsoft.com/office/officeart/2005/8/colors/accent1_5" csCatId="accent1" phldr="1"/>
      <dgm:spPr/>
    </dgm:pt>
    <dgm:pt modelId="{7804C186-24AA-4267-A19B-F74EFE4AD336}">
      <dgm:prSet phldrT="[Text]"/>
      <dgm:spPr/>
      <dgm:t>
        <a:bodyPr/>
        <a:lstStyle/>
        <a:p>
          <a:r>
            <a:rPr lang="pl-PL" dirty="0" smtClean="0"/>
            <a:t>Slow website</a:t>
          </a:r>
          <a:endParaRPr lang="pl-PL" dirty="0"/>
        </a:p>
      </dgm:t>
    </dgm:pt>
    <dgm:pt modelId="{5C904C05-8321-404F-A9D9-E98270E26543}" type="parTrans" cxnId="{5E7368D8-8175-409E-A36B-20642AE3DC42}">
      <dgm:prSet/>
      <dgm:spPr/>
      <dgm:t>
        <a:bodyPr/>
        <a:lstStyle/>
        <a:p>
          <a:endParaRPr lang="pl-PL"/>
        </a:p>
      </dgm:t>
    </dgm:pt>
    <dgm:pt modelId="{D7CC8186-544C-4FF9-A13F-54F3E2E280D7}" type="sibTrans" cxnId="{5E7368D8-8175-409E-A36B-20642AE3DC42}">
      <dgm:prSet/>
      <dgm:spPr/>
      <dgm:t>
        <a:bodyPr/>
        <a:lstStyle/>
        <a:p>
          <a:endParaRPr lang="pl-PL"/>
        </a:p>
      </dgm:t>
    </dgm:pt>
    <dgm:pt modelId="{C9A2DC2F-8E8D-4D67-A841-338B2AD6F466}">
      <dgm:prSet phldrT="[Text]"/>
      <dgm:spPr/>
      <dgm:t>
        <a:bodyPr/>
        <a:lstStyle/>
        <a:p>
          <a:r>
            <a:rPr lang="pl-PL" dirty="0" smtClean="0"/>
            <a:t>Lower user experience</a:t>
          </a:r>
          <a:endParaRPr lang="pl-PL" dirty="0"/>
        </a:p>
      </dgm:t>
    </dgm:pt>
    <dgm:pt modelId="{A5406148-2D80-4307-B666-4B6E97E70C8B}" type="parTrans" cxnId="{95576701-C700-4CD0-BD3F-39E13CA91DA9}">
      <dgm:prSet/>
      <dgm:spPr/>
      <dgm:t>
        <a:bodyPr/>
        <a:lstStyle/>
        <a:p>
          <a:endParaRPr lang="pl-PL"/>
        </a:p>
      </dgm:t>
    </dgm:pt>
    <dgm:pt modelId="{0AE867E2-F779-4981-810E-76D58B257B4F}" type="sibTrans" cxnId="{95576701-C700-4CD0-BD3F-39E13CA91DA9}">
      <dgm:prSet/>
      <dgm:spPr/>
      <dgm:t>
        <a:bodyPr/>
        <a:lstStyle/>
        <a:p>
          <a:endParaRPr lang="pl-PL"/>
        </a:p>
      </dgm:t>
    </dgm:pt>
    <dgm:pt modelId="{1D7734BE-2448-40C9-BCD8-030C64FC5264}">
      <dgm:prSet phldrT="[Text]"/>
      <dgm:spPr/>
      <dgm:t>
        <a:bodyPr/>
        <a:lstStyle/>
        <a:p>
          <a:r>
            <a:rPr lang="pl-PL" dirty="0" smtClean="0"/>
            <a:t>Higher drop-off rate</a:t>
          </a:r>
          <a:endParaRPr lang="pl-PL" dirty="0"/>
        </a:p>
      </dgm:t>
    </dgm:pt>
    <dgm:pt modelId="{0760C34D-CCEA-49A6-8711-157640660BE8}" type="parTrans" cxnId="{EDFA0E51-F537-4940-A82E-B87D53E14AFB}">
      <dgm:prSet/>
      <dgm:spPr/>
      <dgm:t>
        <a:bodyPr/>
        <a:lstStyle/>
        <a:p>
          <a:endParaRPr lang="pl-PL"/>
        </a:p>
      </dgm:t>
    </dgm:pt>
    <dgm:pt modelId="{DD259253-A73E-4578-BB1A-E036C3791542}" type="sibTrans" cxnId="{EDFA0E51-F537-4940-A82E-B87D53E14AFB}">
      <dgm:prSet/>
      <dgm:spPr/>
      <dgm:t>
        <a:bodyPr/>
        <a:lstStyle/>
        <a:p>
          <a:endParaRPr lang="pl-PL"/>
        </a:p>
      </dgm:t>
    </dgm:pt>
    <dgm:pt modelId="{25C16F38-3EE1-427F-84E4-8A0750112E0A}">
      <dgm:prSet phldrT="[Text]"/>
      <dgm:spPr/>
      <dgm:t>
        <a:bodyPr/>
        <a:lstStyle/>
        <a:p>
          <a:r>
            <a:rPr lang="pl-PL" dirty="0" smtClean="0"/>
            <a:t>Lower conversion rate</a:t>
          </a:r>
          <a:endParaRPr lang="pl-PL" dirty="0"/>
        </a:p>
      </dgm:t>
    </dgm:pt>
    <dgm:pt modelId="{8EDEFEA1-4D5A-4E2D-95B8-A2628938F175}" type="parTrans" cxnId="{CAD5F790-90A4-4016-ACFC-A6B3796EB501}">
      <dgm:prSet/>
      <dgm:spPr/>
      <dgm:t>
        <a:bodyPr/>
        <a:lstStyle/>
        <a:p>
          <a:endParaRPr lang="pl-PL"/>
        </a:p>
      </dgm:t>
    </dgm:pt>
    <dgm:pt modelId="{F4730566-2D27-4705-912B-D1A19957FFAE}" type="sibTrans" cxnId="{CAD5F790-90A4-4016-ACFC-A6B3796EB501}">
      <dgm:prSet/>
      <dgm:spPr/>
      <dgm:t>
        <a:bodyPr/>
        <a:lstStyle/>
        <a:p>
          <a:endParaRPr lang="pl-PL"/>
        </a:p>
      </dgm:t>
    </dgm:pt>
    <dgm:pt modelId="{2529FED4-FF2D-467A-8979-D9DA1DA38317}" type="pres">
      <dgm:prSet presAssocID="{58F49A99-1D1F-4630-A0FB-80E0C2F09D0A}" presName="CompostProcess" presStyleCnt="0">
        <dgm:presLayoutVars>
          <dgm:dir/>
          <dgm:resizeHandles val="exact"/>
        </dgm:presLayoutVars>
      </dgm:prSet>
      <dgm:spPr/>
    </dgm:pt>
    <dgm:pt modelId="{1CD806EF-833D-440E-8CA5-3BA7A93B6E1E}" type="pres">
      <dgm:prSet presAssocID="{58F49A99-1D1F-4630-A0FB-80E0C2F09D0A}" presName="arrow" presStyleLbl="bgShp" presStyleIdx="0" presStyleCnt="1"/>
      <dgm:spPr/>
    </dgm:pt>
    <dgm:pt modelId="{B4D641D6-2F7A-4509-B14F-D88D2ACE219A}" type="pres">
      <dgm:prSet presAssocID="{58F49A99-1D1F-4630-A0FB-80E0C2F09D0A}" presName="linearProcess" presStyleCnt="0"/>
      <dgm:spPr/>
    </dgm:pt>
    <dgm:pt modelId="{AD653261-93E1-4599-AB72-DEE2B18104D0}" type="pres">
      <dgm:prSet presAssocID="{7804C186-24AA-4267-A19B-F74EFE4AD33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B965021-05B7-486E-B2F9-1EAC847F999D}" type="pres">
      <dgm:prSet presAssocID="{D7CC8186-544C-4FF9-A13F-54F3E2E280D7}" presName="sibTrans" presStyleCnt="0"/>
      <dgm:spPr/>
    </dgm:pt>
    <dgm:pt modelId="{B5119797-7910-41EC-AB0A-63CBE5A3EF00}" type="pres">
      <dgm:prSet presAssocID="{C9A2DC2F-8E8D-4D67-A841-338B2AD6F46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14A5EE-CCDF-4BAF-9357-E633CFD0E175}" type="pres">
      <dgm:prSet presAssocID="{0AE867E2-F779-4981-810E-76D58B257B4F}" presName="sibTrans" presStyleCnt="0"/>
      <dgm:spPr/>
    </dgm:pt>
    <dgm:pt modelId="{D8F99DF0-FE73-4D48-992D-1E979A015FF9}" type="pres">
      <dgm:prSet presAssocID="{1D7734BE-2448-40C9-BCD8-030C64FC526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908B98-FA4C-4415-A736-6D1F4059A76D}" type="pres">
      <dgm:prSet presAssocID="{DD259253-A73E-4578-BB1A-E036C3791542}" presName="sibTrans" presStyleCnt="0"/>
      <dgm:spPr/>
    </dgm:pt>
    <dgm:pt modelId="{75A833EB-3A40-4922-91CA-66C2919902B4}" type="pres">
      <dgm:prSet presAssocID="{25C16F38-3EE1-427F-84E4-8A0750112E0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39BD3A0-1770-4E8B-8639-901CD72EAD46}" type="presOf" srcId="{1D7734BE-2448-40C9-BCD8-030C64FC5264}" destId="{D8F99DF0-FE73-4D48-992D-1E979A015FF9}" srcOrd="0" destOrd="0" presId="urn:microsoft.com/office/officeart/2005/8/layout/hProcess9"/>
    <dgm:cxn modelId="{66BC680E-B5F0-441B-A75D-4F7CA7028A10}" type="presOf" srcId="{C9A2DC2F-8E8D-4D67-A841-338B2AD6F466}" destId="{B5119797-7910-41EC-AB0A-63CBE5A3EF00}" srcOrd="0" destOrd="0" presId="urn:microsoft.com/office/officeart/2005/8/layout/hProcess9"/>
    <dgm:cxn modelId="{9F413A0C-31F1-4042-8F7E-6E9514A10B90}" type="presOf" srcId="{7804C186-24AA-4267-A19B-F74EFE4AD336}" destId="{AD653261-93E1-4599-AB72-DEE2B18104D0}" srcOrd="0" destOrd="0" presId="urn:microsoft.com/office/officeart/2005/8/layout/hProcess9"/>
    <dgm:cxn modelId="{7CB9C835-07EB-44BC-8C14-24065BCD0C69}" type="presOf" srcId="{58F49A99-1D1F-4630-A0FB-80E0C2F09D0A}" destId="{2529FED4-FF2D-467A-8979-D9DA1DA38317}" srcOrd="0" destOrd="0" presId="urn:microsoft.com/office/officeart/2005/8/layout/hProcess9"/>
    <dgm:cxn modelId="{CAD5F790-90A4-4016-ACFC-A6B3796EB501}" srcId="{58F49A99-1D1F-4630-A0FB-80E0C2F09D0A}" destId="{25C16F38-3EE1-427F-84E4-8A0750112E0A}" srcOrd="3" destOrd="0" parTransId="{8EDEFEA1-4D5A-4E2D-95B8-A2628938F175}" sibTransId="{F4730566-2D27-4705-912B-D1A19957FFAE}"/>
    <dgm:cxn modelId="{EDFA0E51-F537-4940-A82E-B87D53E14AFB}" srcId="{58F49A99-1D1F-4630-A0FB-80E0C2F09D0A}" destId="{1D7734BE-2448-40C9-BCD8-030C64FC5264}" srcOrd="2" destOrd="0" parTransId="{0760C34D-CCEA-49A6-8711-157640660BE8}" sibTransId="{DD259253-A73E-4578-BB1A-E036C3791542}"/>
    <dgm:cxn modelId="{5E7368D8-8175-409E-A36B-20642AE3DC42}" srcId="{58F49A99-1D1F-4630-A0FB-80E0C2F09D0A}" destId="{7804C186-24AA-4267-A19B-F74EFE4AD336}" srcOrd="0" destOrd="0" parTransId="{5C904C05-8321-404F-A9D9-E98270E26543}" sibTransId="{D7CC8186-544C-4FF9-A13F-54F3E2E280D7}"/>
    <dgm:cxn modelId="{95576701-C700-4CD0-BD3F-39E13CA91DA9}" srcId="{58F49A99-1D1F-4630-A0FB-80E0C2F09D0A}" destId="{C9A2DC2F-8E8D-4D67-A841-338B2AD6F466}" srcOrd="1" destOrd="0" parTransId="{A5406148-2D80-4307-B666-4B6E97E70C8B}" sibTransId="{0AE867E2-F779-4981-810E-76D58B257B4F}"/>
    <dgm:cxn modelId="{B09799F5-E49A-41EB-ADE1-04F7E40CDF6A}" type="presOf" srcId="{25C16F38-3EE1-427F-84E4-8A0750112E0A}" destId="{75A833EB-3A40-4922-91CA-66C2919902B4}" srcOrd="0" destOrd="0" presId="urn:microsoft.com/office/officeart/2005/8/layout/hProcess9"/>
    <dgm:cxn modelId="{B8BE315D-D79A-433F-9DD6-654E80C7AE8A}" type="presParOf" srcId="{2529FED4-FF2D-467A-8979-D9DA1DA38317}" destId="{1CD806EF-833D-440E-8CA5-3BA7A93B6E1E}" srcOrd="0" destOrd="0" presId="urn:microsoft.com/office/officeart/2005/8/layout/hProcess9"/>
    <dgm:cxn modelId="{98FE1F7B-3254-48E4-BC7E-0F1E02CD3470}" type="presParOf" srcId="{2529FED4-FF2D-467A-8979-D9DA1DA38317}" destId="{B4D641D6-2F7A-4509-B14F-D88D2ACE219A}" srcOrd="1" destOrd="0" presId="urn:microsoft.com/office/officeart/2005/8/layout/hProcess9"/>
    <dgm:cxn modelId="{C8AD5E2D-4B6C-47B5-85AE-5290C67D0F3A}" type="presParOf" srcId="{B4D641D6-2F7A-4509-B14F-D88D2ACE219A}" destId="{AD653261-93E1-4599-AB72-DEE2B18104D0}" srcOrd="0" destOrd="0" presId="urn:microsoft.com/office/officeart/2005/8/layout/hProcess9"/>
    <dgm:cxn modelId="{4AFC316D-8840-49FC-BC29-2787C15B85C8}" type="presParOf" srcId="{B4D641D6-2F7A-4509-B14F-D88D2ACE219A}" destId="{0B965021-05B7-486E-B2F9-1EAC847F999D}" srcOrd="1" destOrd="0" presId="urn:microsoft.com/office/officeart/2005/8/layout/hProcess9"/>
    <dgm:cxn modelId="{2BB2A5BA-9A0F-4EDD-87A4-08EB49DC7438}" type="presParOf" srcId="{B4D641D6-2F7A-4509-B14F-D88D2ACE219A}" destId="{B5119797-7910-41EC-AB0A-63CBE5A3EF00}" srcOrd="2" destOrd="0" presId="urn:microsoft.com/office/officeart/2005/8/layout/hProcess9"/>
    <dgm:cxn modelId="{4B8B7619-4029-4926-BD2E-C1D8BB19865D}" type="presParOf" srcId="{B4D641D6-2F7A-4509-B14F-D88D2ACE219A}" destId="{6714A5EE-CCDF-4BAF-9357-E633CFD0E175}" srcOrd="3" destOrd="0" presId="urn:microsoft.com/office/officeart/2005/8/layout/hProcess9"/>
    <dgm:cxn modelId="{5D26798F-D3C3-447B-9902-8EC7F913C85A}" type="presParOf" srcId="{B4D641D6-2F7A-4509-B14F-D88D2ACE219A}" destId="{D8F99DF0-FE73-4D48-992D-1E979A015FF9}" srcOrd="4" destOrd="0" presId="urn:microsoft.com/office/officeart/2005/8/layout/hProcess9"/>
    <dgm:cxn modelId="{59A2F234-334A-4839-B488-0EBDF03AA4C3}" type="presParOf" srcId="{B4D641D6-2F7A-4509-B14F-D88D2ACE219A}" destId="{5D908B98-FA4C-4415-A736-6D1F4059A76D}" srcOrd="5" destOrd="0" presId="urn:microsoft.com/office/officeart/2005/8/layout/hProcess9"/>
    <dgm:cxn modelId="{CD6DE534-AC49-4A5A-A46E-12E9D83A7848}" type="presParOf" srcId="{B4D641D6-2F7A-4509-B14F-D88D2ACE219A}" destId="{75A833EB-3A40-4922-91CA-66C2919902B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806EF-833D-440E-8CA5-3BA7A93B6E1E}">
      <dsp:nvSpPr>
        <dsp:cNvPr id="0" name=""/>
        <dsp:cNvSpPr/>
      </dsp:nvSpPr>
      <dsp:spPr>
        <a:xfrm>
          <a:off x="707521" y="0"/>
          <a:ext cx="8018575" cy="273054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53261-93E1-4599-AB72-DEE2B18104D0}">
      <dsp:nvSpPr>
        <dsp:cNvPr id="0" name=""/>
        <dsp:cNvSpPr/>
      </dsp:nvSpPr>
      <dsp:spPr>
        <a:xfrm>
          <a:off x="4853" y="819164"/>
          <a:ext cx="2220035" cy="10922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Slow website</a:t>
          </a:r>
          <a:endParaRPr lang="pl-PL" sz="2400" kern="1200" dirty="0"/>
        </a:p>
      </dsp:txBody>
      <dsp:txXfrm>
        <a:off x="58171" y="872482"/>
        <a:ext cx="2113399" cy="985582"/>
      </dsp:txXfrm>
    </dsp:sp>
    <dsp:sp modelId="{B5119797-7910-41EC-AB0A-63CBE5A3EF00}">
      <dsp:nvSpPr>
        <dsp:cNvPr id="0" name=""/>
        <dsp:cNvSpPr/>
      </dsp:nvSpPr>
      <dsp:spPr>
        <a:xfrm>
          <a:off x="2406145" y="819164"/>
          <a:ext cx="2220035" cy="10922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Lower user experience</a:t>
          </a:r>
          <a:endParaRPr lang="pl-PL" sz="2400" kern="1200" dirty="0"/>
        </a:p>
      </dsp:txBody>
      <dsp:txXfrm>
        <a:off x="2459463" y="872482"/>
        <a:ext cx="2113399" cy="985582"/>
      </dsp:txXfrm>
    </dsp:sp>
    <dsp:sp modelId="{D8F99DF0-FE73-4D48-992D-1E979A015FF9}">
      <dsp:nvSpPr>
        <dsp:cNvPr id="0" name=""/>
        <dsp:cNvSpPr/>
      </dsp:nvSpPr>
      <dsp:spPr>
        <a:xfrm>
          <a:off x="4807437" y="819164"/>
          <a:ext cx="2220035" cy="10922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Higher drop-off rate</a:t>
          </a:r>
          <a:endParaRPr lang="pl-PL" sz="2400" kern="1200" dirty="0"/>
        </a:p>
      </dsp:txBody>
      <dsp:txXfrm>
        <a:off x="4860755" y="872482"/>
        <a:ext cx="2113399" cy="985582"/>
      </dsp:txXfrm>
    </dsp:sp>
    <dsp:sp modelId="{75A833EB-3A40-4922-91CA-66C2919902B4}">
      <dsp:nvSpPr>
        <dsp:cNvPr id="0" name=""/>
        <dsp:cNvSpPr/>
      </dsp:nvSpPr>
      <dsp:spPr>
        <a:xfrm>
          <a:off x="7208728" y="819164"/>
          <a:ext cx="2220035" cy="10922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Lower conversion rate</a:t>
          </a:r>
          <a:endParaRPr lang="pl-PL" sz="2400" kern="1200" dirty="0"/>
        </a:p>
      </dsp:txBody>
      <dsp:txXfrm>
        <a:off x="7262046" y="872482"/>
        <a:ext cx="2113399" cy="985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CB6A4207-9620-4038-916C-350690A82A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7996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96" indent="-28569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762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868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973" indent="-228552" algn="l" defTabSz="44917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2EAC4A-52F7-45FB-8AA6-1D1359162E57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62D5C15-C288-4BED-8283-E417EF8C5C49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11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4A30A6-4808-4827-BFCA-5E47F7FF84B3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12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0F10A0-0390-4379-BB67-2EE4BBF95A42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13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0F10A0-0390-4379-BB67-2EE4BBF95A42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14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0F10A0-0390-4379-BB67-2EE4BBF95A42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15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55A3B35-DC6E-4EBB-9FD1-3ACCD54811AB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16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55A3B35-DC6E-4EBB-9FD1-3ACCD54811AB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17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55A3B35-DC6E-4EBB-9FD1-3ACCD54811AB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pl-PL" dirty="0" smtClean="0">
                <a:latin typeface="Times New Roman" pitchFamily="18" charset="0"/>
              </a:rPr>
              <a:t>Used to validate. </a:t>
            </a:r>
          </a:p>
          <a:p>
            <a:r>
              <a:rPr lang="pl-PL" dirty="0" smtClean="0">
                <a:latin typeface="Times New Roman" pitchFamily="18" charset="0"/>
              </a:rPr>
              <a:t>Based on inode/server id, turn off in multiserver environments.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62D5C15-C288-4BED-8283-E417EF8C5C49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2FBF9C4-0D49-4FB7-9236-FFA60CD3FFA3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21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FDFEDAB-367A-4E97-871A-004D67982C7C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3B26203-0FFC-403C-A930-5D660D4F0F03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22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pl-PL" dirty="0" smtClean="0">
                <a:latin typeface="Times New Roman" pitchFamily="18" charset="0"/>
              </a:rPr>
              <a:t>http://stevesouders.com/efws/links.php?ex#Chapter4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993CE1D-4700-4E4E-80F4-F1B56EC83D2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23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24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pl-PL" dirty="0" smtClean="0">
                <a:latin typeface="Times New Roman" pitchFamily="18" charset="0"/>
              </a:rPr>
              <a:t>Linki do stronek testow soudersa</a:t>
            </a:r>
            <a:r>
              <a:rPr lang="pl-PL" baseline="0" dirty="0" smtClean="0">
                <a:latin typeface="Times New Roman" pitchFamily="18" charset="0"/>
              </a:rPr>
              <a:t> – top/bottom</a:t>
            </a:r>
          </a:p>
          <a:p>
            <a:endParaRPr lang="pl-PL" baseline="0" dirty="0" smtClean="0">
              <a:latin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</a:rPr>
              <a:t>http://www.webpagetest.org/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25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26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27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28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30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31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32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8DF78FD-3D30-410D-A0BC-44877169F171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33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34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35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1E8F5D0-7196-4C54-8F5F-56D83C1D6418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54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3801F21-8D85-4453-AAA6-34C6345613E9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D7140DD-5A33-48FD-A9F7-F10774BBB06D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56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D645652-1761-486D-B0F4-8D5C2F2F2AD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r>
              <a:rPr lang="pl-PL" dirty="0" smtClean="0">
                <a:latin typeface="Times New Roman" pitchFamily="18" charset="0"/>
              </a:rPr>
              <a:t>http://www.svennerberg.com/2008/12/page-load-times-vs-conversion-rates/</a:t>
            </a:r>
          </a:p>
          <a:p>
            <a:pPr marL="342900" indent="-342900" eaLnBrk="1" hangingPunct="1">
              <a:spcBef>
                <a:spcPct val="30000"/>
              </a:spcBef>
              <a:defRPr/>
            </a:pPr>
            <a:r>
              <a:rPr lang="en-US" sz="1200" kern="0" baseline="0" dirty="0" smtClean="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rPr>
              <a:t>http://home.blarg.net/~glinden/StanfordDataMining.2006-11-29.ppt</a:t>
            </a: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sz="1200" kern="0" baseline="30000" dirty="0" smtClean="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rPr>
              <a:t>2</a:t>
            </a:r>
            <a:r>
              <a:rPr lang="en-US" sz="1200" kern="0" baseline="0" dirty="0" smtClean="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rPr>
              <a:t> http://www.slideshare.net/stoyan/yslow-20-presentation</a:t>
            </a:r>
          </a:p>
          <a:p>
            <a:endParaRPr lang="pl-PL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D645652-1761-486D-B0F4-8D5C2F2F2AD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472798-E8A7-437E-AF26-6F91B91FBE3E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8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62D5C15-C288-4BED-8283-E417EF8C5C49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9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62D5C15-C288-4BED-8283-E417EF8C5C49}" type="slidenum">
              <a:rPr lang="pl-PL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</a:t>
            </a:fld>
            <a:endParaRPr lang="pl-PL" smtClean="0"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pl-P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D7E8-C4DA-427E-BAF3-C40C6FDE5C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0D62C-9E36-4B7B-917E-C85648AEF53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74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74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E4CD3-5C55-4F2B-9D12-07F5369C2C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9E65-391A-4C12-B0F7-E06096F0027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62BFF-005A-42E9-9208-DA1FC437B04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57400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2057400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3F451-11FF-4686-BAAD-2C833184C56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A1B0-FC71-4AB1-80D5-C4C89E25849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7522E-E87B-4801-9FF2-4B1157B7B3F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41A07-D6B0-48DF-BAB7-2B70A06DE8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51B-75F6-4D13-8733-83AF70BBCF3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E9597-57B5-40A2-818E-BFA23D2F584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Kliknij, aby edytować format tekstu tytułu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057400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Kliknij, aby edytować format tekstu konspektu</a:t>
            </a:r>
          </a:p>
          <a:p>
            <a:pPr lvl="1"/>
            <a:r>
              <a:rPr lang="en-GB" smtClean="0"/>
              <a:t>Drugi poziom konspektu</a:t>
            </a:r>
          </a:p>
          <a:p>
            <a:pPr lvl="2"/>
            <a:r>
              <a:rPr lang="en-GB" smtClean="0"/>
              <a:t>Trzeci poziom konspektu</a:t>
            </a:r>
          </a:p>
          <a:p>
            <a:pPr lvl="3"/>
            <a:r>
              <a:rPr lang="en-GB" smtClean="0"/>
              <a:t>Czwarty poziom konspektu</a:t>
            </a:r>
          </a:p>
          <a:p>
            <a:pPr lvl="4"/>
            <a:r>
              <a:rPr lang="en-GB" smtClean="0"/>
              <a:t>Piąty poziom konspektu</a:t>
            </a:r>
          </a:p>
          <a:p>
            <a:pPr lvl="4"/>
            <a:r>
              <a:rPr lang="en-GB" smtClean="0"/>
              <a:t>Szósty poziom konspektu</a:t>
            </a:r>
          </a:p>
          <a:p>
            <a:pPr lvl="4"/>
            <a:r>
              <a:rPr lang="en-GB" smtClean="0"/>
              <a:t>Siódmy poziom konspektu</a:t>
            </a:r>
          </a:p>
          <a:p>
            <a:pPr lvl="4"/>
            <a:r>
              <a:rPr lang="en-GB" smtClean="0"/>
              <a:t>Ósmy poziom konspektu</a:t>
            </a:r>
          </a:p>
          <a:p>
            <a:pPr lvl="4"/>
            <a:r>
              <a:rPr lang="en-GB" smtClean="0"/>
              <a:t>Dziewiąty poziom konspektu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703103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7031038"/>
            <a:ext cx="3194050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9945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FEBA2AD-D665-4F4A-AE4D-C225B7E23CA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 b="1">
          <a:solidFill>
            <a:srgbClr val="4C4C4C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 b="1">
          <a:solidFill>
            <a:srgbClr val="4C4C4C"/>
          </a:solidFill>
          <a:latin typeface="Calibri" pitchFamily="32" charset="0"/>
          <a:ea typeface="Lucida Sans Unicode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4C4C4C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4C4C4C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4C4C4C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4C4C4C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C4C4C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C4C4C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C4C4C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C4C4C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webpagetest.org/result/101117_CTH4/1/detai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losure/compiler/" TargetMode="External"/><Relationship Id="rId4" Type="http://schemas.openxmlformats.org/officeDocument/2006/relationships/hyperlink" Target="http://developer.yahoo.com/yui/compressor/" TargetMode="External"/><Relationship Id="rId5" Type="http://schemas.openxmlformats.org/officeDocument/2006/relationships/hyperlink" Target="http://www.sitepoint.com/dustmeselectors/" TargetMode="External"/><Relationship Id="rId6" Type="http://schemas.openxmlformats.org/officeDocument/2006/relationships/hyperlink" Target="http://www.csscompressor.com/" TargetMode="External"/><Relationship Id="rId7" Type="http://schemas.openxmlformats.org/officeDocument/2006/relationships/hyperlink" Target="http://code.google.com/speed/page-speed/docs/modu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iteoptimization.com/speed/tweak/compress/" TargetMode="External"/><Relationship Id="rId4" Type="http://schemas.openxmlformats.org/officeDocument/2006/relationships/hyperlink" Target="view-source:http://www.google.com/" TargetMode="External"/><Relationship Id="rId5" Type="http://schemas.openxmlformats.org/officeDocument/2006/relationships/hyperlink" Target="http://www.google.com/" TargetMode="External"/><Relationship Id="rId6" Type="http://schemas.openxmlformats.org/officeDocument/2006/relationships/hyperlink" Target="http://www.google.com/search?hl=en&amp;ie=ISO-8859-1&amp;q=http+compression" TargetMode="External"/><Relationship Id="rId7" Type="http://schemas.openxmlformats.org/officeDocument/2006/relationships/hyperlink" Target="http://www.orbitz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ain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stevesouders.com/hpws/js-top.php?t=129002627946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stevesouders.com/hpws/move-scripts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tevesouders.com/efws/links.php?ex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file:///C:\souders\book-efws\images\iframes-cost-of-elements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preadsheets.google.com/lv?key=0Aqln2akPWiMIdERkY3J2OXdOUVJDTkNSQ2ZsV3hoWV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evesouders.com/efws/costofelements.ph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bpng.org/pub/png/apps/pngquant.html" TargetMode="External"/><Relationship Id="rId3" Type="http://schemas.openxmlformats.org/officeDocument/2006/relationships/hyperlink" Target="http://pngnq.sourceforge.ne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pegclub.org/" TargetMode="External"/><Relationship Id="rId4" Type="http://schemas.openxmlformats.org/officeDocument/2006/relationships/hyperlink" Target="http://www.sno.phy.queensu.ca/~phil/exiftoo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mt.sourceforge.net/pngcrus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mushit.com/ysmush.it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Writing_Efficient_CS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hyperlink" Target="http://developer.yahoo.com/performance/rules.html" TargetMode="External"/><Relationship Id="rId5" Type="http://schemas.openxmlformats.org/officeDocument/2006/relationships/hyperlink" Target="http://stevesouders.com/hpw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hyperlink" Target="http://www.webpagetest.org/result/101117_CTH4/1/detai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476375" y="4824413"/>
            <a:ext cx="828040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102000"/>
              </a:lnSpc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</a:tabLst>
            </a:pPr>
            <a:r>
              <a:rPr lang="pl-PL" sz="5400" b="1" dirty="0">
                <a:solidFill>
                  <a:srgbClr val="FFFFFF"/>
                </a:solidFill>
                <a:latin typeface="Calibri" pitchFamily="34" charset="0"/>
              </a:rPr>
              <a:t>High Performance Websites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http://www.flickr.com/photos/wild_images/1147361271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792" y="107429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Meet waterfall</a:t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8" name="Picture 7" descr="firebug-net-wik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792" y="971877"/>
            <a:ext cx="7848872" cy="64064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188" y="0"/>
            <a:ext cx="50498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5" y="241300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Browser connectio</a:t>
            </a:r>
            <a:r>
              <a:rPr lang="pl-PL" dirty="0" smtClean="0">
                <a:solidFill>
                  <a:schemeClr val="bg1"/>
                </a:solidFill>
              </a:rPr>
              <a:t>n limits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0165" y="7272340"/>
            <a:ext cx="10080625" cy="28733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http://www.flickr.com/photos/thesussman/4030969285  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0363" y="1295402"/>
            <a:ext cx="4859338" cy="5724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36" rIns="0" bIns="0"/>
          <a:lstStyle/>
          <a:p>
            <a:pPr>
              <a:lnSpc>
                <a:spcPct val="102000"/>
              </a:lnSpc>
              <a:spcAft>
                <a:spcPts val="24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 smtClean="0">
                <a:solidFill>
                  <a:srgbClr val="4C4C4C"/>
                </a:solidFill>
                <a:latin typeface="Calibri" pitchFamily="34" charset="0"/>
              </a:rPr>
              <a:t>Simultaneous number </a:t>
            </a:r>
            <a:r>
              <a:rPr lang="pl-PL" sz="2800" dirty="0">
                <a:solidFill>
                  <a:srgbClr val="4C4C4C"/>
                </a:solidFill>
                <a:latin typeface="Calibri" pitchFamily="34" charset="0"/>
              </a:rPr>
              <a:t>of connections per domain varies </a:t>
            </a:r>
            <a:r>
              <a:rPr lang="pl-PL" sz="2800" dirty="0" smtClean="0">
                <a:solidFill>
                  <a:srgbClr val="4C4C4C"/>
                </a:solidFill>
                <a:latin typeface="Calibri" pitchFamily="34" charset="0"/>
              </a:rPr>
              <a:t>with browser:</a:t>
            </a:r>
            <a:endParaRPr lang="pl-PL" sz="3200" dirty="0">
              <a:solidFill>
                <a:srgbClr val="4C4C4C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dirty="0">
                <a:solidFill>
                  <a:srgbClr val="4C4C4C"/>
                </a:solidFill>
                <a:latin typeface="Calibri" pitchFamily="34" charset="0"/>
              </a:rPr>
              <a:t>FF2, IE6, IE7: 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b="1" dirty="0">
                <a:solidFill>
                  <a:srgbClr val="4C4C4C"/>
                </a:solidFill>
                <a:latin typeface="Calibri" pitchFamily="34" charset="0"/>
              </a:rPr>
              <a:t>2 connections </a:t>
            </a:r>
            <a:endParaRPr lang="pl-PL" sz="3200" dirty="0">
              <a:solidFill>
                <a:srgbClr val="4C4C4C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dirty="0" smtClean="0">
                <a:solidFill>
                  <a:srgbClr val="4C4C4C"/>
                </a:solidFill>
                <a:latin typeface="Calibri" pitchFamily="34" charset="0"/>
              </a:rPr>
              <a:t>IE8, FF3</a:t>
            </a:r>
            <a:r>
              <a:rPr lang="pl-PL" sz="3200" dirty="0">
                <a:solidFill>
                  <a:srgbClr val="4C4C4C"/>
                </a:solidFill>
                <a:latin typeface="Calibri" pitchFamily="34" charset="0"/>
              </a:rPr>
              <a:t>, Safari,Chrome: 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b="1" dirty="0">
                <a:solidFill>
                  <a:srgbClr val="4C4C4C"/>
                </a:solidFill>
                <a:latin typeface="Calibri" pitchFamily="34" charset="0"/>
              </a:rPr>
              <a:t>6 </a:t>
            </a:r>
            <a:r>
              <a:rPr lang="pl-PL" sz="3200" b="1" dirty="0" smtClean="0">
                <a:solidFill>
                  <a:srgbClr val="4C4C4C"/>
                </a:solidFill>
                <a:latin typeface="Calibri" pitchFamily="34" charset="0"/>
              </a:rPr>
              <a:t>connections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endParaRPr lang="pl-PL" sz="3200" b="1" dirty="0">
              <a:solidFill>
                <a:srgbClr val="4C4C4C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 smtClean="0">
                <a:solidFill>
                  <a:srgbClr val="4C4C4C"/>
                </a:solidFill>
                <a:latin typeface="Calibri" pitchFamily="34" charset="0"/>
              </a:rPr>
              <a:t>But not all of them are used if JS is downloaded</a:t>
            </a:r>
            <a:endParaRPr lang="pl-PL" sz="2800" dirty="0">
              <a:solidFill>
                <a:srgbClr val="4C4C4C"/>
              </a:solidFill>
              <a:latin typeface="Calibri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52413" y="6997702"/>
            <a:ext cx="607853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53809" rIns="89982" bIns="44991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</a:tabLst>
            </a:pPr>
            <a:r>
              <a:rPr lang="pl-PL" dirty="0" smtClean="0">
                <a:solidFill>
                  <a:srgbClr val="0070C0"/>
                </a:solidFill>
              </a:rPr>
              <a:t>http://stevesouders.com/hpws/js-blocking.php</a:t>
            </a:r>
            <a:endParaRPr lang="pl-PL" dirty="0">
              <a:solidFill>
                <a:srgbClr val="0070C0"/>
              </a:solidFill>
              <a:hlinkClick r:id="rId4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204118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Reduce number of requests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38" y="971553"/>
            <a:ext cx="6769322" cy="2351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238" y="5346701"/>
            <a:ext cx="8137474" cy="19337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03238" y="3491805"/>
            <a:ext cx="8821738" cy="1800200"/>
          </a:xfrm>
          <a:prstGeom prst="rect">
            <a:avLst/>
          </a:prstGeom>
          <a:solidFill>
            <a:srgbClr val="5F5F5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17636" rIns="0" bIns="0"/>
          <a:lstStyle/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>
                <a:solidFill>
                  <a:srgbClr val="FFFFFF"/>
                </a:solidFill>
                <a:latin typeface="+mn-lt"/>
              </a:rPr>
              <a:t>Combine JS and CSS </a:t>
            </a:r>
            <a:r>
              <a:rPr lang="pl-PL" sz="2800" dirty="0" smtClean="0">
                <a:solidFill>
                  <a:srgbClr val="FFFFFF"/>
                </a:solidFill>
                <a:latin typeface="+mn-lt"/>
              </a:rPr>
              <a:t>files</a:t>
            </a:r>
          </a:p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 smtClean="0">
                <a:solidFill>
                  <a:srgbClr val="FFFFFF"/>
                </a:solidFill>
                <a:latin typeface="+mn-lt"/>
              </a:rPr>
              <a:t>Use sprites (</a:t>
            </a:r>
            <a:r>
              <a:rPr lang="pl-PL" dirty="0" smtClean="0">
                <a:solidFill>
                  <a:srgbClr val="FFFFFF"/>
                </a:solidFill>
                <a:latin typeface="+mn-lt"/>
              </a:rPr>
              <a:t>http://www.google.com/images/srpr/nav_logo37.png</a:t>
            </a:r>
            <a:r>
              <a:rPr lang="pl-PL" sz="2800" dirty="0" smtClean="0">
                <a:solidFill>
                  <a:srgbClr val="FFFFFF"/>
                </a:solidFill>
                <a:latin typeface="+mn-lt"/>
              </a:rPr>
              <a:t>)</a:t>
            </a:r>
            <a:endParaRPr lang="pl-PL" sz="2800" dirty="0">
              <a:solidFill>
                <a:srgbClr val="FFFFFF"/>
              </a:solidFill>
              <a:latin typeface="+mn-lt"/>
            </a:endParaRPr>
          </a:p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>
                <a:solidFill>
                  <a:srgbClr val="FFFFFF"/>
                </a:solidFill>
                <a:latin typeface="+mn-lt"/>
              </a:rPr>
              <a:t>Avoid redirects.</a:t>
            </a:r>
          </a:p>
        </p:txBody>
      </p:sp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http://www.flickr.com/photos/andrewpaulcarr/288909779/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Size matters.</a:t>
            </a:r>
            <a:br>
              <a:rPr lang="pl-PL" dirty="0" smtClean="0">
                <a:solidFill>
                  <a:srgbClr val="FFFFFF"/>
                </a:solidFill>
              </a:rPr>
            </a:br>
            <a:endParaRPr lang="pl-PL" dirty="0" smtClean="0">
              <a:solidFill>
                <a:srgbClr val="FFFF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4825" y="1445394"/>
            <a:ext cx="9070975" cy="1830387"/>
          </a:xfrm>
          <a:solidFill>
            <a:srgbClr val="5F5F5F">
              <a:alpha val="50195"/>
            </a:srgbClr>
          </a:solidFill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Minify JS/CSS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Minify HTML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600" dirty="0">
                <a:solidFill>
                  <a:srgbClr val="FFFFFF"/>
                </a:solidFill>
              </a:rPr>
              <a:t>Gzip JS/CSS/HTML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http://www.flickr.com/photos/mia3mom/2704693800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 matters.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03810" y="1043533"/>
            <a:ext cx="9070975" cy="619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42830" indent="-342830">
              <a:lnSpc>
                <a:spcPct val="95000"/>
              </a:lnSpc>
              <a:spcAft>
                <a:spcPts val="60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Minify </a:t>
            </a: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JS</a:t>
            </a:r>
          </a:p>
          <a:p>
            <a:pPr marL="1085626" lvl="1" indent="-342830">
              <a:lnSpc>
                <a:spcPct val="100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Google Closure </a:t>
            </a: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Compiler</a:t>
            </a:r>
          </a:p>
          <a:p>
            <a:pPr marL="1085626" lvl="1" indent="-342830">
              <a:lnSpc>
                <a:spcPct val="100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3"/>
              </a:rPr>
              <a:t>http://code.google.com/closure/compiler/</a:t>
            </a:r>
            <a:endParaRPr lang="pl-PL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085626" lvl="1" indent="-34283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YUI Compressor</a:t>
            </a:r>
          </a:p>
          <a:p>
            <a:pPr marL="1085626" lvl="1" indent="-342830">
              <a:lnSpc>
                <a:spcPct val="95000"/>
              </a:lnSpc>
              <a:spcAft>
                <a:spcPts val="18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4"/>
              </a:rPr>
              <a:t>http://developer.yahoo.com/yui/compressor/</a:t>
            </a:r>
            <a:endParaRPr lang="pl-PL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Optimize </a:t>
            </a: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CSS</a:t>
            </a:r>
          </a:p>
          <a:p>
            <a:pPr marL="342830" indent="-342830">
              <a:lnSpc>
                <a:spcPct val="95000"/>
              </a:lnSpc>
              <a:spcAft>
                <a:spcPts val="1425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	YUI Compressor</a:t>
            </a:r>
          </a:p>
          <a:p>
            <a:pPr marL="342830" indent="-342830">
              <a:lnSpc>
                <a:spcPct val="95000"/>
              </a:lnSpc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	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Dust Me </a:t>
            </a:r>
            <a:r>
              <a:rPr lang="en-US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Selectors</a:t>
            </a: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FF </a:t>
            </a: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plugin		</a:t>
            </a:r>
            <a:r>
              <a:rPr lang="pl-PL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5"/>
              </a:rPr>
              <a:t>http://www.sitepoint.com/dustmeselectors/</a:t>
            </a:r>
            <a:endParaRPr lang="pl-PL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	CSSCompressor </a:t>
            </a:r>
          </a:p>
          <a:p>
            <a:pPr marL="342830" indent="-342830">
              <a:lnSpc>
                <a:spcPct val="95000"/>
              </a:lnSpc>
              <a:spcAft>
                <a:spcPts val="180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	</a:t>
            </a:r>
            <a:r>
              <a:rPr lang="pl-PL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6"/>
              </a:rPr>
              <a:t>http://www.csscompressor.com</a:t>
            </a:r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6"/>
              </a:rPr>
              <a:t>/</a:t>
            </a:r>
            <a:endParaRPr lang="pl-PL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mod_pagespeed</a:t>
            </a:r>
            <a:endParaRPr lang="pl-PL" sz="28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pl-PL" kern="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http://code.google.com/speed/page-speed/docs/module.html</a:t>
            </a:r>
            <a:endParaRPr lang="pl-PL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830" indent="-342830">
              <a:lnSpc>
                <a:spcPct val="95000"/>
              </a:lnSpc>
              <a:spcAft>
                <a:spcPts val="1425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03810" y="1043533"/>
            <a:ext cx="9070975" cy="1368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42830" indent="-342830">
              <a:lnSpc>
                <a:spcPct val="95000"/>
              </a:lnSpc>
              <a:spcAft>
                <a:spcPts val="60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Minify HTML </a:t>
            </a:r>
          </a:p>
          <a:p>
            <a:pPr marL="342830" indent="-342830">
              <a:lnSpc>
                <a:spcPct val="95000"/>
              </a:lnSpc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pl-PL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HTMLCompressor for Java, mod_pagespeed</a:t>
            </a:r>
          </a:p>
          <a:p>
            <a:pPr marL="342830" indent="-342830">
              <a:lnSpc>
                <a:spcPct val="95000"/>
              </a:lnSpc>
              <a:spcAft>
                <a:spcPts val="240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	</a:t>
            </a:r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4"/>
              </a:rPr>
              <a:t>view-source:http</a:t>
            </a:r>
            <a:r>
              <a:rPr lang="pl-PL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4"/>
              </a:rPr>
              <a:t>://www.google.com/</a:t>
            </a:r>
            <a:endParaRPr lang="pl-PL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Gzip JS/CSS/HTML</a:t>
            </a: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sz="2800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Typical size savings range from 60-85%</a:t>
            </a:r>
          </a:p>
          <a:p>
            <a:pPr marL="342830" indent="-34283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3"/>
              </a:rPr>
              <a:t>http://www.websiteoptimization.com/speed/tweak/compress/</a:t>
            </a:r>
            <a:endParaRPr lang="pl-PL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830" indent="-342830">
              <a:lnSpc>
                <a:spcPct val="95000"/>
              </a:lnSpc>
              <a:spcAft>
                <a:spcPts val="600"/>
              </a:spcAft>
              <a:buClr>
                <a:schemeClr val="bg1"/>
              </a:buCl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endParaRPr lang="pl-PL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1801" y="3131765"/>
            <a:ext cx="5544615" cy="720080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8000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GET / HTTP/1.1 </a:t>
            </a:r>
          </a:p>
          <a:p>
            <a:pPr marL="342900" lvl="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b="1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Accept-Encoding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gzip,deflate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1801" y="4067869"/>
            <a:ext cx="5544615" cy="2376264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8000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HTTP/1.1 200 OK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Thu, 04 Dec 2003 16:15:12 GMT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Server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Apache/2.0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Vary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Accept-Encoding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b="1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Content-Encoding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gzip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Cache-Control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max-age=300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Expires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Thu, 04 Dec 2003 16:20:12 GMT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b="1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1533 </a:t>
            </a: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b="1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text/html; charset=ISO-8859-1</a:t>
            </a:r>
            <a:endParaRPr lang="en-US" sz="1600" kern="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20432" y="3155349"/>
          <a:ext cx="388843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6"/>
                <a:gridCol w="855514"/>
                <a:gridCol w="1166610"/>
                <a:gridCol w="62219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/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HTML </a:t>
                      </a:r>
                      <a:r>
                        <a:rPr lang="pl-PL" sz="1000" dirty="0" smtClean="0"/>
                        <a:t/>
                      </a:r>
                      <a:br>
                        <a:rPr lang="pl-PL" sz="1000" dirty="0" smtClean="0"/>
                      </a:br>
                      <a:r>
                        <a:rPr lang="pl-PL" sz="1000" dirty="0" smtClean="0"/>
                        <a:t>(plain)</a:t>
                      </a:r>
                      <a:endParaRPr lang="pl-P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HTML </a:t>
                      </a:r>
                      <a:r>
                        <a:rPr lang="pl-PL" sz="1000" dirty="0" smtClean="0"/>
                        <a:t>(</a:t>
                      </a:r>
                      <a:r>
                        <a:rPr lang="pl-PL" sz="1000" dirty="0"/>
                        <a:t>compressed)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savings</a:t>
                      </a:r>
                      <a:endParaRPr lang="pl-PL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>
                          <a:hlinkClick r:id="rId5"/>
                        </a:rPr>
                        <a:t>Google.com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3,873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1,412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/>
                        <a:t>63.5%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smtClean="0">
                          <a:hlinkClick r:id="rId6"/>
                        </a:rPr>
                        <a:t>Google search 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26,321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/>
                        <a:t>5,505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/>
                        <a:t>79.1%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>
                          <a:hlinkClick r:id="rId7"/>
                        </a:rPr>
                        <a:t>Orbitz.com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44,183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9,046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79.5%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 matters.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Use browser cache.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9" y="2057402"/>
            <a:ext cx="4609082" cy="4899025"/>
          </a:xfrm>
        </p:spPr>
        <p:txBody>
          <a:bodyPr/>
          <a:lstStyle/>
          <a:p>
            <a:pPr marL="0" indent="0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en-US" b="1" dirty="0" smtClean="0">
                <a:latin typeface="+mj-lt"/>
              </a:rPr>
              <a:t>40% to 60% </a:t>
            </a:r>
            <a:r>
              <a:rPr lang="en-US" dirty="0" smtClean="0">
                <a:latin typeface="+mj-lt"/>
              </a:rPr>
              <a:t>of Yahoo!'s </a:t>
            </a:r>
            <a:r>
              <a:rPr lang="en-US" b="1" dirty="0" smtClean="0">
                <a:latin typeface="+mj-lt"/>
              </a:rPr>
              <a:t>users</a:t>
            </a:r>
            <a:r>
              <a:rPr lang="en-US" dirty="0" smtClean="0">
                <a:latin typeface="+mj-lt"/>
              </a:rPr>
              <a:t> have an empty cache </a:t>
            </a:r>
            <a:endParaRPr lang="pl-PL" dirty="0" smtClean="0">
              <a:latin typeface="+mj-lt"/>
            </a:endParaRPr>
          </a:p>
          <a:p>
            <a:pPr marL="0" indent="0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bout </a:t>
            </a:r>
            <a:r>
              <a:rPr lang="en-US" b="1" dirty="0" smtClean="0">
                <a:latin typeface="+mj-lt"/>
              </a:rPr>
              <a:t>20%</a:t>
            </a:r>
            <a:r>
              <a:rPr lang="en-US" dirty="0" smtClean="0">
                <a:latin typeface="+mj-lt"/>
              </a:rPr>
              <a:t> of all page </a:t>
            </a:r>
            <a:r>
              <a:rPr lang="en-US" b="1" dirty="0" smtClean="0">
                <a:latin typeface="+mj-lt"/>
              </a:rPr>
              <a:t>views</a:t>
            </a:r>
            <a:r>
              <a:rPr lang="en-US" dirty="0" smtClean="0">
                <a:latin typeface="+mj-lt"/>
              </a:rPr>
              <a:t> are done with an empty cache</a:t>
            </a:r>
            <a:endParaRPr lang="pl-PL" dirty="0" smtClean="0">
              <a:latin typeface="+mj-lt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http://www.flickr.com/photos/bfionline/2380398365/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Use browser cache.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9" y="2057402"/>
            <a:ext cx="4681090" cy="4899025"/>
          </a:xfrm>
        </p:spPr>
        <p:txBody>
          <a:bodyPr/>
          <a:lstStyle/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Add far future </a:t>
            </a:r>
            <a:r>
              <a:rPr lang="pl-PL" b="1" dirty="0" smtClean="0"/>
              <a:t>Expires</a:t>
            </a:r>
            <a:r>
              <a:rPr lang="pl-PL" dirty="0" smtClean="0"/>
              <a:t> (static conent) or </a:t>
            </a:r>
            <a:r>
              <a:rPr lang="pl-PL" b="1" dirty="0" smtClean="0"/>
              <a:t>Cache-Control</a:t>
            </a:r>
            <a:r>
              <a:rPr lang="pl-PL" dirty="0" smtClean="0"/>
              <a:t>  (dynamic conent) header.</a:t>
            </a:r>
          </a:p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Configure ETags.</a:t>
            </a:r>
          </a:p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Use CDN.</a:t>
            </a:r>
          </a:p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600" dirty="0"/>
              <a:t>Make JavaScript and CSS External</a:t>
            </a:r>
          </a:p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Serve images from a separate cookie-less domain.</a:t>
            </a:r>
          </a:p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http://www.flickr.com/photos/bfionline/2380398365/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333333"/>
                </a:solidFill>
              </a:rPr>
              <a:t>Etags (Entity Tags)</a:t>
            </a:r>
            <a:br>
              <a:rPr lang="pl-PL" dirty="0" smtClean="0">
                <a:solidFill>
                  <a:srgbClr val="333333"/>
                </a:solidFill>
              </a:rPr>
            </a:br>
            <a:endParaRPr lang="pl-PL" dirty="0" smtClean="0">
              <a:solidFill>
                <a:srgbClr val="333333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6732165"/>
            <a:ext cx="9361609" cy="584302"/>
          </a:xfrm>
          <a:noFill/>
        </p:spPr>
        <p:txBody>
          <a:bodyPr/>
          <a:lstStyle/>
          <a:p>
            <a:pPr marL="0" indent="15871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chemeClr val="accent2"/>
                </a:solidFill>
              </a:rPr>
              <a:t>Entity tags can reduce performance if configured incorrectly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http://www.flickr.com/photos/bfionline/2380398365/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1800" y="1403573"/>
            <a:ext cx="9468543" cy="2520280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8000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GET /i/yahoo.gif HTTP/1.1</a:t>
            </a:r>
          </a:p>
          <a:p>
            <a:pPr marL="342900" lvl="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1600" kern="0" dirty="0" smtClean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HTTP/1.1 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200 OK </a:t>
            </a:r>
          </a:p>
          <a:p>
            <a:pPr marL="342900" lvl="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Last-Modified: Tue, 12 Dec 2006 03:03:59 GMT </a:t>
            </a:r>
          </a:p>
          <a:p>
            <a:pPr marL="342900" lvl="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b="1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ETag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"10c24bc-4ab-457e1c1f" </a:t>
            </a:r>
          </a:p>
          <a:p>
            <a:pPr marL="342900" lvl="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Content-Length: 12195 </a:t>
            </a:r>
            <a:endParaRPr lang="en-US" sz="1600" kern="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1800" y="4283893"/>
            <a:ext cx="9468543" cy="2304256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8000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GET /i/yahoo.gif HTTP/1.1 </a:t>
            </a:r>
          </a:p>
          <a:p>
            <a:pPr marL="34290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If-Modified-Since: Tue, 12 Dec 2006 03:03:59 GMT </a:t>
            </a:r>
          </a:p>
          <a:p>
            <a:pPr marL="34290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b="1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If-None-Match</a:t>
            </a: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"10c24bc-4ab-457e1c1f" </a:t>
            </a:r>
          </a:p>
          <a:p>
            <a:pPr marL="34290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1600" kern="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49263" eaLnBrk="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1600" kern="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HTTP/1.1 304 Not Modified </a:t>
            </a:r>
            <a:endParaRPr lang="en-US" sz="1600" kern="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6" grpId="0" uiExpand="1" build="allAtOnce" animBg="1"/>
      <p:bldP spid="7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188" y="0"/>
            <a:ext cx="50498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5" y="241300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Browser connectio</a:t>
            </a:r>
            <a:r>
              <a:rPr lang="pl-PL" dirty="0" smtClean="0">
                <a:solidFill>
                  <a:schemeClr val="bg1"/>
                </a:solidFill>
              </a:rPr>
              <a:t>n limits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0165" y="7272340"/>
            <a:ext cx="10080625" cy="28733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http://www.flickr.com/photos/thesussman/4030969285  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0363" y="1295402"/>
            <a:ext cx="4859338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36" rIns="0" bIns="0"/>
          <a:lstStyle/>
          <a:p>
            <a:pPr>
              <a:lnSpc>
                <a:spcPct val="102000"/>
              </a:lnSpc>
              <a:spcAft>
                <a:spcPts val="24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 smtClean="0">
                <a:solidFill>
                  <a:srgbClr val="4C4C4C"/>
                </a:solidFill>
                <a:latin typeface="Calibri" pitchFamily="34" charset="0"/>
              </a:rPr>
              <a:t>Simultaneous number </a:t>
            </a:r>
            <a:r>
              <a:rPr lang="pl-PL" sz="2800" dirty="0">
                <a:solidFill>
                  <a:srgbClr val="4C4C4C"/>
                </a:solidFill>
                <a:latin typeface="Calibri" pitchFamily="34" charset="0"/>
              </a:rPr>
              <a:t>of connections </a:t>
            </a:r>
            <a:r>
              <a:rPr lang="pl-PL" sz="2800" b="1" dirty="0">
                <a:solidFill>
                  <a:srgbClr val="4C4C4C"/>
                </a:solidFill>
                <a:latin typeface="Calibri" pitchFamily="34" charset="0"/>
              </a:rPr>
              <a:t>per domain</a:t>
            </a:r>
            <a:r>
              <a:rPr lang="pl-PL" sz="2800" dirty="0">
                <a:solidFill>
                  <a:srgbClr val="4C4C4C"/>
                </a:solidFill>
                <a:latin typeface="Calibri" pitchFamily="34" charset="0"/>
              </a:rPr>
              <a:t> varies by </a:t>
            </a:r>
            <a:r>
              <a:rPr lang="pl-PL" sz="2800" dirty="0" smtClean="0">
                <a:solidFill>
                  <a:srgbClr val="4C4C4C"/>
                </a:solidFill>
                <a:latin typeface="Calibri" pitchFamily="34" charset="0"/>
              </a:rPr>
              <a:t>browser:</a:t>
            </a:r>
            <a:endParaRPr lang="pl-PL" sz="3200" dirty="0">
              <a:solidFill>
                <a:srgbClr val="4C4C4C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dirty="0">
                <a:solidFill>
                  <a:srgbClr val="4C4C4C"/>
                </a:solidFill>
                <a:latin typeface="Calibri" pitchFamily="34" charset="0"/>
              </a:rPr>
              <a:t>FF2, IE6, IE7: 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b="1" dirty="0">
                <a:solidFill>
                  <a:srgbClr val="4C4C4C"/>
                </a:solidFill>
                <a:latin typeface="Calibri" pitchFamily="34" charset="0"/>
              </a:rPr>
              <a:t>2 </a:t>
            </a:r>
            <a:r>
              <a:rPr lang="pl-PL" sz="3200" b="1" dirty="0" smtClean="0">
                <a:solidFill>
                  <a:srgbClr val="4C4C4C"/>
                </a:solidFill>
                <a:latin typeface="Calibri" pitchFamily="34" charset="0"/>
              </a:rPr>
              <a:t>connections</a:t>
            </a:r>
            <a:endParaRPr lang="pl-PL" sz="3200" dirty="0" smtClean="0">
              <a:solidFill>
                <a:srgbClr val="4C4C4C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dirty="0" smtClean="0">
                <a:solidFill>
                  <a:srgbClr val="4C4C4C"/>
                </a:solidFill>
                <a:latin typeface="Calibri" pitchFamily="34" charset="0"/>
              </a:rPr>
              <a:t>FF3, Safari,Chrome: 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3200" b="1" dirty="0" smtClean="0">
                <a:solidFill>
                  <a:srgbClr val="4C4C4C"/>
                </a:solidFill>
                <a:latin typeface="Calibri" pitchFamily="34" charset="0"/>
              </a:rPr>
              <a:t>6 </a:t>
            </a:r>
            <a:r>
              <a:rPr lang="pl-PL" sz="3200" b="1" dirty="0">
                <a:solidFill>
                  <a:srgbClr val="4C4C4C"/>
                </a:solidFill>
                <a:latin typeface="Calibri" pitchFamily="34" charset="0"/>
              </a:rPr>
              <a:t>connections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40" y="1984375"/>
            <a:ext cx="9070975" cy="4989513"/>
          </a:xfrm>
        </p:spPr>
        <p:txBody>
          <a:bodyPr/>
          <a:lstStyle/>
          <a:p>
            <a:pPr algn="ctr" eaLnBrk="1"/>
            <a:r>
              <a:rPr lang="pl-PL" sz="6600" dirty="0"/>
              <a:t>Please wait. </a:t>
            </a:r>
          </a:p>
          <a:p>
            <a:pPr algn="ctr" eaLnBrk="1"/>
            <a:r>
              <a:rPr lang="pl-PL" sz="6600" dirty="0"/>
              <a:t>Loading...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550" y="4339135"/>
            <a:ext cx="3048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Split resources across domains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1475583"/>
            <a:ext cx="9069388" cy="4987925"/>
          </a:xfrm>
        </p:spPr>
        <p:txBody>
          <a:bodyPr/>
          <a:lstStyle/>
          <a:p>
            <a:r>
              <a:rPr lang="pl-PL" dirty="0" smtClean="0"/>
              <a:t>Split resources across domains</a:t>
            </a:r>
          </a:p>
          <a:p>
            <a:r>
              <a:rPr lang="pl-PL" dirty="0" smtClean="0"/>
              <a:t>	2 domains is enough to improve parallelization</a:t>
            </a:r>
          </a:p>
          <a:p>
            <a:r>
              <a:rPr lang="pl-PL" dirty="0" smtClean="0"/>
              <a:t>	Images (</a:t>
            </a:r>
            <a:r>
              <a:rPr lang="pl-PL" dirty="0" smtClean="0">
                <a:solidFill>
                  <a:srgbClr val="0070C0"/>
                </a:solidFill>
              </a:rPr>
              <a:t>i.domain.com</a:t>
            </a:r>
            <a:r>
              <a:rPr lang="pl-PL" dirty="0" smtClean="0"/>
              <a:t>) – no cokies, safer (</a:t>
            </a:r>
            <a:r>
              <a:rPr lang="pl-PL" dirty="0" smtClean="0">
                <a:solidFill>
                  <a:srgbClr val="0070C0"/>
                </a:solidFill>
              </a:rPr>
              <a:t>domainimg.com</a:t>
            </a:r>
            <a:r>
              <a:rPr lang="pl-PL" dirty="0" smtClean="0"/>
              <a:t>)</a:t>
            </a:r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 smtClean="0"/>
              <a:t>	js + css (</a:t>
            </a:r>
            <a:r>
              <a:rPr lang="pl-PL" dirty="0" smtClean="0">
                <a:solidFill>
                  <a:srgbClr val="0070C0"/>
                </a:solidFill>
                <a:hlinkClick r:id="rId2"/>
              </a:rPr>
              <a:t>www.domain.com</a:t>
            </a:r>
            <a:r>
              <a:rPr lang="pl-PL" dirty="0" smtClean="0"/>
              <a:t>)</a:t>
            </a:r>
          </a:p>
          <a:p>
            <a:r>
              <a:rPr lang="pl-PL" dirty="0" smtClean="0"/>
              <a:t>	</a:t>
            </a:r>
          </a:p>
          <a:p>
            <a:r>
              <a:rPr lang="pl-PL" dirty="0" smtClean="0"/>
              <a:t>Downgrade connections to HTTP 1.0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5816" y="5075981"/>
          <a:ext cx="4584347" cy="148336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292173"/>
                <a:gridCol w="1146087"/>
                <a:gridCol w="1146087"/>
              </a:tblGrid>
              <a:tr h="370840">
                <a:tc>
                  <a:txBody>
                    <a:bodyPr/>
                    <a:lstStyle/>
                    <a:p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HTTP</a:t>
                      </a:r>
                      <a:r>
                        <a:rPr lang="pl-PL" sz="1800" baseline="0" dirty="0" smtClean="0"/>
                        <a:t> 1.1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HTTP 1.0</a:t>
                      </a:r>
                      <a:endParaRPr lang="pl-P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FF2, IE6, IE7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2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4</a:t>
                      </a:r>
                      <a:endParaRPr lang="pl-P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IE8,FF3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6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6</a:t>
                      </a:r>
                      <a:endParaRPr lang="pl-P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Chrome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6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6</a:t>
                      </a:r>
                      <a:endParaRPr lang="pl-P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A story of one cookie, err thread.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7275513"/>
            <a:ext cx="10080625" cy="2841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http://www.flickr.com/photos/ryanr/142455033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333333"/>
                </a:solidFill>
              </a:rPr>
              <a:t>JS blocks rendering</a:t>
            </a:r>
            <a:br>
              <a:rPr lang="pl-PL" dirty="0" smtClean="0">
                <a:solidFill>
                  <a:srgbClr val="333333"/>
                </a:solidFill>
              </a:rPr>
            </a:br>
            <a:endParaRPr lang="pl-PL" dirty="0" smtClean="0">
              <a:solidFill>
                <a:srgbClr val="333333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619598"/>
            <a:ext cx="8858250" cy="2160241"/>
          </a:xfrm>
          <a:solidFill>
            <a:srgbClr val="FFFFCC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lIns="180000" tIns="180000"/>
          <a:lstStyle/>
          <a:p>
            <a:pPr marL="0" indent="14288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html&gt; </a:t>
            </a:r>
          </a:p>
          <a:p>
            <a:pPr marL="0" indent="14288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&lt;head&gt; </a:t>
            </a:r>
          </a:p>
          <a:p>
            <a:pPr marL="0" indent="14288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&lt;script src="/bin/sleep.cgi?&amp;sleep=10"&gt;&lt;/script&gt;</a:t>
            </a:r>
            <a:r>
              <a:rPr lang="pl-PL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14288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    &lt;title&gt;Scripts at the Top&lt;/title&gt; 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4139877"/>
            <a:ext cx="8858250" cy="275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28625" y="7032625"/>
            <a:ext cx="623093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59099" rIns="89982" bIns="44991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</a:tabLst>
            </a:pPr>
            <a:r>
              <a:rPr lang="pl-PL" sz="1700" dirty="0">
                <a:solidFill>
                  <a:srgbClr val="0000FF"/>
                </a:solidFill>
                <a:hlinkClick r:id="rId4"/>
              </a:rPr>
              <a:t>http://</a:t>
            </a:r>
            <a:r>
              <a:rPr lang="pl-PL" sz="1700" dirty="0" smtClean="0">
                <a:solidFill>
                  <a:srgbClr val="0000FF"/>
                </a:solidFill>
                <a:hlinkClick r:id="rId4"/>
              </a:rPr>
              <a:t>stevesouders.com/hpws/js-top.php?t1290026279466</a:t>
            </a:r>
            <a:endParaRPr lang="pl-PL" sz="1700" dirty="0">
              <a:solidFill>
                <a:srgbClr val="0000FF"/>
              </a:solidFill>
              <a:hlinkClick r:id="rId4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Render first. JS second.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40" y="1835623"/>
            <a:ext cx="9070975" cy="4320478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 rIns="180000" bIns="180000"/>
          <a:lstStyle/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&lt;head&gt; 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    &lt;title&gt;Scripts at the bottom&lt;/title&gt; 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6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&lt;link rel="stylesheet" href="/bin/sleep.cgi"&gt;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solidFill>
                  <a:srgbClr val="3DEB3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solidFill>
                  <a:srgbClr val="3DEB3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6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&lt;script src="/sleep.cgi?&amp;sleep=10"&gt;&lt;/script&gt;</a:t>
            </a:r>
            <a:r>
              <a:rPr lang="pl-PL" sz="16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    &lt;/body&gt; </a:t>
            </a:r>
          </a:p>
          <a:p>
            <a:pPr marL="0" indent="0">
              <a:buNone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393802"/>
            <a:ext cx="8140700" cy="2528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Render first. JS second.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971525"/>
            <a:ext cx="8101013" cy="360362"/>
          </a:xfrm>
          <a:noFill/>
        </p:spPr>
        <p:txBody>
          <a:bodyPr tIns="13860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200" dirty="0">
                <a:solidFill>
                  <a:schemeClr val="accent2"/>
                </a:solidFill>
              </a:rPr>
              <a:t>JS at the Top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50" y="4485950"/>
            <a:ext cx="8140700" cy="252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8313" y="4139877"/>
            <a:ext cx="8172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3857" rIns="0" bIns="0"/>
          <a:lstStyle/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200" dirty="0">
                <a:solidFill>
                  <a:schemeClr val="accent3"/>
                </a:solidFill>
                <a:latin typeface="+mn-lt"/>
              </a:rPr>
              <a:t>JS at the Bottom</a:t>
            </a:r>
          </a:p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  <a:defRPr/>
            </a:pPr>
            <a:r>
              <a:rPr lang="pl-PL" sz="2800" dirty="0">
                <a:solidFill>
                  <a:schemeClr val="accent3"/>
                </a:solidFill>
                <a:latin typeface="Georgia" pitchFamily="16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565" y="7148885"/>
            <a:ext cx="505779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hlinkClick r:id="rId5"/>
              </a:rPr>
              <a:t>http://stevesouders.com/hpws/move-scripts.php</a:t>
            </a:r>
            <a:endParaRPr lang="pl-PL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Load scripts asynchronously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97298"/>
            <a:ext cx="9468543" cy="5462859"/>
          </a:xfrm>
          <a:noFill/>
        </p:spPr>
        <p:txBody>
          <a:bodyPr tIns="13857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latin typeface="+mj-lt"/>
              </a:rPr>
              <a:t>XHR </a:t>
            </a:r>
            <a:r>
              <a:rPr lang="pl-PL" dirty="0">
                <a:latin typeface="+mj-lt"/>
              </a:rPr>
              <a:t>eval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XHR injection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Script in iframe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Script DOM element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i="1" dirty="0">
                <a:latin typeface="+mj-lt"/>
              </a:rPr>
              <a:t>document.write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i="1" dirty="0">
                <a:latin typeface="+mj-lt"/>
              </a:rPr>
              <a:t>defer</a:t>
            </a:r>
            <a:r>
              <a:rPr lang="pl-PL" dirty="0">
                <a:latin typeface="+mj-lt"/>
              </a:rPr>
              <a:t> attribute</a:t>
            </a:r>
            <a:r>
              <a:rPr lang="pl-PL" dirty="0" smtClean="0">
                <a:solidFill>
                  <a:srgbClr val="3DEB3D"/>
                </a:solidFill>
                <a:latin typeface="+mj-lt"/>
              </a:rPr>
              <a:t> 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>
              <a:solidFill>
                <a:srgbClr val="3DEB3D"/>
              </a:solidFill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latin typeface="+mj-lt"/>
              </a:rPr>
              <a:t>Split initial content</a:t>
            </a:r>
            <a:r>
              <a:rPr lang="pl-PL" dirty="0" smtClean="0">
                <a:latin typeface="+mj-lt"/>
              </a:rPr>
              <a:t> (load what necessary, rest later)</a:t>
            </a:r>
          </a:p>
          <a:p>
            <a:pPr lvl="1">
              <a:buFont typeface="Arial" pitchFamily="34" charset="0"/>
              <a:buChar char="•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>
              <a:solidFill>
                <a:srgbClr val="3DEB3D"/>
              </a:solidFill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>
              <a:solidFill>
                <a:srgbClr val="3DEB3D"/>
              </a:solidFill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>
              <a:solidFill>
                <a:srgbClr val="3DEB3D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XHR Eval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25290"/>
            <a:ext cx="9468543" cy="3518643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 bIns="180000"/>
          <a:lstStyle/>
          <a:p>
            <a:pPr marL="4763" indent="15871"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getXHRObject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xhrObj.onreadystatechange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function() { 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xhrObj.readyState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4 ) return;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xhrObj.responseText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('GET', 'A.js', true);</a:t>
            </a:r>
          </a:p>
          <a:p>
            <a:pPr marL="4763" indent="15871"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xhrObj.send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('');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2200" dirty="0"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Same domain </a:t>
            </a:r>
            <a:r>
              <a:rPr lang="pl-PL" dirty="0" smtClean="0">
                <a:latin typeface="+mj-lt"/>
              </a:rPr>
              <a:t>constraint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Douglas Crockford does no </a:t>
            </a:r>
            <a:r>
              <a:rPr lang="pl-PL" i="1" dirty="0" smtClean="0"/>
              <a:t>eval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800" y="6948189"/>
            <a:ext cx="8712968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hlinkClick r:id="rId3"/>
              </a:rPr>
              <a:t>http://stevesouders.com/efws/links.php?ex#Chapter4</a:t>
            </a:r>
            <a:endParaRPr lang="pl-PL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XHR Injection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25292"/>
            <a:ext cx="9468543" cy="4814785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 bIns="180000"/>
          <a:lstStyle/>
          <a:p>
            <a:pPr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getXHRObject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xhrObj.onreadystatechange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function() { 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xhrObj.readyState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4 ) return;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se=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('script');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('head')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[0].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(se);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se.text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xhrObj.responseText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('GET', 'A.js', true);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xhrObj.send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('');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2200" dirty="0"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2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808" y="6300117"/>
            <a:ext cx="5038725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dirty="0">
                <a:solidFill>
                  <a:srgbClr val="4C4C4C"/>
                </a:solidFill>
                <a:latin typeface="+mn-lt"/>
              </a:rPr>
              <a:t>Same domain constraint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Faster than eval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en-AU" dirty="0" smtClean="0"/>
              <a:t>Script in </a:t>
            </a:r>
            <a:r>
              <a:rPr lang="en-AU" dirty="0" err="1" smtClean="0"/>
              <a:t>Iframe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413324"/>
            <a:ext cx="9468543" cy="638321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 bIns="180000"/>
          <a:lstStyle/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='A.html' width=0 height=0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frameborder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 id=frame1&gt;&lt;/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pl-PL" sz="1600" dirty="0">
              <a:latin typeface="+mj-lt"/>
            </a:endParaRPr>
          </a:p>
          <a:p>
            <a:pPr>
              <a:spcBef>
                <a:spcPts val="0"/>
              </a:spcBef>
              <a:buFont typeface="Arial" pitchFamily="34" charset="0"/>
              <a:buChar char="•"/>
              <a:defRPr/>
            </a:pPr>
            <a:endParaRPr lang="pl-PL" sz="2000" dirty="0"/>
          </a:p>
          <a:p>
            <a:pPr>
              <a:spcBef>
                <a:spcPts val="0"/>
              </a:spcBef>
              <a:defRPr/>
            </a:pPr>
            <a:r>
              <a:rPr lang="en-AU" dirty="0" err="1"/>
              <a:t>iframe</a:t>
            </a:r>
            <a:r>
              <a:rPr lang="en-AU" dirty="0"/>
              <a:t> must have same domain as main page</a:t>
            </a:r>
          </a:p>
          <a:p>
            <a:pPr marL="0" indent="12700">
              <a:spcBef>
                <a:spcPts val="1200"/>
              </a:spcBef>
              <a:defRPr/>
            </a:pPr>
            <a:r>
              <a:rPr lang="en-AU" dirty="0"/>
              <a:t>must </a:t>
            </a:r>
            <a:r>
              <a:rPr lang="en-AU" dirty="0" err="1"/>
              <a:t>refactor</a:t>
            </a:r>
            <a:r>
              <a:rPr lang="en-AU" dirty="0"/>
              <a:t> script</a:t>
            </a:r>
            <a:r>
              <a:rPr lang="pl-PL" dirty="0"/>
              <a:t> to access script in iframe and access </a:t>
            </a:r>
            <a:r>
              <a:rPr lang="pl-PL" dirty="0" smtClean="0"/>
              <a:t>parent document </a:t>
            </a:r>
            <a:r>
              <a:rPr lang="pl-PL" dirty="0"/>
              <a:t>from </a:t>
            </a:r>
            <a:r>
              <a:rPr lang="pl-PL" dirty="0" smtClean="0"/>
              <a:t>script</a:t>
            </a:r>
          </a:p>
          <a:p>
            <a:pPr marL="0" lvl="1" indent="12700" eaLnBrk="1" hangingPunct="1"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access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main page</a:t>
            </a:r>
          </a:p>
          <a:p>
            <a:pPr marL="0" lvl="1" indent="12700" eaLnBrk="1" hangingPunct="1">
              <a:spcBef>
                <a:spcPts val="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window.frames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someMethodInScript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1" indent="12700" eaLnBrk="1" hangingPunct="1">
              <a:spcBef>
                <a:spcPts val="0"/>
              </a:spcBef>
              <a:defRPr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12700" eaLnBrk="1" hangingPunct="1">
              <a:spcBef>
                <a:spcPts val="0"/>
              </a:spcBef>
              <a:defRPr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// access main page from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12700" eaLnBrk="1" hangingPunct="1">
              <a:spcBef>
                <a:spcPts val="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parent.document.createElement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pPr marL="0" indent="12700">
              <a:spcBef>
                <a:spcPts val="1200"/>
              </a:spcBef>
              <a:defRPr/>
            </a:pPr>
            <a:endParaRPr lang="en-AU" dirty="0"/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2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Avoid iframes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187549"/>
            <a:ext cx="4176464" cy="5976664"/>
          </a:xfrm>
        </p:spPr>
        <p:txBody>
          <a:bodyPr/>
          <a:lstStyle/>
          <a:p>
            <a:r>
              <a:rPr lang="pl-PL" dirty="0" smtClean="0"/>
              <a:t>Iframes are most expensive DOM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3808" y="6012085"/>
            <a:ext cx="4176464" cy="64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100 </a:t>
            </a:r>
            <a:r>
              <a:rPr kumimoji="0" lang="en-AU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empty</a:t>
            </a:r>
            <a:r>
              <a:rPr kumimoji="0" lang="en-A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 of each type</a:t>
            </a:r>
          </a:p>
        </p:txBody>
      </p:sp>
      <p:pic>
        <p:nvPicPr>
          <p:cNvPr id="5" name="Picture 4" descr="C:\souders\book-efws\images\iframes-cost-of-elements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03808" y="2195661"/>
            <a:ext cx="2933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44368" y="1187549"/>
            <a:ext cx="4176464" cy="5976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pl-PL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Iframes block window.load</a:t>
            </a:r>
          </a:p>
          <a:p>
            <a:pPr marL="342900" marR="0" lvl="0" indent="-34290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pl-PL" sz="2800" kern="0" dirty="0" smtClean="0">
                <a:solidFill>
                  <a:srgbClr val="4C4C4C"/>
                </a:solidFill>
                <a:latin typeface="+mn-lt"/>
              </a:rPr>
              <a:t>Iframes share connections with parent document</a:t>
            </a:r>
          </a:p>
          <a:p>
            <a:pPr marL="342900" marR="0" lvl="0" indent="-342900" algn="l" defTabSz="449263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pl-PL" sz="2800" b="0" i="0" u="none" strike="noStrike" kern="0" cap="none" spc="0" normalizeH="0" baseline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40" y="1984375"/>
            <a:ext cx="9070975" cy="4989513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4900" b="1" dirty="0"/>
              <a:t>80%</a:t>
            </a:r>
            <a:r>
              <a:rPr lang="pl-PL" sz="4900" dirty="0"/>
              <a:t> of the end-user response time is spent on the front-end.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/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Most of this time is downloading images, stylesheets, scripts, Flash, etc. 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/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Reducing the number and size of HTTP requests is key to faster pages.</a:t>
            </a:r>
          </a:p>
          <a:p>
            <a:pPr>
              <a:lnSpc>
                <a:spcPct val="102000"/>
              </a:lnSpc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DOM Script element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485332"/>
            <a:ext cx="9468543" cy="1430409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 bIns="180000"/>
          <a:lstStyle/>
          <a:p>
            <a:pPr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('script')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'http://anydomain.com/A.js';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'head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0].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(se)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2200" dirty="0"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Different domains allowed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No refactoring </a:t>
            </a:r>
            <a:r>
              <a:rPr lang="pl-PL" dirty="0" smtClean="0">
                <a:latin typeface="+mj-lt"/>
              </a:rPr>
              <a:t>needed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latin typeface="+mj-lt"/>
              </a:rPr>
              <a:t>Sounds like a good choice? Yeah, but IE does not ensure order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en-AU" dirty="0" err="1" smtClean="0"/>
              <a:t>document.write</a:t>
            </a:r>
            <a:r>
              <a:rPr lang="en-AU" dirty="0" smtClean="0"/>
              <a:t> Script Tag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485332"/>
            <a:ext cx="9468543" cy="998361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 rIns="180000" bIns="180000"/>
          <a:lstStyle/>
          <a:p>
            <a:pPr>
              <a:spcBef>
                <a:spcPts val="0"/>
              </a:spcBef>
              <a:defRPr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type='text/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='A.js'&gt;" </a:t>
            </a:r>
            <a:endParaRPr lang="pl-PL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+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12700">
              <a:spcBef>
                <a:spcPts val="0"/>
              </a:spcBef>
              <a:defRPr/>
            </a:pPr>
            <a:endParaRPr lang="pl-PL" sz="2200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987749"/>
            <a:ext cx="9433048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2700">
              <a:spcBef>
                <a:spcPts val="0"/>
              </a:spcBef>
              <a:defRPr/>
            </a:pPr>
            <a:r>
              <a:rPr lang="en-AU" sz="2800" dirty="0">
                <a:solidFill>
                  <a:srgbClr val="4C4C4C"/>
                </a:solidFill>
                <a:latin typeface="+mn-lt"/>
              </a:rPr>
              <a:t>Parallel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 downloads </a:t>
            </a:r>
            <a:r>
              <a:rPr lang="en-AU" sz="2800" dirty="0">
                <a:solidFill>
                  <a:srgbClr val="4C4C4C"/>
                </a:solidFill>
                <a:latin typeface="+mn-lt"/>
              </a:rPr>
              <a:t>only 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for scripts and only </a:t>
            </a:r>
            <a:r>
              <a:rPr lang="en-AU" sz="2800" dirty="0">
                <a:solidFill>
                  <a:srgbClr val="4C4C4C"/>
                </a:solidFill>
                <a:latin typeface="+mn-lt"/>
              </a:rPr>
              <a:t>in IE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Script </a:t>
            </a:r>
            <a:r>
              <a:rPr lang="pl-PL" i="1" dirty="0" smtClean="0"/>
              <a:t>defer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485332"/>
            <a:ext cx="9468543" cy="638321"/>
          </a:xfrm>
          <a:solidFill>
            <a:srgbClr val="FFFFCC"/>
          </a:solidFill>
          <a:ln>
            <a:solidFill>
              <a:srgbClr val="B2B2B2"/>
            </a:solidFill>
          </a:ln>
        </p:spPr>
        <p:txBody>
          <a:bodyPr lIns="180000" tIns="180000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kern="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kern="0" dirty="0">
                <a:latin typeface="Courier New" pitchFamily="49" charset="0"/>
                <a:cs typeface="Courier New" pitchFamily="49" charset="0"/>
              </a:rPr>
              <a:t>='A.js'&gt;&lt;/script&gt;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2200" dirty="0">
              <a:latin typeface="+mj-lt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Only </a:t>
            </a:r>
            <a:r>
              <a:rPr lang="pl-PL" dirty="0" smtClean="0">
                <a:latin typeface="+mj-lt"/>
              </a:rPr>
              <a:t>IE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latin typeface="+mj-lt"/>
              </a:rPr>
              <a:t>Cannot be used for scripts with </a:t>
            </a:r>
            <a:r>
              <a:rPr lang="pl-PL" i="1" dirty="0" smtClean="0">
                <a:latin typeface="+mj-lt"/>
              </a:rPr>
              <a:t>document.write</a:t>
            </a:r>
            <a:r>
              <a:rPr lang="pl-PL" dirty="0" smtClean="0">
                <a:latin typeface="+mj-lt"/>
              </a:rPr>
              <a:t>  (ads...)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Which technique</a:t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5" name="Content Placeholder 4" descr="load tools-algorith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3808" y="1134100"/>
            <a:ext cx="8496944" cy="5886099"/>
          </a:xfr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Load scripts asynchronously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25292"/>
            <a:ext cx="9468543" cy="566315"/>
          </a:xfrm>
          <a:noFill/>
        </p:spPr>
        <p:txBody>
          <a:bodyPr tIns="13857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>
                <a:latin typeface="+mj-lt"/>
              </a:rPr>
              <a:t>Various techniques:</a:t>
            </a:r>
          </a:p>
        </p:txBody>
      </p:sp>
      <p:pic>
        <p:nvPicPr>
          <p:cNvPr id="5" name="Content Placeholder 5" descr="asynch-load-techniqu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9791" y="1475582"/>
            <a:ext cx="9210589" cy="4608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1802" y="6084096"/>
            <a:ext cx="9468543" cy="1296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3857" rIns="0" bIns="0" numCol="1" anchor="t" anchorCtr="0" compatLnSpc="1">
            <a:prstTxWarp prst="textNoShape">
              <a:avLst/>
            </a:prstTxWarp>
          </a:bodyPr>
          <a:lstStyle/>
          <a:p>
            <a:pPr marL="342830" indent="-34283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>
                <a:solidFill>
                  <a:srgbClr val="4C4C4C"/>
                </a:solidFill>
                <a:latin typeface="+mj-lt"/>
              </a:rPr>
              <a:t>No single technique warranties order execution in all browsers</a:t>
            </a:r>
          </a:p>
          <a:p>
            <a:pPr marL="342830" indent="-34283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>
                <a:solidFill>
                  <a:srgbClr val="4C4C4C"/>
                </a:solidFill>
                <a:latin typeface="+mj-lt"/>
              </a:rPr>
              <a:t>Use </a:t>
            </a:r>
            <a:r>
              <a:rPr lang="pl-PL" sz="2800" kern="0" dirty="0" smtClean="0">
                <a:solidFill>
                  <a:srgbClr val="4C4C4C"/>
                </a:solidFill>
                <a:latin typeface="+mj-lt"/>
              </a:rPr>
              <a:t>script </a:t>
            </a:r>
            <a:r>
              <a:rPr lang="pl-PL" sz="2800" b="1" kern="0" dirty="0" smtClean="0">
                <a:solidFill>
                  <a:srgbClr val="4C4C4C"/>
                </a:solidFill>
                <a:latin typeface="+mj-lt"/>
              </a:rPr>
              <a:t>loaders</a:t>
            </a:r>
            <a:endParaRPr lang="pl-PL" sz="2800" kern="0" dirty="0">
              <a:solidFill>
                <a:srgbClr val="4C4C4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Script loaders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1802" y="971521"/>
            <a:ext cx="9468543" cy="1368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3857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latin typeface="+mj-lt"/>
              </a:rPr>
              <a:t>Many </a:t>
            </a:r>
            <a:r>
              <a:rPr lang="pl-PL" sz="2800" kern="0" dirty="0">
                <a:latin typeface="+mj-lt"/>
              </a:rPr>
              <a:t>loaders (LabJS, RequireJS, ControlJS, head.js, yepnope, YUI)</a:t>
            </a:r>
          </a:p>
          <a:p>
            <a:pPr>
              <a:lnSpc>
                <a:spcPct val="95000"/>
              </a:lnSpc>
              <a:spcAft>
                <a:spcPts val="180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latin typeface="+mj-lt"/>
              </a:rPr>
              <a:t> </a:t>
            </a:r>
            <a:r>
              <a:rPr lang="pl-PL" kern="0" dirty="0" smtClean="0">
                <a:latin typeface="+mj-lt"/>
                <a:hlinkClick r:id="rId3"/>
              </a:rPr>
              <a:t>https://spreadsheets.google.com/lv?key=0Aqln2akPWiMIdERkY3J2OXdOUVJDTkNSQ2ZsV3hoWVE</a:t>
            </a:r>
          </a:p>
          <a:p>
            <a:pPr marL="342830" indent="-342830"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latin typeface="+mj-lt"/>
              </a:rPr>
              <a:t>Typical code</a:t>
            </a:r>
            <a:endParaRPr lang="pl-PL" sz="2800" kern="0" dirty="0"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33833" y="2411685"/>
            <a:ext cx="9070975" cy="2016224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80000" rIns="180000" bIns="0" numCol="1" anchor="t" anchorCtr="0" compatLnSpc="1">
            <a:prstTxWarp prst="textNoShape">
              <a:avLst/>
            </a:prstTxWarp>
          </a:bodyPr>
          <a:lstStyle/>
          <a:p>
            <a:pPr lvl="0" defTabSz="449263" eaLnBrk="0"/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&lt;script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src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="framework.js"&gt;&lt;/script&gt;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lvl="0" defTabSz="449263" eaLnBrk="0"/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&lt;script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src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="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plugin.framework.js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"&gt;&lt;/script&gt;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lvl="0" defTabSz="449263" eaLnBrk="0"/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&lt;script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src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="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myplugin.framework.js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"&gt;&lt;/script&gt;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&lt;script&gt; </a:t>
            </a:r>
          </a:p>
          <a:p>
            <a:pPr lvl="0" defTabSz="449263" eaLnBrk="0"/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myplugin.init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(); </a:t>
            </a:r>
          </a:p>
          <a:p>
            <a:pPr lvl="0" defTabSz="449263" eaLnBrk="0"/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framework.init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(); </a:t>
            </a:r>
          </a:p>
          <a:p>
            <a:pPr lvl="0" defTabSz="449263" eaLnBrk="0"/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framework.doSomething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(); </a:t>
            </a: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&lt;/script&gt;</a:t>
            </a:r>
            <a:endParaRPr lang="en-GB" sz="1600" dirty="0"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1800" y="4968551"/>
            <a:ext cx="9070975" cy="2555702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80000" rIns="180000" bIns="0" numCol="1" anchor="t" anchorCtr="0" compatLnSpc="1">
            <a:prstTxWarp prst="textNoShape">
              <a:avLst/>
            </a:prstTxWarp>
          </a:bodyPr>
          <a:lstStyle/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&lt;script&gt; </a:t>
            </a:r>
            <a:endParaRPr lang="pl-PL" sz="1600" dirty="0" smtClean="0"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</a:t>
            </a:r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$LAB.script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("framework.js").</a:t>
            </a:r>
            <a:r>
              <a:rPr lang="pl-PL" sz="1600" b="1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wait()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</a:t>
            </a:r>
            <a:endParaRPr lang="pl-PL" sz="1600" dirty="0" smtClean="0"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</a:t>
            </a:r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.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script("plugin.framework.js</a:t>
            </a:r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")</a:t>
            </a: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</a:t>
            </a:r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.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script("myplugin.framework.js</a:t>
            </a:r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")</a:t>
            </a: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</a:t>
            </a:r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.</a:t>
            </a:r>
            <a:r>
              <a:rPr lang="pl-PL" sz="1600" b="1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wait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(function(){	</a:t>
            </a: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	myplugin.init(); </a:t>
            </a: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	framework.init(); </a:t>
            </a:r>
          </a:p>
          <a:p>
            <a:pPr lvl="0" defTabSz="449263" eaLnBrk="0"/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	framework.doSomething(); </a:t>
            </a:r>
          </a:p>
          <a:p>
            <a:pPr lvl="0" defTabSz="449263" eaLnBrk="0"/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});</a:t>
            </a:r>
            <a:endParaRPr lang="pl-PL" sz="1600" dirty="0"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lvl="0" defTabSz="449263" eaLnBrk="0"/>
            <a:r>
              <a:rPr lang="pl-PL" sz="1600" dirty="0" smtClean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&lt;/</a:t>
            </a:r>
            <a:r>
              <a:rPr lang="pl-PL" sz="1600" dirty="0"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script&gt;</a:t>
            </a:r>
            <a:endParaRPr lang="en-GB" sz="1600" dirty="0"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792" y="4571925"/>
            <a:ext cx="2289409" cy="49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kern="0" dirty="0">
                <a:latin typeface="+mn-lt"/>
              </a:rPr>
              <a:t>LABjs example</a:t>
            </a:r>
            <a:endParaRPr lang="pl-PL" sz="28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Take aways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456208"/>
            <a:ext cx="9069387" cy="4987925"/>
          </a:xfrm>
        </p:spPr>
        <p:txBody>
          <a:bodyPr/>
          <a:lstStyle/>
          <a:p>
            <a:r>
              <a:rPr lang="pl-PL" dirty="0" smtClean="0"/>
              <a:t>Javascript blocks downloads</a:t>
            </a:r>
          </a:p>
          <a:p>
            <a:r>
              <a:rPr lang="pl-PL" dirty="0" smtClean="0"/>
              <a:t>Reduce number of HTTP requests</a:t>
            </a:r>
          </a:p>
          <a:p>
            <a:r>
              <a:rPr lang="pl-PL" dirty="0" smtClean="0"/>
              <a:t>Load JS asynchronously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sz="6600" dirty="0" smtClean="0"/>
          </a:p>
          <a:p>
            <a:pPr algn="ctr"/>
            <a:r>
              <a:rPr lang="pl-PL" sz="6600" dirty="0" smtClean="0"/>
              <a:t>TO BE CONTINUED</a:t>
            </a:r>
            <a:endParaRPr lang="pl-PL" sz="6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C00000"/>
                </a:solidFill>
              </a:rPr>
              <a:t>Javascript performance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4987925"/>
          </a:xfrm>
        </p:spPr>
        <p:txBody>
          <a:bodyPr/>
          <a:lstStyle/>
          <a:p>
            <a:r>
              <a:rPr lang="pl-PL" dirty="0" smtClean="0"/>
              <a:t>Reduce time spent in JS</a:t>
            </a:r>
          </a:p>
          <a:p>
            <a:pPr lvl="1"/>
            <a:r>
              <a:rPr lang="pl-PL" dirty="0" smtClean="0"/>
              <a:t>One thread JS and UI</a:t>
            </a:r>
          </a:p>
          <a:p>
            <a:pPr lvl="1"/>
            <a:r>
              <a:rPr lang="pl-PL" dirty="0" smtClean="0"/>
              <a:t>Avoid actions longer than </a:t>
            </a:r>
            <a:r>
              <a:rPr lang="pl-PL" b="1" dirty="0" smtClean="0"/>
              <a:t>100ms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r>
              <a:rPr lang="pl-PL" dirty="0" smtClean="0"/>
              <a:t>Split/delegate work:</a:t>
            </a:r>
          </a:p>
          <a:p>
            <a:pPr lvl="1"/>
            <a:r>
              <a:rPr lang="pl-PL" dirty="0" smtClean="0"/>
              <a:t>Web workers (FF3.5, Safari 4, Chrome 7 , Opera 10.6. No IE)</a:t>
            </a:r>
          </a:p>
          <a:p>
            <a:pPr lvl="1"/>
            <a:r>
              <a:rPr lang="pl-PL" dirty="0" smtClean="0"/>
              <a:t>Yelding (setTimeout)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C00000"/>
                </a:solidFill>
              </a:rPr>
              <a:t>Worker example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1331567"/>
            <a:ext cx="9069388" cy="4987925"/>
          </a:xfrm>
        </p:spPr>
        <p:txBody>
          <a:bodyPr/>
          <a:lstStyle/>
          <a:p>
            <a:r>
              <a:rPr lang="pl-PL" dirty="0" smtClean="0"/>
              <a:t>Main program code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worker.js</a:t>
            </a:r>
            <a:endParaRPr lang="pl-PL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3810" y="2051645"/>
            <a:ext cx="9070975" cy="2016224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4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58701"/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worker = new Worker("worker.js");</a:t>
            </a:r>
          </a:p>
          <a:p>
            <a:pPr marL="358701"/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// Watch for messages from the worker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worker.onmessage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= function(e){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 // The message from the client: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e.data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58701"/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worker.postMessage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("start");</a:t>
            </a:r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810" y="4715941"/>
            <a:ext cx="9070975" cy="2592288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4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58701"/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onmessage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 = function(e){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 if ( </a:t>
            </a:r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e.data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=== "start" ) {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   // Do some computation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   done()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 }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58701"/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function done(){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 // Send back the results to the parent page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600" dirty="0" err="1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postMessage</a:t>
            </a: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("done");</a:t>
            </a:r>
            <a:b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Why bother?</a:t>
            </a:r>
            <a:br>
              <a:rPr lang="pl-PL" dirty="0" smtClean="0"/>
            </a:br>
            <a:endParaRPr lang="pl-PL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503238" y="1043533"/>
          <a:ext cx="9433618" cy="273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3810" y="3254820"/>
            <a:ext cx="9070975" cy="40534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42830" indent="-342830" algn="ctr"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6600" b="1" dirty="0">
                <a:solidFill>
                  <a:srgbClr val="4C4C4C"/>
                </a:solidFill>
                <a:latin typeface="+mn-lt"/>
              </a:rPr>
              <a:t>Less $</a:t>
            </a:r>
          </a:p>
          <a:p>
            <a:pPr marL="2246313" indent="-341313"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en-US" sz="2800" dirty="0">
                <a:solidFill>
                  <a:srgbClr val="4C4C4C"/>
                </a:solidFill>
                <a:latin typeface="+mn-lt"/>
              </a:rPr>
              <a:t>Google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 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 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+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500m</a:t>
            </a:r>
            <a:r>
              <a:rPr lang="en-US" sz="2800" dirty="0" smtClean="0">
                <a:solidFill>
                  <a:srgbClr val="4C4C4C"/>
                </a:solidFill>
                <a:latin typeface="+mn-lt"/>
              </a:rPr>
              <a:t>s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	</a:t>
            </a:r>
            <a:r>
              <a:rPr lang="en-US" sz="2800" dirty="0" smtClean="0">
                <a:solidFill>
                  <a:srgbClr val="4C4C4C"/>
                </a:solidFill>
                <a:latin typeface="+mn-lt"/>
              </a:rPr>
              <a:t> 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	</a:t>
            </a:r>
            <a:r>
              <a:rPr lang="en-US" sz="2800" dirty="0">
                <a:solidFill>
                  <a:srgbClr val="4C4C4C"/>
                </a:solidFill>
                <a:latin typeface="+mn-lt"/>
                <a:sym typeface="Symbol"/>
              </a:rPr>
              <a:t>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  -</a:t>
            </a:r>
            <a:r>
              <a:rPr lang="en-US" sz="2800" dirty="0">
                <a:solidFill>
                  <a:srgbClr val="4C4C4C"/>
                </a:solidFill>
                <a:latin typeface="+mn-lt"/>
              </a:rPr>
              <a:t>20%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 revenue</a:t>
            </a:r>
            <a:r>
              <a:rPr lang="en-US" sz="2800" dirty="0">
                <a:solidFill>
                  <a:srgbClr val="4C4C4C"/>
                </a:solidFill>
                <a:latin typeface="+mn-lt"/>
              </a:rPr>
              <a:t> </a:t>
            </a:r>
            <a:endParaRPr lang="pl-PL" sz="2800" dirty="0" smtClean="0">
              <a:solidFill>
                <a:srgbClr val="4C4C4C"/>
              </a:solidFill>
              <a:latin typeface="+mn-lt"/>
            </a:endParaRPr>
          </a:p>
          <a:p>
            <a:pPr marL="2246313" indent="-341313"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en-US" sz="2800" dirty="0" smtClean="0">
                <a:solidFill>
                  <a:srgbClr val="4C4C4C"/>
                </a:solidFill>
                <a:latin typeface="+mn-lt"/>
              </a:rPr>
              <a:t>Amazon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4C4C4C"/>
                </a:solidFill>
                <a:latin typeface="+mn-lt"/>
              </a:rPr>
              <a:t> 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+</a:t>
            </a:r>
            <a:r>
              <a:rPr lang="en-US" sz="2800" dirty="0">
                <a:solidFill>
                  <a:srgbClr val="4C4C4C"/>
                </a:solidFill>
                <a:latin typeface="+mn-lt"/>
              </a:rPr>
              <a:t>100 </a:t>
            </a:r>
            <a:r>
              <a:rPr lang="en-US" sz="2800" dirty="0" smtClean="0">
                <a:solidFill>
                  <a:srgbClr val="4C4C4C"/>
                </a:solidFill>
                <a:latin typeface="+mn-lt"/>
              </a:rPr>
              <a:t>ms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	</a:t>
            </a:r>
            <a:r>
              <a:rPr lang="en-US" sz="2800" dirty="0" smtClean="0">
                <a:solidFill>
                  <a:srgbClr val="4C4C4C"/>
                </a:solidFill>
                <a:latin typeface="+mn-lt"/>
                <a:sym typeface="Symbol"/>
              </a:rPr>
              <a:t>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  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-1% </a:t>
            </a:r>
            <a:r>
              <a:rPr lang="en-US" sz="2800" dirty="0">
                <a:solidFill>
                  <a:srgbClr val="4C4C4C"/>
                </a:solidFill>
                <a:latin typeface="+mn-lt"/>
              </a:rPr>
              <a:t>sales</a:t>
            </a:r>
            <a:endParaRPr lang="pl-PL" sz="2800" dirty="0">
              <a:solidFill>
                <a:srgbClr val="4C4C4C"/>
              </a:solidFill>
              <a:latin typeface="+mn-lt"/>
            </a:endParaRPr>
          </a:p>
          <a:p>
            <a:pPr marL="2246313" indent="-341313"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dirty="0">
                <a:solidFill>
                  <a:srgbClr val="4C4C4C"/>
                </a:solidFill>
                <a:latin typeface="+mn-lt"/>
              </a:rPr>
              <a:t>Yahoo </a:t>
            </a:r>
            <a:r>
              <a:rPr lang="en-AU" sz="2800" dirty="0">
                <a:solidFill>
                  <a:srgbClr val="4C4C4C"/>
                </a:solidFill>
                <a:latin typeface="+mn-lt"/>
              </a:rPr>
              <a:t>+400 ms </a:t>
            </a:r>
            <a:r>
              <a:rPr lang="pl-PL" sz="2800" dirty="0">
                <a:solidFill>
                  <a:srgbClr val="4C4C4C"/>
                </a:solidFill>
                <a:latin typeface="+mn-lt"/>
              </a:rPr>
              <a:t>	</a:t>
            </a:r>
            <a:r>
              <a:rPr lang="pl-PL" sz="2800" dirty="0" smtClean="0">
                <a:solidFill>
                  <a:srgbClr val="4C4C4C"/>
                </a:solidFill>
                <a:latin typeface="+mn-lt"/>
              </a:rPr>
              <a:t>	</a:t>
            </a:r>
            <a:r>
              <a:rPr lang="en-US" sz="2800" dirty="0" smtClean="0">
                <a:solidFill>
                  <a:srgbClr val="4C4C4C"/>
                </a:solidFill>
                <a:latin typeface="+mn-lt"/>
                <a:sym typeface="Symbol"/>
              </a:rPr>
              <a:t> </a:t>
            </a:r>
            <a:r>
              <a:rPr lang="en-US" sz="2800" dirty="0">
                <a:solidFill>
                  <a:srgbClr val="4C4C4C"/>
                </a:solidFill>
                <a:latin typeface="+mn-lt"/>
                <a:sym typeface="Symbol"/>
              </a:rPr>
              <a:t>-5-9% page traffic</a:t>
            </a:r>
            <a:endParaRPr lang="en-US" sz="2800" dirty="0">
              <a:solidFill>
                <a:srgbClr val="4C4C4C"/>
              </a:solidFill>
              <a:latin typeface="+mn-lt"/>
            </a:endParaRPr>
          </a:p>
          <a:p>
            <a:pPr marL="342830" indent="-342830"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3600" kern="0" dirty="0">
              <a:latin typeface="Calibri" pitchFamily="34" charset="0"/>
            </a:endParaRPr>
          </a:p>
          <a:p>
            <a:pPr marL="342830" indent="-342830"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sz="4400" kern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endParaRPr lang="en-US" dirty="0" smtClean="0"/>
          </a:p>
          <a:p>
            <a:r>
              <a:rPr lang="en-US" dirty="0" smtClean="0"/>
              <a:t>CSS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50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3808" y="4787951"/>
            <a:ext cx="9069388" cy="25118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42830" indent="-342830" eaLnBrk="0">
              <a:lnSpc>
                <a:spcPct val="95000"/>
              </a:lnSpc>
              <a:spcAft>
                <a:spcPts val="1425"/>
              </a:spcAft>
            </a:pPr>
            <a:r>
              <a:rPr lang="pl-PL" sz="2800" kern="0" dirty="0">
                <a:solidFill>
                  <a:srgbClr val="4C4C4C"/>
                </a:solidFill>
                <a:latin typeface="+mn-lt"/>
              </a:rPr>
              <a:t>Example use</a:t>
            </a:r>
          </a:p>
          <a:p>
            <a:pPr marL="342830" indent="-342830" eaLnBrk="0">
              <a:lnSpc>
                <a:spcPct val="95000"/>
              </a:lnSpc>
              <a:spcAft>
                <a:spcPts val="1425"/>
              </a:spcAft>
            </a:pPr>
            <a:endParaRPr lang="pl-PL" sz="2800" kern="0" dirty="0">
              <a:solidFill>
                <a:srgbClr val="4C4C4C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C00000"/>
                </a:solidFill>
              </a:rPr>
              <a:t>Yelding example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043533"/>
            <a:ext cx="9069388" cy="2520280"/>
          </a:xfrm>
        </p:spPr>
        <p:txBody>
          <a:bodyPr/>
          <a:lstStyle/>
          <a:p>
            <a:r>
              <a:rPr lang="pl-PL" dirty="0" smtClean="0"/>
              <a:t>Split long running task into chunks.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3810" y="1508239"/>
            <a:ext cx="9070975" cy="3024337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4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function chunk(array, process, context) {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    setTimeout(function() {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	var item = array.shift();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	process.call(context, item);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	if (array.length &gt; 0) {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		setTimeout(arguments.callee, 100);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    }, 100);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5841" y="5219999"/>
            <a:ext cx="9070975" cy="2016222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4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function printUppercase(item) {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console.log(item.toUppercase());</a:t>
            </a: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8701"/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var items[] = „wpadla”, „gruszka”, „do”, fartuszka”;</a:t>
            </a:r>
          </a:p>
          <a:p>
            <a:pPr marL="358701"/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 marL="358701"/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chunk(items, printUppercase, window);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Javascript performance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4987925"/>
          </a:xfrm>
        </p:spPr>
        <p:txBody>
          <a:bodyPr/>
          <a:lstStyle/>
          <a:p>
            <a:r>
              <a:rPr lang="pl-PL" dirty="0" smtClean="0"/>
              <a:t>Minimize operations on DOM</a:t>
            </a:r>
          </a:p>
          <a:p>
            <a:r>
              <a:rPr lang="pl-PL" dirty="0" smtClean="0"/>
              <a:t>Use local variables scope</a:t>
            </a:r>
          </a:p>
          <a:p>
            <a:r>
              <a:rPr lang="pl-PL" b="1" dirty="0" smtClean="0"/>
              <a:t>Avoid with/catch</a:t>
            </a:r>
          </a:p>
          <a:p>
            <a:r>
              <a:rPr lang="pl-PL" b="1" dirty="0" smtClean="0"/>
              <a:t>If else &gt; switch 1, 2</a:t>
            </a:r>
          </a:p>
          <a:p>
            <a:r>
              <a:rPr lang="pl-PL" b="1" dirty="0" smtClean="0"/>
              <a:t>If else if else if &lt; switch 1, 2, 3</a:t>
            </a:r>
          </a:p>
          <a:p>
            <a:r>
              <a:rPr lang="pl-PL" b="1" dirty="0" smtClean="0"/>
              <a:t>Array[no] &gt; switch &gt; if</a:t>
            </a:r>
          </a:p>
          <a:p>
            <a:r>
              <a:rPr lang="pl-PL" b="1" dirty="0" smtClean="0"/>
              <a:t>Optimize loops Var len = arr.len;</a:t>
            </a:r>
          </a:p>
          <a:p>
            <a:r>
              <a:rPr lang="pl-PL" b="1" dirty="0" smtClean="0"/>
              <a:t>Reversed loop for(i--)</a:t>
            </a:r>
          </a:p>
          <a:p>
            <a:r>
              <a:rPr lang="pl-PL" b="1" dirty="0" smtClean="0"/>
              <a:t>String concatenation &lt; array.join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Don’t touch DOM... Too often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3238" y="1475581"/>
            <a:ext cx="9069387" cy="3254596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AU" i="1" dirty="0" smtClean="0">
                <a:cs typeface="Courier New" pitchFamily="49" charset="0"/>
              </a:rPr>
              <a:t>reflow</a:t>
            </a:r>
            <a:r>
              <a:rPr lang="en-AU" dirty="0" smtClean="0">
                <a:cs typeface="Courier New" pitchFamily="49" charset="0"/>
              </a:rPr>
              <a:t> – time to apply CSS, re-layout elements, and repaint</a:t>
            </a:r>
          </a:p>
          <a:p>
            <a:pPr lvl="1">
              <a:defRPr/>
            </a:pP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elem.className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newclass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defRPr/>
            </a:pP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elem.style.cssText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: red";</a:t>
            </a:r>
          </a:p>
          <a:p>
            <a:pPr lvl="1">
              <a:defRPr/>
            </a:pP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elem.style.padding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"8px";</a:t>
            </a:r>
          </a:p>
          <a:p>
            <a:pPr lvl="1">
              <a:defRPr/>
            </a:pP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elem.style.display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spcBef>
                <a:spcPts val="1200"/>
              </a:spcBef>
              <a:defRPr/>
            </a:pPr>
            <a:r>
              <a:rPr lang="en-AU" dirty="0" smtClean="0">
                <a:cs typeface="Courier New" pitchFamily="49" charset="0"/>
              </a:rPr>
              <a:t>reflow can happen multiple times for long-lasting Web apps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Don’t touch DOM... too often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3808" y="2843734"/>
            <a:ext cx="4320480" cy="1758802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l-PL" dirty="0" smtClean="0">
                <a:cs typeface="Courier New" pitchFamily="49" charset="0"/>
              </a:rPr>
              <a:t>29ms (FF3.6) – plain page</a:t>
            </a:r>
          </a:p>
          <a:p>
            <a:pPr>
              <a:spcBef>
                <a:spcPts val="600"/>
              </a:spcBef>
              <a:defRPr/>
            </a:pPr>
            <a:r>
              <a:rPr lang="pl-PL" dirty="0" smtClean="0">
                <a:cs typeface="Courier New" pitchFamily="49" charset="0"/>
              </a:rPr>
              <a:t>159ms (FF3.6) – jquery.com</a:t>
            </a:r>
          </a:p>
          <a:p>
            <a:pPr>
              <a:spcBef>
                <a:spcPts val="600"/>
              </a:spcBef>
              <a:defRPr/>
            </a:pPr>
            <a:r>
              <a:rPr lang="pl-PL" dirty="0" smtClean="0">
                <a:cs typeface="Courier New" pitchFamily="49" charset="0"/>
              </a:rPr>
              <a:t>268ms (IE8) – jquery.com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03811" y="1043533"/>
            <a:ext cx="4320478" cy="1584176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var $ul = $("&lt;ul/&gt;").appendTo("body");</a:t>
            </a:r>
          </a:p>
          <a:p>
            <a:pPr>
              <a:lnSpc>
                <a:spcPct val="100000"/>
              </a:lnSpc>
            </a:pPr>
            <a:r>
              <a:rPr lang="nn-NO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pPr>
              <a:lnSpc>
                <a:spcPct val="100000"/>
              </a:lnSpc>
            </a:pP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$("&lt;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li/&gt;").appendTo($ul);</a:t>
            </a: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l-PL"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400354" y="1056233"/>
            <a:ext cx="4320478" cy="1558776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var $ul = $("&lt;ul/&gt;")</a:t>
            </a:r>
          </a:p>
          <a:p>
            <a:pPr>
              <a:lnSpc>
                <a:spcPct val="100000"/>
              </a:lnSpc>
            </a:pPr>
            <a:r>
              <a:rPr lang="nn-NO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pPr>
              <a:lnSpc>
                <a:spcPct val="100000"/>
              </a:lnSpc>
            </a:pP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$("&lt;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li/&gt;").appendTo($ul);</a:t>
            </a: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$ul.appendTo("body");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72360" y="2843733"/>
            <a:ext cx="4248472" cy="1758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449263" eaLnBrk="0" latinLnBrk="0">
              <a:lnSpc>
                <a:spcPct val="95000"/>
              </a:lnSpc>
              <a:spcBef>
                <a:spcPts val="600"/>
              </a:spcBef>
              <a:spcAft>
                <a:spcPts val="1425"/>
              </a:spcAft>
              <a:buFont typeface="Times New Roman" pitchFamily="18" charset="0"/>
              <a:buNone/>
              <a:tabLst/>
              <a:defRPr/>
            </a:pPr>
            <a:r>
              <a:rPr lang="pl-PL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9ms (FF3.6) – plain page</a:t>
            </a:r>
          </a:p>
          <a:p>
            <a:pPr marL="342900" marR="0" lvl="0" indent="-342900" defTabSz="449263" eaLnBrk="0" latinLnBrk="0">
              <a:lnSpc>
                <a:spcPct val="95000"/>
              </a:lnSpc>
              <a:spcBef>
                <a:spcPts val="600"/>
              </a:spcBef>
              <a:spcAft>
                <a:spcPts val="1425"/>
              </a:spcAft>
              <a:buFont typeface="Times New Roman" pitchFamily="18" charset="0"/>
              <a:buNone/>
              <a:tabLst/>
              <a:defRPr/>
            </a:pPr>
            <a:r>
              <a:rPr lang="pl-PL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88ms (FF3.6) – jquery.com</a:t>
            </a:r>
          </a:p>
          <a:p>
            <a:pPr marL="342900" indent="-342900" defTabSz="449263" eaLnBrk="0">
              <a:lnSpc>
                <a:spcPct val="95000"/>
              </a:lnSpc>
              <a:spcBef>
                <a:spcPts val="600"/>
              </a:spcBef>
              <a:spcAft>
                <a:spcPts val="1425"/>
              </a:spcAft>
              <a:defRPr/>
            </a:pPr>
            <a:r>
              <a:rPr lang="pl-PL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262ms (IE8) – </a:t>
            </a:r>
            <a:r>
              <a:rPr lang="pl-PL" sz="2800" kern="0" dirty="0" smtClean="0">
                <a:solidFill>
                  <a:srgbClr val="4C4C4C"/>
                </a:solidFill>
                <a:latin typeface="+mn-lt"/>
                <a:cs typeface="Courier New" pitchFamily="49" charset="0"/>
              </a:rPr>
              <a:t>jquery.com</a:t>
            </a:r>
            <a:endParaRPr lang="en-AU" sz="2800" kern="0" dirty="0">
              <a:solidFill>
                <a:srgbClr val="4C4C4C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Don’t touch DOM... too often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503808" y="1547589"/>
            <a:ext cx="9145016" cy="140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spcAft>
                <a:spcPts val="0"/>
              </a:spcAft>
            </a:pPr>
            <a:r>
              <a:rPr lang="pl-PL" sz="280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iframes are the most expensive DOM element to create</a:t>
            </a:r>
          </a:p>
          <a:p>
            <a:pPr marL="0">
              <a:spcAft>
                <a:spcPts val="0"/>
              </a:spcAft>
            </a:pPr>
            <a:r>
              <a:rPr lang="pl-PL" dirty="0" smtClean="0">
                <a:hlinkClick r:id="rId2"/>
              </a:rPr>
              <a:t>http://stevesouders.com/efws/costofelements.php</a:t>
            </a:r>
            <a:endParaRPr lang="pl-PL" dirty="0" smtClean="0"/>
          </a:p>
          <a:p>
            <a:pPr marL="0">
              <a:spcAft>
                <a:spcPts val="0"/>
              </a:spcAft>
            </a:pPr>
            <a:endParaRPr lang="pl-PL" dirty="0" smtClean="0"/>
          </a:p>
          <a:p>
            <a:pPr marL="0">
              <a:spcAft>
                <a:spcPts val="0"/>
              </a:spcAft>
            </a:pPr>
            <a:r>
              <a:rPr lang="pl-PL" sz="280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w</a:t>
            </a:r>
            <a:r>
              <a:rPr lang="pl-PL" sz="2800" dirty="0" smtClean="0">
                <a:solidFill>
                  <a:srgbClr val="4C4C4C"/>
                </a:solidFill>
                <a:latin typeface="+mn-lt"/>
                <a:cs typeface="Courier New" pitchFamily="49" charset="0"/>
              </a:rPr>
              <a:t>atch out for event handlers</a:t>
            </a:r>
            <a:endParaRPr lang="pl-PL" sz="2800" dirty="0">
              <a:solidFill>
                <a:srgbClr val="4C4C4C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75819" y="2987749"/>
            <a:ext cx="4320478" cy="1224136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$sitemap.find("a</a:t>
            </a: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click(expandChildren);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472362" y="3000449"/>
            <a:ext cx="4320478" cy="1211436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>
              <a:lnSpc>
                <a:spcPct val="100000"/>
              </a:lnSpc>
            </a:pPr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sitemap</a:t>
            </a:r>
          </a:p>
          <a:p>
            <a:pPr>
              <a:lnSpc>
                <a:spcPct val="100000"/>
              </a:lnSpc>
            </a:pP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delegate("a", "click", </a:t>
            </a:r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expandChildren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Image optimization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498792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Compression</a:t>
            </a:r>
          </a:p>
          <a:p>
            <a:pPr lvl="1"/>
            <a:r>
              <a:rPr lang="pl-PL" dirty="0" smtClean="0"/>
              <a:t>GIF and PNG favour horizontal patterns (eg. repeating colors)</a:t>
            </a:r>
          </a:p>
          <a:p>
            <a:pPr marL="400050" lvl="1" indent="12700"/>
            <a:r>
              <a:rPr lang="pl-PL" dirty="0" smtClean="0"/>
              <a:t>JPEG can look good in 70%</a:t>
            </a:r>
          </a:p>
          <a:p>
            <a:pPr marL="0" lvl="2" indent="0"/>
            <a:r>
              <a:rPr lang="pl-PL" sz="2600" dirty="0" smtClean="0"/>
              <a:t>	Progressive JPEG (</a:t>
            </a:r>
            <a:r>
              <a:rPr lang="pl-PL" sz="2200" dirty="0" smtClean="0"/>
              <a:t>baseline &lt; 10kB, progressive &gt; 10kb)</a:t>
            </a:r>
          </a:p>
          <a:p>
            <a:pPr marL="914400" lvl="4" indent="0"/>
            <a:r>
              <a:rPr lang="pl-PL" dirty="0" smtClean="0"/>
              <a:t>Yahoo test on 10 000 images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Image format choice</a:t>
            </a:r>
          </a:p>
          <a:p>
            <a:pPr lvl="1"/>
            <a:r>
              <a:rPr lang="pl-PL" dirty="0" smtClean="0"/>
              <a:t>Graphics (logos, graphs, cartoons, icons)  - GIF, PNG8</a:t>
            </a:r>
          </a:p>
          <a:p>
            <a:pPr lvl="1"/>
            <a:r>
              <a:rPr lang="pl-PL" dirty="0" smtClean="0"/>
              <a:t>Photos (JPEG – lossy , PNG24, PNG32 – non lossy)</a:t>
            </a:r>
          </a:p>
          <a:p>
            <a:pPr lvl="1"/>
            <a:r>
              <a:rPr lang="pl-PL" dirty="0" smtClean="0"/>
              <a:t>JPEG usually compresses better for true color photos but introduces artifacts around sharp color transitions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Pallette reduction</a:t>
            </a:r>
          </a:p>
          <a:p>
            <a:pPr lvl="1"/>
            <a:r>
              <a:rPr lang="pl-PL" dirty="0" smtClean="0"/>
              <a:t>Full pallete vs indexed color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Image transparency done wroong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4987925"/>
          </a:xfrm>
        </p:spPr>
        <p:txBody>
          <a:bodyPr/>
          <a:lstStyle/>
          <a:p>
            <a:pPr marL="19050" lvl="1" indent="-1905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AlphaImageLoader</a:t>
            </a:r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	</a:t>
            </a:r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endParaRPr lang="pl-PL" dirty="0" smtClean="0"/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endParaRPr lang="pl-PL" dirty="0" smtClean="0"/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endParaRPr lang="pl-PL" dirty="0" smtClean="0"/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endParaRPr lang="pl-PL" dirty="0" smtClean="0"/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freezes browser (IE waits for images to load before rendering page)</a:t>
            </a:r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increased memory usage</a:t>
            </a:r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invoked for every instance of the image on page (in UI thread)</a:t>
            </a:r>
          </a:p>
          <a:p>
            <a:pPr marL="876300" lvl="3" indent="-1905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	Yahoo: 8ms per call * number of processed images</a:t>
            </a:r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endParaRPr lang="pl-PL" dirty="0" smtClean="0"/>
          </a:p>
          <a:p>
            <a:pPr marL="419100" lvl="2" indent="-19050">
              <a:spcBef>
                <a:spcPts val="1200"/>
              </a:spcBef>
              <a:spcAft>
                <a:spcPts val="0"/>
              </a:spcAft>
            </a:pPr>
            <a:endParaRPr lang="pl-PL" dirty="0" smtClean="0"/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5818" y="1907629"/>
            <a:ext cx="8856982" cy="2160240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vert="horz" wrap="square" lIns="180000" tIns="17636" rIns="0" bIns="0" numCol="1" anchor="t" anchorCtr="0" compatLnSpc="1">
            <a:prstTxWarp prst="textNoShape">
              <a:avLst/>
            </a:prstTxWarp>
          </a:bodyPr>
          <a:lstStyle/>
          <a:p>
            <a:pPr marL="358701"/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shadow {</a:t>
            </a: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background-image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: url(shadow.png);</a:t>
            </a: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_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background-image: none;</a:t>
            </a: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600" b="1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pl-PL" sz="1600" b="1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filter:progid:DXImageTransform.Microsoft.AlphaImageLoader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src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='corner.png', </a:t>
            </a: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	sizingMethod</a:t>
            </a:r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='scale'</a:t>
            </a:r>
          </a:p>
          <a:p>
            <a:r>
              <a:rPr lang="pl-PL" sz="160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	);</a:t>
            </a:r>
            <a:endParaRPr lang="pl-PL" sz="1600" dirty="0">
              <a:solidFill>
                <a:srgbClr val="4C4C4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Image transparency done right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49879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 smtClean="0"/>
              <a:t>Transparency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l-PL" dirty="0" smtClean="0"/>
              <a:t>GIF &lt; PNG8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l-PL" dirty="0" smtClean="0"/>
              <a:t>PNG8 -&gt; alpha  -&gt; full transparency IE6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Photoshop can’t save proper alpha PNG8 for IE6</a:t>
            </a:r>
          </a:p>
          <a:p>
            <a:pPr lvl="1">
              <a:spcAft>
                <a:spcPts val="0"/>
              </a:spcAft>
            </a:pPr>
            <a:r>
              <a:rPr lang="pl-PL" i="1" dirty="0" smtClean="0"/>
              <a:t>pngquant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pngquant 256 image.png</a:t>
            </a:r>
            <a:endParaRPr lang="pl-PL" sz="18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hlinkClick r:id="rId2"/>
              </a:rPr>
              <a:t>http://www.libpng.org/pub/png/apps/pngquant.html</a:t>
            </a:r>
            <a:endParaRPr lang="pl-PL" sz="18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pl-PL" i="1" dirty="0" smtClean="0"/>
              <a:t>pngng (claims better results)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pngnq -n 256 image.png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hlinkClick r:id="rId3"/>
              </a:rPr>
              <a:t>http://pngnq.sourceforge.net/</a:t>
            </a:r>
            <a:endParaRPr lang="pl-PL" sz="18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pl-PL" dirty="0" smtClean="0"/>
              <a:t>Adobe Fireworks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Image optimization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5760638"/>
          </a:xfrm>
        </p:spPr>
        <p:txBody>
          <a:bodyPr/>
          <a:lstStyle/>
          <a:p>
            <a:pPr marL="0" lvl="1" indent="0"/>
            <a:r>
              <a:rPr lang="pl-PL" dirty="0" smtClean="0"/>
              <a:t>Crushing PNGs</a:t>
            </a:r>
          </a:p>
          <a:p>
            <a:pPr marL="0" lvl="1" indent="0"/>
            <a:r>
              <a:rPr lang="pl-PL" dirty="0" smtClean="0"/>
              <a:t>	removing unnecessary chunks</a:t>
            </a:r>
          </a:p>
          <a:p>
            <a:pPr marL="0" lvl="1" indent="0"/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	pngcrush –rem alla –brute -reduce src.png dest.png</a:t>
            </a:r>
          </a:p>
          <a:p>
            <a:pPr marL="0" lvl="1" indent="0"/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smtClean="0">
                <a:latin typeface="Arial" pitchFamily="34" charset="0"/>
                <a:cs typeface="Arial" pitchFamily="34" charset="0"/>
                <a:hlinkClick r:id="rId2"/>
              </a:rPr>
              <a:t>http://pmt.sourceforge.net/pngcrush/</a:t>
            </a:r>
            <a:endParaRPr lang="pl-PL" sz="1800" dirty="0" smtClean="0">
              <a:latin typeface="Arial" pitchFamily="34" charset="0"/>
              <a:cs typeface="Arial" pitchFamily="34" charset="0"/>
            </a:endParaRPr>
          </a:p>
          <a:p>
            <a:pPr marL="0" lvl="1" indent="0"/>
            <a:r>
              <a:rPr lang="pl-PL" sz="1800" dirty="0" smtClean="0">
                <a:latin typeface="Arial" pitchFamily="34" charset="0"/>
                <a:cs typeface="Arial" pitchFamily="34" charset="0"/>
              </a:rPr>
              <a:t>	remove all but alpha, try different optimizations, try to reduce pallette</a:t>
            </a:r>
          </a:p>
          <a:p>
            <a:pPr marL="0" lvl="1" indent="0"/>
            <a:r>
              <a:rPr lang="pl-PL" sz="1800" dirty="0" smtClean="0">
                <a:latin typeface="Arial" pitchFamily="34" charset="0"/>
                <a:cs typeface="Arial" pitchFamily="34" charset="0"/>
              </a:rPr>
              <a:t>	(other: </a:t>
            </a:r>
            <a:r>
              <a:rPr lang="pl-PL" sz="1800" i="1" dirty="0" smtClean="0">
                <a:latin typeface="Arial" pitchFamily="34" charset="0"/>
                <a:cs typeface="Arial" pitchFamily="34" charset="0"/>
              </a:rPr>
              <a:t>pngout, OptiPNG, PngOptimizer)</a:t>
            </a: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r>
              <a:rPr lang="pl-PL" dirty="0" smtClean="0"/>
              <a:t>Stripping JPEG metadata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r>
              <a:rPr lang="pl-PL" dirty="0" smtClean="0"/>
              <a:t>	comments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r>
              <a:rPr lang="pl-PL" dirty="0" smtClean="0"/>
              <a:t>	application info (PS puts some garbage in there)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</a:pPr>
            <a:r>
              <a:rPr lang="pl-PL" dirty="0" smtClean="0"/>
              <a:t>	EXIF (geo, camera, exposure,date, </a:t>
            </a:r>
            <a:r>
              <a:rPr lang="pl-PL" b="1" dirty="0" smtClean="0"/>
              <a:t>copyright</a:t>
            </a:r>
            <a:r>
              <a:rPr lang="pl-PL" dirty="0" smtClean="0"/>
              <a:t>, etc.)</a:t>
            </a: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	jpegtran –copy </a:t>
            </a: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–none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–optimize src.jpg &gt; dest.jpg</a:t>
            </a: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cs typeface="Courier New" pitchFamily="49" charset="0"/>
              </a:rPr>
              <a:t>	</a:t>
            </a:r>
            <a:r>
              <a:rPr lang="pl-PL" sz="1800" dirty="0" smtClean="0">
                <a:cs typeface="Courier New" pitchFamily="49" charset="0"/>
                <a:hlinkClick r:id="rId3"/>
              </a:rPr>
              <a:t>http://jpegclub.org/</a:t>
            </a:r>
            <a:endParaRPr lang="pl-PL" sz="1800" dirty="0" smtClean="0"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cs typeface="Courier New" pitchFamily="49" charset="0"/>
              </a:rPr>
              <a:t>	</a:t>
            </a:r>
            <a:r>
              <a:rPr lang="pl-PL" dirty="0" smtClean="0"/>
              <a:t>ExifTool – meta information management</a:t>
            </a: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r>
              <a:rPr lang="pl-PL" sz="1800" dirty="0" smtClean="0">
                <a:cs typeface="Courier New" pitchFamily="49" charset="0"/>
              </a:rPr>
              <a:t>	</a:t>
            </a:r>
            <a:r>
              <a:rPr lang="pl-PL" sz="1800" dirty="0" smtClean="0">
                <a:cs typeface="Courier New" pitchFamily="49" charset="0"/>
                <a:hlinkClick r:id="rId4"/>
              </a:rPr>
              <a:t>http://www.sno.phy.queensu.ca/~phil/exiftool/</a:t>
            </a:r>
            <a:endParaRPr lang="pl-PL" sz="1800" dirty="0" smtClean="0"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endParaRPr lang="pl-PL" sz="18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4" y="3085510"/>
            <a:ext cx="9123361" cy="5374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40" y="107429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Why slow?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38250"/>
            <a:ext cx="4425950" cy="4989513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dirty="0" smtClean="0"/>
              <a:t>Connection bandwith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dirty="0" smtClean="0"/>
              <a:t>Connection lag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dirty="0" smtClean="0"/>
              <a:t>Client side computation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endParaRPr lang="pl-PL" dirty="0" smtClean="0"/>
          </a:p>
          <a:p>
            <a:pPr>
              <a:lnSpc>
                <a:spcPct val="102000"/>
              </a:lnSpc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endParaRPr lang="pl-PL" dirty="0" smtClean="0">
              <a:latin typeface="Calibri" pitchFamily="34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2"/>
          </p:nvPr>
        </p:nvSpPr>
        <p:spPr>
          <a:xfrm>
            <a:off x="5151438" y="1187452"/>
            <a:ext cx="4425950" cy="4899025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dirty="0" smtClean="0">
                <a:solidFill>
                  <a:srgbClr val="DC2300"/>
                </a:solidFill>
              </a:rPr>
              <a:t>Page size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dirty="0" smtClean="0">
                <a:solidFill>
                  <a:srgbClr val="DC2300"/>
                </a:solidFill>
              </a:rPr>
              <a:t>Number of requests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dirty="0" smtClean="0">
                <a:solidFill>
                  <a:srgbClr val="DC2300"/>
                </a:solidFill>
              </a:rPr>
              <a:t>JS Code/CSS/# of reflows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Image optimization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403575"/>
            <a:ext cx="9069388" cy="5760638"/>
          </a:xfrm>
        </p:spPr>
        <p:txBody>
          <a:bodyPr/>
          <a:lstStyle/>
          <a:p>
            <a:pPr marL="0" lvl="1" indent="0">
              <a:spcAft>
                <a:spcPts val="0"/>
              </a:spcAft>
            </a:pPr>
            <a:r>
              <a:rPr lang="pl-PL" dirty="0" smtClean="0"/>
              <a:t>Smush.it</a:t>
            </a:r>
          </a:p>
          <a:p>
            <a:pPr marL="400050" lvl="2" indent="0">
              <a:spcAft>
                <a:spcPts val="0"/>
              </a:spcAft>
            </a:pPr>
            <a:r>
              <a:rPr lang="pl-PL" dirty="0" smtClean="0"/>
              <a:t>Optimizes  images using aformentioned tools</a:t>
            </a:r>
          </a:p>
          <a:p>
            <a:pPr marL="400050" lvl="2" indent="0">
              <a:spcAft>
                <a:spcPts val="0"/>
              </a:spcAft>
            </a:pPr>
            <a:r>
              <a:rPr lang="pl-PL" dirty="0" smtClean="0"/>
              <a:t>Available from Yslow results panel</a:t>
            </a:r>
          </a:p>
          <a:p>
            <a:pPr marL="400050" lvl="2" indent="0">
              <a:spcAft>
                <a:spcPts val="0"/>
              </a:spcAft>
            </a:pPr>
            <a:r>
              <a:rPr lang="pl-PL" sz="1800" dirty="0" smtClean="0">
                <a:hlinkClick r:id="rId2"/>
              </a:rPr>
              <a:t>http://www.smushit.com/ysmush.it/</a:t>
            </a:r>
            <a:endParaRPr lang="pl-PL" sz="1800" dirty="0" smtClean="0"/>
          </a:p>
          <a:p>
            <a:pPr marL="0" lvl="2" indent="0">
              <a:spcBef>
                <a:spcPts val="1800"/>
              </a:spcBef>
              <a:spcAft>
                <a:spcPts val="0"/>
              </a:spcAft>
            </a:pPr>
            <a:r>
              <a:rPr lang="pl-PL" sz="2600" dirty="0" smtClean="0"/>
              <a:t>Do not resize images in HTML</a:t>
            </a:r>
          </a:p>
          <a:p>
            <a:pPr marL="0" lvl="2" indent="0">
              <a:spcAft>
                <a:spcPts val="0"/>
              </a:spcAft>
            </a:pP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width="100" height="100"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="500x500.jpg" alt="my badly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resized image" /&gt;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lvl="2" indent="0">
              <a:spcBef>
                <a:spcPts val="1800"/>
              </a:spcBef>
              <a:spcAft>
                <a:spcPts val="0"/>
              </a:spcAft>
            </a:pPr>
            <a:r>
              <a:rPr lang="pl-PL" sz="2600" dirty="0" smtClean="0"/>
              <a:t>Provide favicons</a:t>
            </a:r>
          </a:p>
          <a:p>
            <a:pPr marL="457200" lvl="3" indent="0"/>
            <a:r>
              <a:rPr lang="pl-PL" sz="2200" dirty="0" smtClean="0"/>
              <a:t>Avoid 404 pages</a:t>
            </a:r>
          </a:p>
          <a:p>
            <a:pPr marL="457200" lvl="3" indent="0">
              <a:spcAft>
                <a:spcPts val="0"/>
              </a:spcAft>
            </a:pPr>
            <a:r>
              <a:rPr lang="pl-PL" sz="2200" dirty="0" smtClean="0"/>
              <a:t>cache </a:t>
            </a:r>
            <a:r>
              <a:rPr lang="pl-PL" sz="2200" i="1" dirty="0" smtClean="0"/>
              <a:t>favicon.ico</a:t>
            </a:r>
            <a:r>
              <a:rPr lang="pl-PL" sz="2200" dirty="0" smtClean="0"/>
              <a:t> or control location with </a:t>
            </a:r>
            <a:r>
              <a:rPr lang="pl-PL" sz="2200" i="1" dirty="0" smtClean="0"/>
              <a:t>link rel=„shortcut icon” and use CDN</a:t>
            </a:r>
            <a:endParaRPr lang="pl-PL" sz="2200" dirty="0" smtClean="0"/>
          </a:p>
          <a:p>
            <a:pPr marL="457200" lvl="3" indent="0"/>
            <a:r>
              <a:rPr lang="pl-PL" sz="2200" dirty="0" smtClean="0"/>
              <a:t>Limit ico to one size 16x16 (less than 1KB)</a:t>
            </a:r>
          </a:p>
          <a:p>
            <a:pPr marL="0" lvl="3" indent="0">
              <a:spcBef>
                <a:spcPts val="1200"/>
              </a:spcBef>
              <a:spcAft>
                <a:spcPts val="0"/>
              </a:spcAft>
            </a:pPr>
            <a:r>
              <a:rPr lang="pl-PL" sz="2400" dirty="0" smtClean="0"/>
              <a:t>Provide Apple touch</a:t>
            </a:r>
          </a:p>
          <a:p>
            <a:pPr marL="0" lvl="3" indent="0">
              <a:spcAft>
                <a:spcPts val="0"/>
              </a:spcAft>
            </a:pPr>
            <a:r>
              <a:rPr lang="pl-PL" sz="2400" dirty="0" smtClean="0"/>
              <a:t>	57x57 </a:t>
            </a:r>
            <a:r>
              <a:rPr lang="pl-PL" sz="2400" i="1" dirty="0" smtClean="0"/>
              <a:t>apple-touch –icon.png</a:t>
            </a:r>
            <a:r>
              <a:rPr lang="pl-PL" sz="2400" dirty="0" smtClean="0"/>
              <a:t> in root</a:t>
            </a:r>
          </a:p>
          <a:p>
            <a:pPr marL="0" lvl="3" indent="0">
              <a:spcAft>
                <a:spcPts val="0"/>
              </a:spcAft>
            </a:pPr>
            <a:r>
              <a:rPr lang="pl-PL" sz="2400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="apple-touch-icon"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="/customIcon.png"/&gt;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lvl="3" indent="0"/>
            <a:endParaRPr lang="pl-PL" sz="2400" i="1" dirty="0" smtClean="0"/>
          </a:p>
          <a:p>
            <a:pPr marL="457200" lvl="3" indent="0"/>
            <a:endParaRPr lang="pl-PL" sz="2200" dirty="0" smtClean="0"/>
          </a:p>
          <a:p>
            <a:pPr marL="400050" lvl="2" indent="0"/>
            <a:endParaRPr lang="pl-PL" sz="1800" dirty="0" smtClean="0"/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endParaRPr lang="pl-PL" sz="1800" dirty="0" smtClean="0"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spcAft>
                <a:spcPts val="0"/>
              </a:spcAft>
            </a:pPr>
            <a:endParaRPr lang="pl-PL" sz="18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Optimize CSS selectors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1800" y="1403573"/>
            <a:ext cx="9504809" cy="63041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449263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"The style system matches a rule by starting with the </a:t>
            </a:r>
            <a:r>
              <a:rPr kumimoji="0" lang="en-US" sz="2000" b="0" i="1" u="sng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rightmost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selector and moving to the left through the rule's selectors. As long as your little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continues to check out, the style system will continue moving to the left until it either matches the rule or bails out because of a mismatch.„</a:t>
            </a:r>
            <a:endParaRPr kumimoji="0" lang="pl-PL" sz="2000" b="0" i="1" u="none" strike="noStrike" kern="0" cap="none" spc="0" normalizeH="0" baseline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 indent="0" defTabSz="449263" eaLnBrk="0">
              <a:lnSpc>
                <a:spcPct val="95000"/>
              </a:lnSpc>
              <a:spcBef>
                <a:spcPts val="1200"/>
              </a:spcBef>
              <a:spcAft>
                <a:spcPts val="1138"/>
              </a:spcAft>
              <a:defRPr/>
            </a:pPr>
            <a:r>
              <a:rPr lang="en-US" kern="0" dirty="0">
                <a:solidFill>
                  <a:srgbClr val="4C4C4C"/>
                </a:solidFill>
                <a:hlinkClick r:id="rId2"/>
              </a:rPr>
              <a:t>https://developer.mozilla.org/en/Writing_Efficient_CSS</a:t>
            </a:r>
            <a:endParaRPr lang="en-US" kern="0" dirty="0">
              <a:solidFill>
                <a:srgbClr val="4C4C4C"/>
              </a:solidFill>
            </a:endParaRPr>
          </a:p>
          <a:p>
            <a:pPr marL="0" marR="0" lvl="1" indent="0" algn="l" defTabSz="449263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&gt; LI { font-weight: bold; }</a:t>
            </a:r>
          </a:p>
          <a:p>
            <a:pPr marL="457200" marR="0" lvl="2" indent="0" algn="l" defTabSz="449263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find every LI whose parent is id="</a:t>
            </a:r>
            <a:r>
              <a:rPr kumimoji="0" lang="en-AU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</a:t>
            </a:r>
            <a:r>
              <a:rPr kumimoji="0" lang="en-A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0" marR="0" lvl="1" indent="0" algn="l" defTabSz="449263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 { color: #444; }</a:t>
            </a:r>
          </a:p>
          <a:p>
            <a:pPr marL="457200" marR="0" lvl="2" indent="0" algn="l" defTabSz="449263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find every A and climb its ancestors until id="</a:t>
            </a:r>
            <a:r>
              <a:rPr kumimoji="0" lang="en-AU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</a:t>
            </a:r>
            <a:r>
              <a:rPr kumimoji="0" lang="en-A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 or DOM root (!) is found</a:t>
            </a:r>
            <a:endParaRPr lang="pl-PL" sz="2800" kern="0" dirty="0">
              <a:solidFill>
                <a:srgbClr val="4C4C4C"/>
              </a:solidFill>
              <a:latin typeface="+mn-lt"/>
              <a:cs typeface="Courier New" pitchFamily="49" charset="0"/>
            </a:endParaRPr>
          </a:p>
          <a:p>
            <a:pPr marL="0" marR="0" lvl="2" indent="0" algn="l" defTabSz="449263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z="24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AU" sz="24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.class0007 </a:t>
            </a:r>
            <a:r>
              <a:rPr lang="pl-PL" sz="2400" kern="0" dirty="0" smtClean="0">
                <a:solidFill>
                  <a:srgbClr val="4C4C4C"/>
                </a:solidFill>
                <a:latin typeface="Courier New" pitchFamily="49" charset="0"/>
                <a:cs typeface="Courier New" pitchFamily="49" charset="0"/>
              </a:rPr>
              <a:t>SPAN { border: red }</a:t>
            </a:r>
          </a:p>
          <a:p>
            <a:pPr marL="0" lvl="2" indent="0" defTabSz="449263" eaLnBrk="0">
              <a:lnSpc>
                <a:spcPct val="95000"/>
              </a:lnSpc>
              <a:spcBef>
                <a:spcPts val="0"/>
              </a:spcBef>
              <a:spcAft>
                <a:spcPts val="850"/>
              </a:spcAft>
              <a:defRPr/>
            </a:pPr>
            <a:r>
              <a:rPr lang="pl-PL" sz="2800" kern="0" dirty="0" smtClean="0">
                <a:solidFill>
                  <a:srgbClr val="4C4C4C"/>
                </a:solidFill>
                <a:latin typeface="+mn-lt"/>
                <a:cs typeface="Courier New" pitchFamily="49" charset="0"/>
              </a:rPr>
              <a:t>	</a:t>
            </a:r>
            <a:r>
              <a:rPr lang="en-AU" sz="2800" kern="0" dirty="0" smtClean="0">
                <a:solidFill>
                  <a:srgbClr val="4C4C4C"/>
                </a:solidFill>
                <a:latin typeface="+mn-lt"/>
                <a:cs typeface="Courier New" pitchFamily="49" charset="0"/>
              </a:rPr>
              <a:t>find </a:t>
            </a:r>
            <a:r>
              <a:rPr lang="en-AU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every </a:t>
            </a:r>
            <a:r>
              <a:rPr lang="pl-PL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span</a:t>
            </a:r>
            <a:r>
              <a:rPr lang="en-AU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 and climb its ancestors until </a:t>
            </a:r>
            <a:r>
              <a:rPr lang="pl-PL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finds </a:t>
            </a:r>
            <a:r>
              <a:rPr lang="pl-PL" sz="2800" kern="0" dirty="0" smtClean="0">
                <a:solidFill>
                  <a:srgbClr val="4C4C4C"/>
                </a:solidFill>
                <a:latin typeface="+mn-lt"/>
                <a:cs typeface="Courier New" pitchFamily="49" charset="0"/>
              </a:rPr>
              <a:t>matching </a:t>
            </a:r>
            <a:r>
              <a:rPr lang="pl-PL" sz="2800" kern="0" dirty="0">
                <a:solidFill>
                  <a:srgbClr val="4C4C4C"/>
                </a:solidFill>
                <a:latin typeface="+mn-lt"/>
                <a:cs typeface="Courier New" pitchFamily="49" charset="0"/>
              </a:rPr>
              <a:t>P</a:t>
            </a:r>
          </a:p>
          <a:p>
            <a:pPr marL="457200" marR="0" lvl="2" indent="0" algn="l" defTabSz="449263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lang="pl-PL" sz="2400" kern="0" dirty="0">
              <a:solidFill>
                <a:srgbClr val="4C4C4C"/>
              </a:solidFill>
              <a:latin typeface="+mn-lt"/>
              <a:cs typeface="Courier New" pitchFamily="49" charset="0"/>
            </a:endParaRPr>
          </a:p>
          <a:p>
            <a:pPr marL="457200" marR="0" lvl="2" indent="0" algn="l" defTabSz="449263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Optimize CSS selectors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808" y="1043533"/>
            <a:ext cx="8928992" cy="681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indent="-401638">
              <a:buFont typeface="Calibri" pitchFamily="34" charset="0"/>
              <a:buAutoNum type="arabicPeriod"/>
              <a:defRPr/>
            </a:pPr>
            <a:r>
              <a:rPr lang="en-AU" sz="2800" dirty="0"/>
              <a:t>avoid universal </a:t>
            </a:r>
            <a:r>
              <a:rPr lang="en-AU" sz="2800" dirty="0" smtClean="0"/>
              <a:t>selectors</a:t>
            </a:r>
            <a:endParaRPr lang="pl-PL" sz="2800" dirty="0" smtClean="0"/>
          </a:p>
          <a:p>
            <a:pPr marL="444500" lvl="1" indent="0">
              <a:defRPr/>
            </a:pPr>
            <a:r>
              <a:rPr lang="pl-PL" sz="2400" dirty="0" smtClean="0"/>
              <a:t>bad</a:t>
            </a:r>
            <a:r>
              <a:rPr lang="pl-PL" sz="2400" dirty="0"/>
              <a:t>: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A.class0007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* { ...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444500" lvl="1" indent="0">
              <a:defRPr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marL="401638" indent="-401638">
              <a:buFont typeface="Calibri" pitchFamily="34" charset="0"/>
              <a:buAutoNum type="arabicPeriod"/>
              <a:defRPr/>
            </a:pPr>
            <a:r>
              <a:rPr lang="en-AU" sz="2800" dirty="0"/>
              <a:t>don't qualify ID selectors</a:t>
            </a:r>
          </a:p>
          <a:p>
            <a:pPr marL="730250" lvl="1" indent="-273050">
              <a:defRPr/>
            </a:pPr>
            <a:r>
              <a:rPr lang="en-AU" sz="2400" dirty="0"/>
              <a:t>bad: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DIV #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marL="730250" lvl="1" indent="-273050">
              <a:defRPr/>
            </a:pPr>
            <a:r>
              <a:rPr lang="en-AU" sz="2400" dirty="0">
                <a:cs typeface="Courier New" pitchFamily="49" charset="0"/>
              </a:rPr>
              <a:t>good: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730250" lvl="1" indent="-273050">
              <a:defRPr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marL="401638" indent="-401638">
              <a:buFont typeface="Calibri" pitchFamily="34" charset="0"/>
              <a:buAutoNum type="arabicPeriod"/>
              <a:defRPr/>
            </a:pPr>
            <a:r>
              <a:rPr lang="en-AU" sz="2800" dirty="0"/>
              <a:t>don't qualify class selectors</a:t>
            </a:r>
          </a:p>
          <a:p>
            <a:pPr marL="730250" lvl="1" indent="-273050">
              <a:defRPr/>
            </a:pPr>
            <a:r>
              <a:rPr lang="en-AU" sz="2400" dirty="0"/>
              <a:t>bad: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LI .tight {}</a:t>
            </a:r>
          </a:p>
          <a:p>
            <a:pPr marL="730250" lvl="1" indent="-273050">
              <a:defRPr/>
            </a:pPr>
            <a:r>
              <a:rPr lang="en-AU" sz="2400" dirty="0">
                <a:cs typeface="Courier New" pitchFamily="49" charset="0"/>
              </a:rPr>
              <a:t>good: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-tight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730250" lvl="1" indent="-273050">
              <a:defRPr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marL="401638" indent="-401638">
              <a:buFont typeface="Calibri" pitchFamily="34" charset="0"/>
              <a:buAutoNum type="arabicPeriod"/>
              <a:defRPr/>
            </a:pPr>
            <a:r>
              <a:rPr lang="en-AU" sz="2800" dirty="0"/>
              <a:t>make rules as specific as possible</a:t>
            </a:r>
          </a:p>
          <a:p>
            <a:pPr marL="730250" lvl="1" indent="-273050">
              <a:defRPr/>
            </a:pPr>
            <a:r>
              <a:rPr lang="en-AU" sz="2400" dirty="0"/>
              <a:t>bad: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A {}</a:t>
            </a:r>
          </a:p>
          <a:p>
            <a:pPr marL="730250" lvl="1" indent="-273050">
              <a:defRPr/>
            </a:pPr>
            <a:r>
              <a:rPr lang="en-AU" sz="2400" dirty="0">
                <a:cs typeface="Courier New" pitchFamily="49" charset="0"/>
              </a:rPr>
              <a:t>good: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.a-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730250" lvl="1" indent="-273050">
              <a:defRPr/>
            </a:pP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401638" indent="-401638"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en-AU" sz="2800" dirty="0"/>
              <a:t>avoid descendant selectors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r>
              <a:rPr lang="en-AU" sz="2400" dirty="0"/>
              <a:t>bad: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UL LI A {}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r>
              <a:rPr lang="en-AU" sz="2400" dirty="0"/>
              <a:t>better: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UL &gt; LI &gt; A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Optimize CSS selectors</a:t>
            </a:r>
            <a:br>
              <a:rPr lang="pl-PL" dirty="0" smtClean="0">
                <a:solidFill>
                  <a:schemeClr val="accent2"/>
                </a:solidFill>
              </a:rPr>
            </a:br>
            <a:endParaRPr lang="pl-PL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808" y="1043533"/>
            <a:ext cx="8928992" cy="5830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en-AU" sz="2800" dirty="0" smtClean="0"/>
              <a:t>avoid </a:t>
            </a:r>
            <a:r>
              <a:rPr lang="en-AU" sz="2800" dirty="0"/>
              <a:t>tag-child selectors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r>
              <a:rPr lang="en-AU" sz="2400" dirty="0"/>
              <a:t>bad: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UL &gt; LI &gt; A {}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r>
              <a:rPr lang="en-AU" sz="2400" dirty="0">
                <a:cs typeface="Courier New" pitchFamily="49" charset="0"/>
              </a:rPr>
              <a:t>best: 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-anchor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7"/>
              <a:defRPr/>
            </a:pPr>
            <a:r>
              <a:rPr lang="en-AU" sz="2800" dirty="0"/>
              <a:t>be wary of child </a:t>
            </a:r>
            <a:r>
              <a:rPr lang="en-AU" sz="2800" dirty="0" smtClean="0"/>
              <a:t>selectors</a:t>
            </a:r>
            <a:endParaRPr lang="pl-PL" sz="2800" dirty="0" smtClean="0"/>
          </a:p>
          <a:p>
            <a:pPr marL="401638" indent="-401638">
              <a:spcBef>
                <a:spcPts val="0"/>
              </a:spcBef>
              <a:defRPr/>
            </a:pP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DIV:first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-child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marL="401638" indent="-401638">
              <a:spcBef>
                <a:spcPts val="0"/>
              </a:spcBef>
              <a:buFont typeface="+mj-lt"/>
              <a:buAutoNum type="arabicPeriod" startAt="5"/>
              <a:defRPr/>
            </a:pPr>
            <a:endParaRPr lang="pl-PL" sz="2400" dirty="0" smtClean="0"/>
          </a:p>
          <a:p>
            <a:pPr marL="457200" indent="-457200">
              <a:spcBef>
                <a:spcPts val="0"/>
              </a:spcBef>
              <a:buAutoNum type="arabicPeriod" startAt="8"/>
              <a:defRPr/>
            </a:pPr>
            <a:r>
              <a:rPr lang="pl-PL" sz="2800" dirty="0" smtClean="0"/>
              <a:t>Avoid attribute selectors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400" dirty="0"/>
              <a:t>bad:</a:t>
            </a: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.class0007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defRPr/>
            </a:pPr>
            <a:endParaRPr lang="pl-PL" sz="240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pl-PL" sz="2800" dirty="0" smtClean="0"/>
              <a:t>CSS3 selectors are really slow compared to .class/id selectors</a:t>
            </a:r>
          </a:p>
          <a:p>
            <a:pPr marL="401638" indent="-401638">
              <a:spcBef>
                <a:spcPts val="0"/>
              </a:spcBef>
              <a:defRPr/>
            </a:pPr>
            <a:endParaRPr lang="pl-PL" sz="240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 startAt="10"/>
              <a:defRPr/>
            </a:pPr>
            <a:r>
              <a:rPr lang="en-AU" sz="2400" dirty="0" smtClean="0"/>
              <a:t>rely </a:t>
            </a:r>
            <a:r>
              <a:rPr lang="en-AU" sz="2400" dirty="0"/>
              <a:t>on inheritance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  <a:defRPr/>
            </a:pPr>
            <a:r>
              <a:rPr lang="en-AU" sz="2400" i="1" dirty="0"/>
              <a:t>http://www.w3.org/TR/CSS21/propidx.html</a:t>
            </a:r>
            <a:endParaRPr lang="en-AU" sz="2400" i="1" dirty="0">
              <a:latin typeface="Courier New" pitchFamily="49" charset="0"/>
              <a:cs typeface="Courier New" pitchFamily="49" charset="0"/>
            </a:endParaRPr>
          </a:p>
          <a:p>
            <a:pPr marL="730250" lvl="1" indent="-273050">
              <a:defRPr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188915"/>
            <a:ext cx="9070975" cy="1487487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333333"/>
                </a:solidFill>
              </a:rPr>
              <a:t>Tools.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26629"/>
            <a:ext cx="9070975" cy="4989512"/>
          </a:xfrm>
        </p:spPr>
        <p:txBody>
          <a:bodyPr/>
          <a:lstStyle/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Firebug Net Panel</a:t>
            </a:r>
          </a:p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http://www.webpagetest.org</a:t>
            </a:r>
          </a:p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Yslow (http://developer.yahoo.com/yslow/)</a:t>
            </a:r>
          </a:p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Google Page Speed (http://code.google.com/speed/page-speed/)</a:t>
            </a:r>
          </a:p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Fiddler</a:t>
            </a:r>
          </a:p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mod_pagespeed</a:t>
            </a:r>
          </a:p>
          <a:p>
            <a:pPr marL="431710" indent="-323782">
              <a:buSzPct val="45000"/>
              <a:buFont typeface="Wingdings" charset="2"/>
              <a:buChar char=""/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333333"/>
                </a:solidFill>
              </a:rPr>
              <a:t>DynaTrace Ajax edition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346075"/>
            <a:ext cx="9070975" cy="1171575"/>
          </a:xfrm>
        </p:spPr>
        <p:txBody>
          <a:bodyPr/>
          <a:lstStyle/>
          <a:p>
            <a:pPr eaLnBrk="1"/>
            <a:endParaRPr lang="pl-PL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40" y="2057400"/>
            <a:ext cx="9070975" cy="4989513"/>
          </a:xfrm>
        </p:spPr>
        <p:txBody>
          <a:bodyPr/>
          <a:lstStyle/>
          <a:p>
            <a:pPr eaLnBrk="1"/>
            <a:endParaRPr lang="pl-PL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0" y="346075"/>
            <a:ext cx="9070975" cy="1171575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More reading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40" y="2057400"/>
            <a:ext cx="9070975" cy="4989513"/>
          </a:xfrm>
          <a:solidFill>
            <a:srgbClr val="5F5F5F">
              <a:alpha val="50195"/>
            </a:srgbClr>
          </a:solidFill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http://developer.yahoo.com/performance/rules.html</a:t>
            </a:r>
            <a:endParaRPr lang="pl-PL" dirty="0" smtClean="0">
              <a:solidFill>
                <a:srgbClr val="FFFFFF"/>
              </a:solidFill>
              <a:hlinkClick r:id="rId4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http://stevesouders.com/hpws/</a:t>
            </a:r>
            <a:endParaRPr lang="pl-PL" dirty="0" smtClean="0">
              <a:solidFill>
                <a:srgbClr val="FFFFFF"/>
              </a:solidFill>
              <a:hlinkClick r:id="rId5"/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http://stevesouders.com/efws/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http://code.google.com/speed/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http://www.websiteoptimization.com/speed/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endParaRPr lang="pl-PL" b="1" dirty="0" smtClean="0">
              <a:solidFill>
                <a:srgbClr val="FFFFFF"/>
              </a:solidFill>
            </a:endParaRP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b="1" dirty="0" smtClean="0">
                <a:solidFill>
                  <a:srgbClr val="FFFFFF"/>
                </a:solidFill>
              </a:rPr>
              <a:t>Copyrights and attribution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>Based on books and presentations of Steve Souders, a web preformance guru.</a:t>
            </a:r>
          </a:p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>
                <a:solidFill>
                  <a:srgbClr val="FFFFFF"/>
                </a:solidFill>
              </a:rPr>
              <a:t/>
            </a:r>
            <a:br>
              <a:rPr lang="pl-PL" dirty="0" smtClean="0">
                <a:solidFill>
                  <a:srgbClr val="FFFFFF"/>
                </a:solidFill>
              </a:rPr>
            </a:br>
            <a:endParaRPr lang="pl-PL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8942"/>
            <a:ext cx="9069388" cy="1166639"/>
          </a:xfrm>
        </p:spPr>
        <p:txBody>
          <a:bodyPr/>
          <a:lstStyle/>
          <a:p>
            <a:r>
              <a:rPr lang="pl-PL" dirty="0" smtClean="0"/>
              <a:t>What can be done?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1800" y="1115541"/>
            <a:ext cx="4536504" cy="638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Make fewer HTTP requests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Use a CDN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Add an Expires header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 err="1">
                <a:solidFill>
                  <a:srgbClr val="4C4C4C"/>
                </a:solidFill>
                <a:latin typeface="+mj-lt"/>
              </a:rPr>
              <a:t>Gzip</a:t>
            </a:r>
            <a:r>
              <a:rPr lang="en-US" sz="2800" dirty="0">
                <a:solidFill>
                  <a:srgbClr val="4C4C4C"/>
                </a:solidFill>
                <a:latin typeface="+mj-lt"/>
              </a:rPr>
              <a:t> components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Put stylesheets at the top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Put scripts at the bottom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Avoid CSS expressions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Make JS and CSS external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Reduce DNS lookups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Minify JS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Avoid redirects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Remove duplicate scripts</a:t>
            </a: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Configure </a:t>
            </a:r>
            <a:r>
              <a:rPr lang="en-US" sz="2800" dirty="0" err="1">
                <a:solidFill>
                  <a:srgbClr val="4C4C4C"/>
                </a:solidFill>
                <a:latin typeface="+mj-lt"/>
              </a:rPr>
              <a:t>ETags</a:t>
            </a:r>
            <a:endParaRPr lang="en-US" sz="2800" dirty="0">
              <a:solidFill>
                <a:srgbClr val="4C4C4C"/>
              </a:solidFill>
              <a:latin typeface="+mj-lt"/>
            </a:endParaRPr>
          </a:p>
          <a:p>
            <a:pPr marL="511069" indent="-511069" hangingPunct="1">
              <a:spcBef>
                <a:spcPct val="5000"/>
              </a:spcBef>
              <a:buFontTx/>
              <a:buAutoNum type="arabicPeriod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Make AJAX cacheable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28345" y="996568"/>
            <a:ext cx="4536504" cy="58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Split the initial payload</a:t>
            </a: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AU" sz="2800" dirty="0">
                <a:solidFill>
                  <a:srgbClr val="4C4C4C"/>
                </a:solidFill>
                <a:latin typeface="+mj-lt"/>
              </a:rPr>
              <a:t>Load scripts without blocking</a:t>
            </a: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pl-PL" sz="2800" dirty="0">
                <a:solidFill>
                  <a:srgbClr val="4C4C4C"/>
                </a:solidFill>
                <a:latin typeface="+mj-lt"/>
              </a:rPr>
              <a:t>Don’t scatter </a:t>
            </a:r>
            <a:r>
              <a:rPr lang="en-US" sz="2800" dirty="0">
                <a:solidFill>
                  <a:srgbClr val="4C4C4C"/>
                </a:solidFill>
                <a:latin typeface="+mj-lt"/>
              </a:rPr>
              <a:t>inline scripts</a:t>
            </a: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pl-PL" sz="2800" dirty="0">
                <a:solidFill>
                  <a:srgbClr val="4C4C4C"/>
                </a:solidFill>
                <a:latin typeface="+mj-lt"/>
              </a:rPr>
              <a:t>Split </a:t>
            </a:r>
            <a:r>
              <a:rPr lang="en-AU" sz="2800" dirty="0">
                <a:solidFill>
                  <a:srgbClr val="4C4C4C"/>
                </a:solidFill>
                <a:latin typeface="+mj-lt"/>
              </a:rPr>
              <a:t>dominant </a:t>
            </a:r>
            <a:r>
              <a:rPr lang="pl-PL" sz="2800" dirty="0">
                <a:solidFill>
                  <a:srgbClr val="4C4C4C"/>
                </a:solidFill>
                <a:latin typeface="+mj-lt"/>
              </a:rPr>
              <a:t>content </a:t>
            </a:r>
            <a:r>
              <a:rPr lang="en-AU" sz="2800" dirty="0">
                <a:solidFill>
                  <a:srgbClr val="4C4C4C"/>
                </a:solidFill>
                <a:latin typeface="+mj-lt"/>
              </a:rPr>
              <a:t>domains</a:t>
            </a:r>
            <a:endParaRPr lang="pl-PL" sz="2800" dirty="0">
              <a:solidFill>
                <a:srgbClr val="4C4C4C"/>
              </a:solidFill>
              <a:latin typeface="+mj-lt"/>
            </a:endParaRP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Make static content cookie-free</a:t>
            </a:r>
            <a:endParaRPr lang="pl-PL" sz="2800" dirty="0">
              <a:solidFill>
                <a:srgbClr val="4C4C4C"/>
              </a:solidFill>
              <a:latin typeface="+mj-lt"/>
            </a:endParaRP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US" sz="2800" dirty="0">
                <a:solidFill>
                  <a:srgbClr val="4C4C4C"/>
                </a:solidFill>
                <a:latin typeface="+mj-lt"/>
              </a:rPr>
              <a:t>Reduce cookie weight</a:t>
            </a: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AU" sz="2800" dirty="0">
                <a:solidFill>
                  <a:srgbClr val="4C4C4C"/>
                </a:solidFill>
                <a:latin typeface="+mj-lt"/>
              </a:rPr>
              <a:t>Flushing the document early</a:t>
            </a:r>
            <a:endParaRPr lang="en-US" sz="2800" dirty="0">
              <a:solidFill>
                <a:srgbClr val="4C4C4C"/>
              </a:solidFill>
              <a:latin typeface="+mj-lt"/>
            </a:endParaRP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AU" sz="2800" dirty="0">
                <a:solidFill>
                  <a:srgbClr val="4C4C4C"/>
                </a:solidFill>
                <a:latin typeface="+mj-lt"/>
              </a:rPr>
              <a:t>Using </a:t>
            </a:r>
            <a:r>
              <a:rPr lang="en-AU" sz="2800" dirty="0" err="1">
                <a:solidFill>
                  <a:srgbClr val="4C4C4C"/>
                </a:solidFill>
                <a:latin typeface="+mj-lt"/>
              </a:rPr>
              <a:t>iframes</a:t>
            </a:r>
            <a:r>
              <a:rPr lang="en-AU" sz="2800" dirty="0">
                <a:solidFill>
                  <a:srgbClr val="4C4C4C"/>
                </a:solidFill>
                <a:latin typeface="+mj-lt"/>
              </a:rPr>
              <a:t> sparingly</a:t>
            </a:r>
          </a:p>
          <a:p>
            <a:pPr marL="514244" indent="-514244" hangingPunct="1">
              <a:spcBef>
                <a:spcPts val="500"/>
              </a:spcBef>
              <a:buFont typeface="+mj-lt"/>
              <a:buAutoNum type="arabicPeriod" startAt="15"/>
              <a:defRPr/>
            </a:pPr>
            <a:r>
              <a:rPr lang="en-AU" sz="2800" dirty="0">
                <a:solidFill>
                  <a:srgbClr val="4C4C4C"/>
                </a:solidFill>
                <a:latin typeface="+mj-lt"/>
              </a:rPr>
              <a:t>Simplifying CSS Selectors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261289"/>
            <a:ext cx="9070975" cy="1352262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What can be done. Diagnosis.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3808" y="971525"/>
            <a:ext cx="9217024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solidFill>
                  <a:srgbClr val="4C4C4C"/>
                </a:solidFill>
              </a:rPr>
              <a:t>Yslow</a:t>
            </a:r>
          </a:p>
        </p:txBody>
      </p:sp>
      <p:pic>
        <p:nvPicPr>
          <p:cNvPr id="8" name="Picture 7" descr="yslow-w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48" y="971525"/>
            <a:ext cx="7113672" cy="57781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5" y="193676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What can be done. Diagnosis.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1800" y="1045913"/>
            <a:ext cx="9217024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sz="2800" kern="0" dirty="0" smtClean="0">
                <a:solidFill>
                  <a:srgbClr val="4C4C4C"/>
                </a:solidFill>
              </a:rPr>
              <a:t>PageSpeed</a:t>
            </a:r>
          </a:p>
        </p:txBody>
      </p:sp>
      <p:pic>
        <p:nvPicPr>
          <p:cNvPr id="12" name="Picture 11" descr="page-speed-w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48" y="1160931"/>
            <a:ext cx="7311917" cy="59604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788" y="0"/>
            <a:ext cx="50498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792" y="107429"/>
            <a:ext cx="9070975" cy="1487488"/>
          </a:xfrm>
        </p:spPr>
        <p:txBody>
          <a:bodyPr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</a:tabLst>
            </a:pPr>
            <a:r>
              <a:rPr lang="pl-PL" dirty="0" smtClean="0"/>
              <a:t>Meet waterfall</a:t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0165" y="7272340"/>
            <a:ext cx="10080625" cy="28733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9700" rIns="0" bIns="0" anchor="ctr"/>
          <a:lstStyle/>
          <a:p>
            <a:pPr algn="r"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  <a:tab pos="6513749" algn="l"/>
                <a:tab pos="7237500" algn="l"/>
                <a:tab pos="7961249" algn="l"/>
                <a:tab pos="8684999" algn="l"/>
                <a:tab pos="9408749" algn="l"/>
              </a:tabLst>
            </a:pPr>
            <a:r>
              <a:rPr lang="pl-PL" sz="1100" dirty="0">
                <a:solidFill>
                  <a:srgbClr val="4C4C4C"/>
                </a:solidFill>
              </a:rPr>
              <a:t>http://www.flickr.com/photos/thesussman/4030969285  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0363" y="1295402"/>
            <a:ext cx="4859338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36" rIns="0" bIns="0"/>
          <a:lstStyle/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>
                <a:solidFill>
                  <a:srgbClr val="0070C0"/>
                </a:solidFill>
                <a:latin typeface="+mj-lt"/>
              </a:rPr>
              <a:t>http://www.wp.pl</a:t>
            </a:r>
          </a:p>
          <a:p>
            <a:pPr>
              <a:lnSpc>
                <a:spcPct val="95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r>
              <a:rPr lang="pl-PL" sz="2800" dirty="0">
                <a:solidFill>
                  <a:srgbClr val="4C4C4C"/>
                </a:solidFill>
                <a:latin typeface="+mj-lt"/>
              </a:rPr>
              <a:t>First View (Error: Timed Out)</a:t>
            </a:r>
          </a:p>
          <a:p>
            <a:pPr>
              <a:lnSpc>
                <a:spcPct val="102000"/>
              </a:lnSpc>
              <a:spcAft>
                <a:spcPts val="1425"/>
              </a:spcAft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</a:tabLst>
            </a:pPr>
            <a:endParaRPr lang="pl-PL" sz="2800" dirty="0">
              <a:solidFill>
                <a:srgbClr val="4C4C4C"/>
              </a:solidFill>
              <a:latin typeface="Calibri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2411413"/>
            <a:ext cx="3900488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52413" y="6997702"/>
            <a:ext cx="607853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53809" rIns="89982" bIns="44991"/>
          <a:lstStyle/>
          <a:p>
            <a:pPr>
              <a:tabLst>
                <a:tab pos="723750" algn="l"/>
                <a:tab pos="1447498" algn="l"/>
                <a:tab pos="2171250" algn="l"/>
                <a:tab pos="2895000" algn="l"/>
                <a:tab pos="3618748" algn="l"/>
                <a:tab pos="4342500" algn="l"/>
                <a:tab pos="5066250" algn="l"/>
                <a:tab pos="5789999" algn="l"/>
              </a:tabLst>
            </a:pPr>
            <a:r>
              <a:rPr lang="pl-PL" sz="1000" dirty="0">
                <a:solidFill>
                  <a:srgbClr val="0070C0"/>
                </a:solidFill>
              </a:rPr>
              <a:t>http://www.webpagetest.org/result/101117_CTH4/1/details/</a:t>
            </a:r>
            <a:endParaRPr lang="pl-PL" sz="1000" dirty="0">
              <a:solidFill>
                <a:srgbClr val="0070C0"/>
              </a:solidFill>
              <a:hlinkClick r:id="rId5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34839</TotalTime>
  <Words>2512</Words>
  <Application>Microsoft Macintosh PowerPoint</Application>
  <PresentationFormat>Custom</PresentationFormat>
  <Paragraphs>601</Paragraphs>
  <Slides>56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 </vt:lpstr>
      <vt:lpstr>Why bother? </vt:lpstr>
      <vt:lpstr>Why slow? </vt:lpstr>
      <vt:lpstr>What can be done? </vt:lpstr>
      <vt:lpstr>What can be done. Diagnosis. </vt:lpstr>
      <vt:lpstr>What can be done. Diagnosis. </vt:lpstr>
      <vt:lpstr>Meet waterfall </vt:lpstr>
      <vt:lpstr>Meet waterfall </vt:lpstr>
      <vt:lpstr>Browser connection limits </vt:lpstr>
      <vt:lpstr>Reduce number of requests </vt:lpstr>
      <vt:lpstr>Size matters. </vt:lpstr>
      <vt:lpstr>Size matters. </vt:lpstr>
      <vt:lpstr>Size matters. </vt:lpstr>
      <vt:lpstr>Use browser cache. </vt:lpstr>
      <vt:lpstr>Use browser cache. </vt:lpstr>
      <vt:lpstr>Etags (Entity Tags) </vt:lpstr>
      <vt:lpstr>Browser connection limits </vt:lpstr>
      <vt:lpstr>Split resources across domains </vt:lpstr>
      <vt:lpstr>A story of one cookie, err thread. </vt:lpstr>
      <vt:lpstr>JS blocks rendering </vt:lpstr>
      <vt:lpstr>Render first. JS second. </vt:lpstr>
      <vt:lpstr>Render first. JS second. </vt:lpstr>
      <vt:lpstr>Load scripts asynchronously </vt:lpstr>
      <vt:lpstr>XHR Eval </vt:lpstr>
      <vt:lpstr>XHR Injection </vt:lpstr>
      <vt:lpstr>Script in Iframe </vt:lpstr>
      <vt:lpstr>Avoid iframes </vt:lpstr>
      <vt:lpstr>DOM Script element </vt:lpstr>
      <vt:lpstr>document.write Script Tag </vt:lpstr>
      <vt:lpstr>Script defer </vt:lpstr>
      <vt:lpstr>Which technique </vt:lpstr>
      <vt:lpstr>Load scripts asynchronously </vt:lpstr>
      <vt:lpstr>Script loaders </vt:lpstr>
      <vt:lpstr>Take aways </vt:lpstr>
      <vt:lpstr>PowerPoint Presentation</vt:lpstr>
      <vt:lpstr>Javascript performance </vt:lpstr>
      <vt:lpstr>Worker example </vt:lpstr>
      <vt:lpstr>Scroll event handlers</vt:lpstr>
      <vt:lpstr>Yelding example </vt:lpstr>
      <vt:lpstr>Javascript performance </vt:lpstr>
      <vt:lpstr>Don’t touch DOM... Too often </vt:lpstr>
      <vt:lpstr>Don’t touch DOM... too often </vt:lpstr>
      <vt:lpstr>Don’t touch DOM... too often </vt:lpstr>
      <vt:lpstr>Image optimization </vt:lpstr>
      <vt:lpstr>Image transparency done wroong </vt:lpstr>
      <vt:lpstr>Image transparency done right </vt:lpstr>
      <vt:lpstr>Image optimization </vt:lpstr>
      <vt:lpstr>Image optimization </vt:lpstr>
      <vt:lpstr>Optimize CSS selectors </vt:lpstr>
      <vt:lpstr>Optimize CSS selectors </vt:lpstr>
      <vt:lpstr>Optimize CSS selectors </vt:lpstr>
      <vt:lpstr>Tools. </vt:lpstr>
      <vt:lpstr>PowerPoint Presentation</vt:lpstr>
      <vt:lpstr>More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Lange</dc:creator>
  <cp:lastModifiedBy>Bernard</cp:lastModifiedBy>
  <cp:revision>179</cp:revision>
  <cp:lastPrinted>1601-01-01T00:00:00Z</cp:lastPrinted>
  <dcterms:created xsi:type="dcterms:W3CDTF">2010-11-17T18:37:11Z</dcterms:created>
  <dcterms:modified xsi:type="dcterms:W3CDTF">2013-10-31T00:15:55Z</dcterms:modified>
</cp:coreProperties>
</file>