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7" r:id="rId7"/>
    <p:sldId id="260" r:id="rId8"/>
    <p:sldId id="265" r:id="rId9"/>
    <p:sldId id="268" r:id="rId10"/>
    <p:sldId id="259" r:id="rId11"/>
    <p:sldId id="270" r:id="rId12"/>
    <p:sldId id="271" r:id="rId13"/>
    <p:sldId id="272" r:id="rId14"/>
    <p:sldId id="26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HENRIQUE PINTO" initials="GP" lastIdx="4" clrIdx="0">
    <p:extLst>
      <p:ext uri="{19B8F6BF-5375-455C-9EA6-DF929625EA0E}">
        <p15:presenceInfo xmlns:p15="http://schemas.microsoft.com/office/powerpoint/2012/main" userId="S::gustavo.henrique@fatec.sp.gov.br::916e0adc-b64a-4a31-980a-72bf59be08d8" providerId="AD"/>
      </p:ext>
    </p:extLst>
  </p:cmAuthor>
  <p:cmAuthor id="2" name="CAROLINY FRANCA" initials="CF" lastIdx="1" clrIdx="1">
    <p:extLst>
      <p:ext uri="{19B8F6BF-5375-455C-9EA6-DF929625EA0E}">
        <p15:presenceInfo xmlns:p15="http://schemas.microsoft.com/office/powerpoint/2012/main" userId="CAROLINY FRANCA" providerId="None"/>
      </p:ext>
    </p:extLst>
  </p:cmAuthor>
  <p:cmAuthor id="3" name="CAROLINY CARDOSO DE FRANCA" initials="CF" lastIdx="1" clrIdx="2">
    <p:extLst>
      <p:ext uri="{19B8F6BF-5375-455C-9EA6-DF929625EA0E}">
        <p15:presenceInfo xmlns:p15="http://schemas.microsoft.com/office/powerpoint/2012/main" userId="S::caroliny.franca@fatec.sp.gov.br::73d301e6-c619-47be-bff3-ffbee250ad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E0713-1E53-F793-CA8F-D3810A6CD864}" v="146" dt="2021-06-16T01:52:44.120"/>
    <p1510:client id="{0519FAC7-2C3A-ADB8-F9A3-97BC7E95EF0E}" v="390" dt="2021-06-20T22:19:07.219"/>
    <p1510:client id="{0D0C5A08-38BC-3D8D-87BF-304DDCDE9174}" v="791" dt="2021-06-18T01:23:06.990"/>
    <p1510:client id="{2EE70569-B37F-1B5E-1A10-7CC7F48BAD4D}" v="1965" dt="2021-06-18T01:22:46.324"/>
    <p1510:client id="{6EA55792-9684-1809-C53A-9B3EC4543243}" v="2454" dt="2021-06-19T19:12:38.334"/>
    <p1510:client id="{76FDEC00-502A-1AFC-C9CA-8DB606F0BC11}" v="1503" dt="2021-06-18T01:02:38.267"/>
    <p1510:client id="{8EA4C228-F60A-4C9A-8317-EA9BC0178291}" v="104" dt="2021-06-16T01:50:16.565"/>
    <p1510:client id="{BC0C7DF9-10B7-4D4A-AD05-CF8FB838979B}" v="1230" dt="2021-06-17T22:50:18.840"/>
    <p1510:client id="{D2A2A81E-936C-0D58-84E9-D4C8E8BB397F}" v="2151" dt="2021-06-19T18:31:33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064"/>
        <p:guide pos="3840"/>
        <p:guide pos="456"/>
        <p:guide pos="720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E670E4-9079-42C1-920C-F1B793C7E7EE}" type="datetime1">
              <a:rPr lang="pt-BR" smtClean="0"/>
              <a:t>20/06/2021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9C4F6-15AE-4765-BB60-5D0ED727A37B}" type="datetime1">
              <a:rPr lang="pt-BR" smtClean="0"/>
              <a:pPr/>
              <a:t>20/06/2021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76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1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>
              <a:cs typeface="Calibri"/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6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00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18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4D672-F5A7-4041-BBBF-2EBBFE2A07DD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46D5A-A4FD-45BD-8199-C85568D16D40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5F478A-FA9C-44C9-8DDC-1B621E284260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DD471-26D4-4FF3-A6FF-536ACDA9BF02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ED200-80F6-4839-BF5E-DC1ECCFB54D0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DE8FB-FC54-438F-92A9-1510A02898CB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D20FF2-8011-42DD-B3AC-9F97CAF923D1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C6F76-9A13-4E54-A844-735A74348C05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FDBC-FFCD-4C7D-A84E-294CB2AEB06F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5B8167-F654-4DEE-889D-28E9B8A35B31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FE262D-60BA-41FA-A1F2-231B2F56F8AA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1E46AAA-2B45-4657-B6C9-62CDC280C6E1}" type="datetime1">
              <a:rPr lang="pt-BR" noProof="0" smtClean="0"/>
              <a:t>20/06/2021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v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9" name="Forma Liv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sp>
        <p:nvSpPr>
          <p:cNvPr id="24" name="Caixa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68710" y="1751439"/>
            <a:ext cx="4223538" cy="33239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Grupo de Apoio a</a:t>
            </a:r>
            <a:endParaRPr lang="en-US"/>
          </a:p>
          <a:p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Maioridade Órfã</a:t>
            </a:r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4211930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i="1" dirty="0">
                <a:solidFill>
                  <a:srgbClr val="002060"/>
                </a:solidFill>
                <a:latin typeface="+mj-lt"/>
                <a:cs typeface="Segoe UI"/>
              </a:rPr>
              <a:t>Projeto Integrador – Fatec Araras, 2021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/>
              <a:t>Recursos humanos slide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7872533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Por que colaborar?</a:t>
            </a: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>
                <a:solidFill>
                  <a:srgbClr val="002060"/>
                </a:solidFill>
                <a:latin typeface="Calibri Light"/>
                <a:cs typeface="Segoe UI"/>
              </a:rPr>
              <a:t>Desde o princípio essa pergunta rondou as mesas de discussão e chegamos a conclusão: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pt-BR">
              <a:solidFill>
                <a:srgbClr val="002060"/>
              </a:solidFill>
              <a:latin typeface="Calibri Light"/>
              <a:cs typeface="Segoe UI"/>
            </a:endParaRPr>
          </a:p>
          <a:p>
            <a:r>
              <a:rPr lang="pt-BR" i="1">
                <a:solidFill>
                  <a:srgbClr val="002060"/>
                </a:solidFill>
                <a:latin typeface="Calibri Light"/>
                <a:cs typeface="Segoe UI"/>
              </a:rPr>
              <a:t>"Ajude uma pessoa e ela ajudará o próximo na mesma proporção"</a:t>
            </a: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7717047" y="-6053993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6980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1974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pt-BR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endParaRPr lang="pt-BR" sz="1600">
              <a:solidFill>
                <a:srgbClr val="000000"/>
              </a:solidFill>
              <a:latin typeface="+mj-lt"/>
              <a:cs typeface="Calibri Light"/>
            </a:endParaRPr>
          </a:p>
        </p:txBody>
      </p:sp>
      <p:grpSp>
        <p:nvGrpSpPr>
          <p:cNvPr id="23" name="Grupo 22" descr="É esta imagem de uma forma de resumo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911371" y="-3775574"/>
            <a:ext cx="8948964" cy="12105059"/>
            <a:chOff x="4855953" y="-2833465"/>
            <a:chExt cx="8948964" cy="12105059"/>
          </a:xfrm>
        </p:grpSpPr>
        <p:sp>
          <p:nvSpPr>
            <p:cNvPr id="20" name="Forma Livre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2" name="Forma Liv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sp>
        <p:nvSpPr>
          <p:cNvPr id="25" name="Títu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10</a:t>
            </a:r>
          </a:p>
        </p:txBody>
      </p:sp>
      <p:sp>
        <p:nvSpPr>
          <p:cNvPr id="2" name="Retângulo 3">
            <a:extLst>
              <a:ext uri="{FF2B5EF4-FFF2-40B4-BE49-F238E27FC236}">
                <a16:creationId xmlns:a16="http://schemas.microsoft.com/office/drawing/2014/main" id="{BAA19185-2B46-4356-8408-F26F4848E842}"/>
              </a:ext>
            </a:extLst>
          </p:cNvPr>
          <p:cNvSpPr/>
          <p:nvPr/>
        </p:nvSpPr>
        <p:spPr>
          <a:xfrm>
            <a:off x="733192" y="3204289"/>
            <a:ext cx="3813285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latin typeface="Calibri Light"/>
                <a:cs typeface="Segoe UI"/>
              </a:rPr>
              <a:t>Agradecemos imensamente pela atenção!</a:t>
            </a:r>
          </a:p>
          <a:p>
            <a:endParaRPr lang="pt-BR">
              <a:solidFill>
                <a:srgbClr val="002060"/>
              </a:solidFill>
              <a:latin typeface="Calibri Light"/>
              <a:cs typeface="Segoe UI"/>
            </a:endParaRPr>
          </a:p>
          <a:p>
            <a:r>
              <a:rPr lang="pt-BR" sz="1400" b="1" dirty="0">
                <a:solidFill>
                  <a:srgbClr val="002060"/>
                </a:solidFill>
                <a:latin typeface="Calibri Light"/>
                <a:cs typeface="Segoe UI"/>
              </a:rPr>
              <a:t>Projeto desenvolvido por:</a:t>
            </a:r>
          </a:p>
          <a:p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André Felipe de Paula</a:t>
            </a:r>
          </a:p>
          <a:p>
            <a:r>
              <a:rPr lang="pt-BR" sz="1400" dirty="0" err="1">
                <a:solidFill>
                  <a:srgbClr val="002060"/>
                </a:solidFill>
                <a:latin typeface="Calibri Light"/>
                <a:cs typeface="Segoe UI"/>
              </a:rPr>
              <a:t>Caroliny</a:t>
            </a:r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 Cardoso de França</a:t>
            </a:r>
          </a:p>
          <a:p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Gustavo Henrique Pinto</a:t>
            </a:r>
          </a:p>
          <a:p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Jonatas </a:t>
            </a:r>
            <a:r>
              <a:rPr lang="pt-BR" sz="1400" dirty="0" err="1">
                <a:solidFill>
                  <a:srgbClr val="002060"/>
                </a:solidFill>
                <a:latin typeface="Calibri Light"/>
                <a:cs typeface="Segoe UI"/>
              </a:rPr>
              <a:t>Tonin</a:t>
            </a:r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 Coelho</a:t>
            </a:r>
          </a:p>
          <a:p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João Victor de Oliveira Gomes</a:t>
            </a:r>
          </a:p>
          <a:p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Leonardo Cesar </a:t>
            </a:r>
            <a:r>
              <a:rPr lang="pt-BR" sz="1400" dirty="0" err="1">
                <a:solidFill>
                  <a:srgbClr val="002060"/>
                </a:solidFill>
                <a:latin typeface="Calibri Light"/>
                <a:cs typeface="Segoe UI"/>
              </a:rPr>
              <a:t>Nintz</a:t>
            </a:r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 </a:t>
            </a:r>
          </a:p>
          <a:p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Maria Beatriz dos Santos</a:t>
            </a:r>
          </a:p>
          <a:p>
            <a:r>
              <a:rPr lang="pt-BR" sz="1400" dirty="0">
                <a:solidFill>
                  <a:srgbClr val="002060"/>
                </a:solidFill>
                <a:latin typeface="Calibri Light"/>
                <a:cs typeface="Segoe UI"/>
              </a:rPr>
              <a:t>Vitor Henrique Dos Santos</a:t>
            </a:r>
          </a:p>
          <a:p>
            <a:endParaRPr lang="pt-BR">
              <a:solidFill>
                <a:srgbClr val="002060"/>
              </a:solidFill>
              <a:latin typeface="Calibri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  <a:latin typeface="Segoe UI"/>
                <a:cs typeface="Segoe UI"/>
              </a:rPr>
              <a:t>Sumário</a:t>
            </a:r>
            <a:endParaRPr lang="pt-BR" sz="3200" b="1" dirty="0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-1236452"/>
            <a:ext cx="28754" cy="8801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2207" y="1623699"/>
            <a:ext cx="4201583" cy="3482396"/>
            <a:chOff x="518433" y="1822122"/>
            <a:chExt cx="4201583" cy="348239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22122"/>
              <a:ext cx="4201583" cy="259922"/>
              <a:chOff x="518433" y="1981199"/>
              <a:chExt cx="4201583" cy="259922"/>
            </a:xfrm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9490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Por que Existimos?</a:t>
                </a:r>
                <a:endParaRPr lang="en-US"/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90435"/>
              <a:ext cx="4201583" cy="247350"/>
              <a:chOff x="518433" y="2832573"/>
              <a:chExt cx="4201583" cy="247350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832573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 dirty="0">
                    <a:solidFill>
                      <a:srgbClr val="002060"/>
                    </a:solidFill>
                    <a:latin typeface="Calibri Light"/>
                    <a:cs typeface="Segoe UI"/>
                  </a:rPr>
                  <a:t>Vínculos GRAMO</a:t>
                </a: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88179"/>
              <a:ext cx="4201583" cy="246221"/>
              <a:chOff x="518433" y="3727303"/>
              <a:chExt cx="4201583" cy="246221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727303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 dirty="0">
                    <a:solidFill>
                      <a:srgbClr val="002060"/>
                    </a:solidFill>
                    <a:latin typeface="Calibri Light"/>
                    <a:cs typeface="Segoe UI"/>
                  </a:rPr>
                  <a:t>Sistema e usuários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42791"/>
              <a:ext cx="4201583" cy="261727"/>
              <a:chOff x="518433" y="4578902"/>
              <a:chExt cx="4201583" cy="261727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578902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Design baseado em cards</a:t>
                </a:r>
                <a:endParaRPr lang="pt-BR" sz="1600" i="1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2" name="Grupo 61" descr="Esta imagem é a mão de uma mulher escrevendo em um pedaço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a Liv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6" name="Forma Livre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7" name="Forma Liv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8" name="Forma Liv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9" name="Forma Liv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0" name="Forma Livre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1" name="Forma Liv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a Livre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53" name="Forma Liv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</p:grpSp>
        <p:sp>
          <p:nvSpPr>
            <p:cNvPr id="54" name="Forma Liv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5" name="Forma Liv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6" name="Forma Liv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7" name="Forma liv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58" name="Forma Livre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2</a:t>
            </a:r>
          </a:p>
        </p:txBody>
      </p:sp>
      <p:grpSp>
        <p:nvGrpSpPr>
          <p:cNvPr id="37" name="Grupo 68">
            <a:extLst>
              <a:ext uri="{FF2B5EF4-FFF2-40B4-BE49-F238E27FC236}">
                <a16:creationId xmlns:a16="http://schemas.microsoft.com/office/drawing/2014/main" id="{72BBDF46-20D6-469A-AF1C-58584A2CF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2206" y="2155661"/>
            <a:ext cx="4201583" cy="3482396"/>
            <a:chOff x="518433" y="1822122"/>
            <a:chExt cx="4201583" cy="3482396"/>
          </a:xfrm>
        </p:grpSpPr>
        <p:grpSp>
          <p:nvGrpSpPr>
            <p:cNvPr id="38" name="Grupo 20">
              <a:extLst>
                <a:ext uri="{FF2B5EF4-FFF2-40B4-BE49-F238E27FC236}">
                  <a16:creationId xmlns:a16="http://schemas.microsoft.com/office/drawing/2014/main" id="{971C2230-A0E5-4358-BAEF-AF2A32E804B6}"/>
                </a:ext>
              </a:extLst>
            </p:cNvPr>
            <p:cNvGrpSpPr/>
            <p:nvPr/>
          </p:nvGrpSpPr>
          <p:grpSpPr>
            <a:xfrm>
              <a:off x="518433" y="1822122"/>
              <a:ext cx="4201583" cy="259922"/>
              <a:chOff x="518433" y="1981199"/>
              <a:chExt cx="4201583" cy="259922"/>
            </a:xfrm>
          </p:grpSpPr>
          <p:sp>
            <p:nvSpPr>
              <p:cNvPr id="64" name="Retângulo: Cantos arredondados 5">
                <a:extLst>
                  <a:ext uri="{FF2B5EF4-FFF2-40B4-BE49-F238E27FC236}">
                    <a16:creationId xmlns:a16="http://schemas.microsoft.com/office/drawing/2014/main" id="{2A978D70-5C44-4AD5-9DB0-87D93F3BB9D4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5" name="Retângulo 7">
                <a:extLst>
                  <a:ext uri="{FF2B5EF4-FFF2-40B4-BE49-F238E27FC236}">
                    <a16:creationId xmlns:a16="http://schemas.microsoft.com/office/drawing/2014/main" id="{529ECC8A-02F0-479B-9160-9436C8AC7753}"/>
                  </a:ext>
                </a:extLst>
              </p:cNvPr>
              <p:cNvSpPr/>
              <p:nvPr/>
            </p:nvSpPr>
            <p:spPr>
              <a:xfrm>
                <a:off x="1183821" y="199490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 dirty="0">
                    <a:solidFill>
                      <a:srgbClr val="002060"/>
                    </a:solidFill>
                    <a:latin typeface="Calibri Light"/>
                    <a:cs typeface="Segoe UI"/>
                  </a:rPr>
                  <a:t>Dificuldades da maioridade</a:t>
                </a:r>
              </a:p>
            </p:txBody>
          </p:sp>
        </p:grpSp>
        <p:grpSp>
          <p:nvGrpSpPr>
            <p:cNvPr id="39" name="Grupo 19">
              <a:extLst>
                <a:ext uri="{FF2B5EF4-FFF2-40B4-BE49-F238E27FC236}">
                  <a16:creationId xmlns:a16="http://schemas.microsoft.com/office/drawing/2014/main" id="{D843EA4C-1A62-4639-9773-A98C6B978839}"/>
                </a:ext>
              </a:extLst>
            </p:cNvPr>
            <p:cNvGrpSpPr/>
            <p:nvPr/>
          </p:nvGrpSpPr>
          <p:grpSpPr>
            <a:xfrm>
              <a:off x="518433" y="2905489"/>
              <a:ext cx="4158451" cy="259922"/>
              <a:chOff x="518433" y="2847627"/>
              <a:chExt cx="4158451" cy="259922"/>
            </a:xfrm>
          </p:grpSpPr>
          <p:sp>
            <p:nvSpPr>
              <p:cNvPr id="61" name="Retângulo: Cantos Arredondados 8">
                <a:extLst>
                  <a:ext uri="{FF2B5EF4-FFF2-40B4-BE49-F238E27FC236}">
                    <a16:creationId xmlns:a16="http://schemas.microsoft.com/office/drawing/2014/main" id="{58D68F5C-51D4-416E-A987-FBE8C732EAC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3" name="Retângulo 9">
                <a:extLst>
                  <a:ext uri="{FF2B5EF4-FFF2-40B4-BE49-F238E27FC236}">
                    <a16:creationId xmlns:a16="http://schemas.microsoft.com/office/drawing/2014/main" id="{6349EA33-6EE2-4E13-B5F3-0A03D1FCC6E8}"/>
                  </a:ext>
                </a:extLst>
              </p:cNvPr>
              <p:cNvSpPr/>
              <p:nvPr/>
            </p:nvSpPr>
            <p:spPr>
              <a:xfrm>
                <a:off x="1140689" y="2861328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 dirty="0">
                    <a:solidFill>
                      <a:srgbClr val="002060"/>
                    </a:solidFill>
                    <a:latin typeface="Calibri Light"/>
                    <a:cs typeface="Segoe UI"/>
                  </a:rPr>
                  <a:t>O sistema</a:t>
                </a:r>
                <a:endParaRPr lang="en-US" dirty="0"/>
              </a:p>
            </p:txBody>
          </p:sp>
        </p:grpSp>
        <p:grpSp>
          <p:nvGrpSpPr>
            <p:cNvPr id="40" name="Grupo 18">
              <a:extLst>
                <a:ext uri="{FF2B5EF4-FFF2-40B4-BE49-F238E27FC236}">
                  <a16:creationId xmlns:a16="http://schemas.microsoft.com/office/drawing/2014/main" id="{095B750F-B472-4E71-B5C0-A2E0CFC12CCB}"/>
                </a:ext>
              </a:extLst>
            </p:cNvPr>
            <p:cNvGrpSpPr/>
            <p:nvPr/>
          </p:nvGrpSpPr>
          <p:grpSpPr>
            <a:xfrm>
              <a:off x="518433" y="3988179"/>
              <a:ext cx="4201583" cy="246221"/>
              <a:chOff x="518433" y="3727303"/>
              <a:chExt cx="4201583" cy="246221"/>
            </a:xfrm>
          </p:grpSpPr>
          <p:sp>
            <p:nvSpPr>
              <p:cNvPr id="44" name="Retângulo: Cantos Arredondados 10">
                <a:extLst>
                  <a:ext uri="{FF2B5EF4-FFF2-40B4-BE49-F238E27FC236}">
                    <a16:creationId xmlns:a16="http://schemas.microsoft.com/office/drawing/2014/main" id="{1392A2E8-6718-425A-8543-686647D920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9" name="Retângulo 11">
                <a:extLst>
                  <a:ext uri="{FF2B5EF4-FFF2-40B4-BE49-F238E27FC236}">
                    <a16:creationId xmlns:a16="http://schemas.microsoft.com/office/drawing/2014/main" id="{80DA85BE-3785-41B3-86CF-8F5E31313F32}"/>
                  </a:ext>
                </a:extLst>
              </p:cNvPr>
              <p:cNvSpPr/>
              <p:nvPr/>
            </p:nvSpPr>
            <p:spPr>
              <a:xfrm>
                <a:off x="1183821" y="3727303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Nosso site</a:t>
                </a:r>
                <a:endParaRPr lang="en-US"/>
              </a:p>
            </p:txBody>
          </p:sp>
        </p:grpSp>
        <p:grpSp>
          <p:nvGrpSpPr>
            <p:cNvPr id="41" name="Grupo 17">
              <a:extLst>
                <a:ext uri="{FF2B5EF4-FFF2-40B4-BE49-F238E27FC236}">
                  <a16:creationId xmlns:a16="http://schemas.microsoft.com/office/drawing/2014/main" id="{8C664818-EE5E-449D-8B56-39F354E8DCA3}"/>
                </a:ext>
              </a:extLst>
            </p:cNvPr>
            <p:cNvGrpSpPr/>
            <p:nvPr/>
          </p:nvGrpSpPr>
          <p:grpSpPr>
            <a:xfrm>
              <a:off x="518433" y="5057168"/>
              <a:ext cx="4201583" cy="247350"/>
              <a:chOff x="518433" y="4593279"/>
              <a:chExt cx="4201583" cy="247350"/>
            </a:xfrm>
          </p:grpSpPr>
          <p:sp>
            <p:nvSpPr>
              <p:cNvPr id="42" name="Retângulo: Cantos arredondados 12">
                <a:extLst>
                  <a:ext uri="{FF2B5EF4-FFF2-40B4-BE49-F238E27FC236}">
                    <a16:creationId xmlns:a16="http://schemas.microsoft.com/office/drawing/2014/main" id="{302AAF5F-B855-4F49-BFA9-42EF5D0BA38A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43" name="Retângulo 13">
                <a:extLst>
                  <a:ext uri="{FF2B5EF4-FFF2-40B4-BE49-F238E27FC236}">
                    <a16:creationId xmlns:a16="http://schemas.microsoft.com/office/drawing/2014/main" id="{B6F51350-34D9-4BAE-B1E9-B4B653399E8C}"/>
                  </a:ext>
                </a:extLst>
              </p:cNvPr>
              <p:cNvSpPr/>
              <p:nvPr/>
            </p:nvSpPr>
            <p:spPr>
              <a:xfrm>
                <a:off x="1183821" y="459327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1600" i="1">
                    <a:solidFill>
                      <a:srgbClr val="002060"/>
                    </a:solidFill>
                    <a:latin typeface="+mj-lt"/>
                    <a:cs typeface="Segoe UI"/>
                  </a:rPr>
                  <a:t>Por que colaborar?</a:t>
                </a:r>
                <a:endParaRPr lang="pt-BR" sz="1600" i="1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7872533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Por que existimos ?</a:t>
            </a: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+mj-lt"/>
                <a:cs typeface="Segoe UI"/>
              </a:rPr>
              <a:t>Esse projeto existe para ajudar o próximo, agregando valor a partir da inclusão de pessoas órfãs, essas que sofrem mensamente, com quase 45mil novos órfãos durante a pandemia.</a:t>
            </a:r>
          </a:p>
          <a:p>
            <a:endParaRPr lang="pt-BR" dirty="0">
              <a:solidFill>
                <a:srgbClr val="002060"/>
              </a:solidFill>
              <a:latin typeface="+mj-lt"/>
              <a:cs typeface="Segoe UI"/>
            </a:endParaRPr>
          </a:p>
          <a:p>
            <a:r>
              <a:rPr lang="pt-BR" dirty="0">
                <a:solidFill>
                  <a:srgbClr val="002060"/>
                </a:solidFill>
                <a:latin typeface="+mj-lt"/>
                <a:cs typeface="Segoe UI"/>
              </a:rPr>
              <a:t>Temos por finalidade, a formação de uma sociedade igualitária e sem rostos invisíveis.</a:t>
            </a:r>
            <a:endParaRPr lang="pt-BR">
              <a:solidFill>
                <a:srgbClr val="002060"/>
              </a:solidFill>
              <a:latin typeface="Calibri Light"/>
              <a:cs typeface="Segoe UI"/>
            </a:endParaRP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7717047" y="-6053993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2400" dirty="0">
                <a:solidFill>
                  <a:srgbClr val="002060"/>
                </a:solidFill>
                <a:cs typeface="Calibri"/>
              </a:rPr>
              <a:t>Dificuldades da maioridade para o órfão</a:t>
            </a:r>
            <a:endParaRPr lang="pt-BR" sz="2400" dirty="0">
              <a:solidFill>
                <a:srgbClr val="002060"/>
              </a:solidFill>
            </a:endParaRPr>
          </a:p>
        </p:txBody>
      </p:sp>
      <p:grpSp>
        <p:nvGrpSpPr>
          <p:cNvPr id="27" name="Grupo 26" descr="Esta imagem é de um homem visto de trás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919858" y="2767941"/>
            <a:ext cx="2668588" cy="2679700"/>
            <a:chOff x="4832350" y="3127375"/>
            <a:chExt cx="2668588" cy="2679700"/>
          </a:xfrm>
        </p:grpSpPr>
        <p:sp>
          <p:nvSpPr>
            <p:cNvPr id="5" name="Forma Livre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4" name="Auto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6" name="Forma Livre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Forma Livre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2" name="Forma Livre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3" name="Forma livre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4" name="Forma Livre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5" name="Forma Livre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6" name="Forma Livre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7" name="Forma Livre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8" name="Forma Livre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9" name="Forma Livre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0" name="Forma Livre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50" name="Forma livre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1404938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/>
          </a:p>
        </p:txBody>
      </p:sp>
      <p:sp>
        <p:nvSpPr>
          <p:cNvPr id="33" name="Forma Livre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3604344" y="2200634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/>
          </a:p>
        </p:txBody>
      </p:sp>
      <p:grpSp>
        <p:nvGrpSpPr>
          <p:cNvPr id="42" name="Grupo 41" descr="Esta imagem é um ícone de três pessoas e um globo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856631" y="1722349"/>
            <a:ext cx="1271588" cy="3756383"/>
            <a:chOff x="2690812" y="1679217"/>
            <a:chExt cx="1271588" cy="3756383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BR">
                <a:cs typeface="Calibri"/>
              </a:endParaRPr>
            </a:p>
          </p:txBody>
        </p:sp>
        <p:grpSp>
          <p:nvGrpSpPr>
            <p:cNvPr id="191" name="Grupo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75" y="1679217"/>
              <a:ext cx="610283" cy="346075"/>
              <a:chOff x="4841875" y="2895601"/>
              <a:chExt cx="344488" cy="346075"/>
            </a:xfrm>
          </p:grpSpPr>
          <p:sp>
            <p:nvSpPr>
              <p:cNvPr id="192" name="Forma Livre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3" name="Forma livre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4" name="Forma Livre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5" name="Linha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sp>
            <p:nvSpPr>
              <p:cNvPr id="201" name="Forma Livre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</p:grpSp>
      </p:grpSp>
      <p:sp>
        <p:nvSpPr>
          <p:cNvPr id="36" name="Oval 28">
            <a:extLst>
              <a:ext uri="{FF2B5EF4-FFF2-40B4-BE49-F238E27FC236}">
                <a16:creationId xmlns:a16="http://schemas.microsoft.com/office/drawing/2014/main" id="{4699FCCF-8ACA-4F41-97A7-AD2C08A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692" y="4265462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/>
          </a:p>
        </p:txBody>
      </p:sp>
      <p:sp>
        <p:nvSpPr>
          <p:cNvPr id="35" name="Forma Livre 27">
            <a:extLst>
              <a:ext uri="{FF2B5EF4-FFF2-40B4-BE49-F238E27FC236}">
                <a16:creationId xmlns:a16="http://schemas.microsoft.com/office/drawing/2014/main" id="{AAE4382C-A236-4EFC-A5CF-301D418C624F}"/>
              </a:ext>
            </a:extLst>
          </p:cNvPr>
          <p:cNvSpPr>
            <a:spLocks/>
          </p:cNvSpPr>
          <p:nvPr/>
        </p:nvSpPr>
        <p:spPr bwMode="auto">
          <a:xfrm>
            <a:off x="7305675" y="2143125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09317" y="4186165"/>
            <a:ext cx="2619643" cy="1286778"/>
            <a:chOff x="9321775" y="4186162"/>
            <a:chExt cx="2841077" cy="1240727"/>
          </a:xfrm>
        </p:grpSpPr>
        <p:sp>
          <p:nvSpPr>
            <p:cNvPr id="331" name="Caixa de texto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326382" y="4186162"/>
              <a:ext cx="283647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b="1" dirty="0">
                  <a:solidFill>
                    <a:srgbClr val="002060"/>
                  </a:solidFill>
                  <a:latin typeface="Segoe UI"/>
                  <a:cs typeface="Segoe UI"/>
                </a:rPr>
                <a:t>Dificuldade de continuar os estudos</a:t>
              </a:r>
              <a:endParaRPr lang="pt-B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tângulo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321775" y="4714660"/>
              <a:ext cx="2836470" cy="7122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Como esses jovens necessitam trabalhar, é difícil que tenham condições de estudar.</a:t>
              </a:r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4191" y="2390464"/>
            <a:ext cx="3093009" cy="1033016"/>
            <a:chOff x="9586035" y="4087139"/>
            <a:chExt cx="3080914" cy="1247362"/>
          </a:xfrm>
        </p:grpSpPr>
        <p:sp>
          <p:nvSpPr>
            <p:cNvPr id="337" name="Caixa de texto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586035" y="4087139"/>
              <a:ext cx="2805288" cy="29731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Não possuir moradia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tângulo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587679" y="4442569"/>
              <a:ext cx="3079270" cy="8919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Para se ter uma casa, é necessário que se tenha dinheiro para compra-la, aluga-la ou mesmo para mantê-la.</a:t>
              </a:r>
              <a:endParaRPr lang="en-U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4663" y="2294204"/>
            <a:ext cx="2989206" cy="1209651"/>
            <a:chOff x="190852" y="2217934"/>
            <a:chExt cx="2989206" cy="1209651"/>
          </a:xfrm>
        </p:grpSpPr>
        <p:sp>
          <p:nvSpPr>
            <p:cNvPr id="340" name="Caixa de texto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010362" y="2217934"/>
              <a:ext cx="216969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Iniciar a vida adulta sem dinheiro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tângulo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90852" y="2688921"/>
              <a:ext cx="297482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Um grande empecilho na vida de um órfão adulto é se tornar adulto sem nenhuma fonte de renda inicial.</a:t>
              </a:r>
              <a:endParaRPr lang="en-US">
                <a:cs typeface="Calibri" panose="020F0502020204030204"/>
              </a:endParaRP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4348" y="4286804"/>
            <a:ext cx="2705908" cy="1252785"/>
            <a:chOff x="9017111" y="4157408"/>
            <a:chExt cx="2709149" cy="1281539"/>
          </a:xfrm>
        </p:grpSpPr>
        <p:sp>
          <p:nvSpPr>
            <p:cNvPr id="343" name="Caixa de texto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108085" y="4157408"/>
              <a:ext cx="2618175" cy="5037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Além de crescer sozinho, permanecer sozinho</a:t>
              </a:r>
              <a:endParaRPr lang="en-US">
                <a:cs typeface="Calibri" panose="020F0502020204030204"/>
              </a:endParaRPr>
            </a:p>
          </p:txBody>
        </p:sp>
        <p:sp>
          <p:nvSpPr>
            <p:cNvPr id="344" name="Retângulo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017111" y="4670869"/>
              <a:ext cx="2704542" cy="768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Já é difícil ser só durante a infância, mas durante uma transição é ainda pior.</a:t>
              </a:r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0443" y="365471"/>
            <a:ext cx="4288845" cy="835962"/>
            <a:chOff x="9377664" y="4238225"/>
            <a:chExt cx="2374019" cy="835962"/>
          </a:xfrm>
        </p:grpSpPr>
        <p:sp>
          <p:nvSpPr>
            <p:cNvPr id="346" name="Caixa de texto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238225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Retiro do auxílio governamental</a:t>
              </a:r>
            </a:p>
          </p:txBody>
        </p:sp>
        <p:sp>
          <p:nvSpPr>
            <p:cNvPr id="347" name="Retângulo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377664" y="4581744"/>
              <a:ext cx="2374019" cy="4924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Durante a infância existem os orfanatos para acolhe-los, não são perfeitos, mas fornecem o essencial.</a:t>
              </a:r>
            </a:p>
          </p:txBody>
        </p:sp>
      </p:grpSp>
      <p:sp>
        <p:nvSpPr>
          <p:cNvPr id="24" name="Títu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4</a:t>
            </a:r>
          </a:p>
        </p:txBody>
      </p:sp>
      <p:pic>
        <p:nvPicPr>
          <p:cNvPr id="3" name="Graphic 20">
            <a:extLst>
              <a:ext uri="{FF2B5EF4-FFF2-40B4-BE49-F238E27FC236}">
                <a16:creationId xmlns:a16="http://schemas.microsoft.com/office/drawing/2014/main" id="{0040780E-B97E-4C81-84F0-7260BC0BC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8879" y="2633146"/>
            <a:ext cx="420425" cy="527262"/>
          </a:xfrm>
          <a:prstGeom prst="rect">
            <a:avLst/>
          </a:prstGeom>
        </p:spPr>
      </p:pic>
      <p:pic>
        <p:nvPicPr>
          <p:cNvPr id="28" name="Graphic 28">
            <a:extLst>
              <a:ext uri="{FF2B5EF4-FFF2-40B4-BE49-F238E27FC236}">
                <a16:creationId xmlns:a16="http://schemas.microsoft.com/office/drawing/2014/main" id="{B364906B-9818-473B-82F9-F46222CFB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2481" y="4583744"/>
            <a:ext cx="421911" cy="468741"/>
          </a:xfrm>
          <a:prstGeom prst="rect">
            <a:avLst/>
          </a:prstGeom>
        </p:spPr>
      </p:pic>
      <p:pic>
        <p:nvPicPr>
          <p:cNvPr id="29" name="Graphic 29">
            <a:extLst>
              <a:ext uri="{FF2B5EF4-FFF2-40B4-BE49-F238E27FC236}">
                <a16:creationId xmlns:a16="http://schemas.microsoft.com/office/drawing/2014/main" id="{43E009A2-2DF8-41D1-8AEB-5D0B26C49F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5084" y="2595375"/>
            <a:ext cx="538500" cy="490400"/>
          </a:xfrm>
          <a:prstGeom prst="rect">
            <a:avLst/>
          </a:prstGeom>
        </p:spPr>
      </p:pic>
      <p:pic>
        <p:nvPicPr>
          <p:cNvPr id="21" name="Graphic 22">
            <a:extLst>
              <a:ext uri="{FF2B5EF4-FFF2-40B4-BE49-F238E27FC236}">
                <a16:creationId xmlns:a16="http://schemas.microsoft.com/office/drawing/2014/main" id="{60697873-4E9B-465E-80F8-57824C18C3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0211" y="1769852"/>
            <a:ext cx="557842" cy="543465"/>
          </a:xfrm>
          <a:prstGeom prst="rect">
            <a:avLst/>
          </a:prstGeom>
        </p:spPr>
      </p:pic>
      <p:pic>
        <p:nvPicPr>
          <p:cNvPr id="23" name="Graphic 29">
            <a:extLst>
              <a:ext uri="{FF2B5EF4-FFF2-40B4-BE49-F238E27FC236}">
                <a16:creationId xmlns:a16="http://schemas.microsoft.com/office/drawing/2014/main" id="{5FB0394B-E96D-4898-904F-6232A5E01C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76891" y="4630946"/>
            <a:ext cx="557842" cy="5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851472" y="619917"/>
            <a:ext cx="5557988" cy="55760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z="5400">
                <a:latin typeface="Segoe UI"/>
                <a:cs typeface="Segoe UI"/>
              </a:rPr>
              <a:t>Vínculos GRAMO</a:t>
            </a:r>
            <a:endParaRPr lang="pt-BR"/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124200"/>
            <a:ext cx="651710" cy="2416471"/>
            <a:chOff x="726781" y="3291989"/>
            <a:chExt cx="651710" cy="241647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Esta imagem é um ícone de uma pessoa interagindo com três pessoas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309" y="1569650"/>
                <a:ext cx="584972" cy="674404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0" name="Forma Livre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2" name="Forma Livre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4" name="Forma Livre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6" name="Forma Livre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8" name="Forma Livre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19" name="Forma Livre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0" name="Linha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</p:grp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orma Livre 25" descr="Esta imagem é um ícone de três pessoas interagindo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45" y="2465107"/>
                <a:ext cx="613097" cy="674404"/>
                <a:chOff x="3398838" y="2895601"/>
                <a:chExt cx="346075" cy="346075"/>
              </a:xfrm>
            </p:grpSpPr>
            <p:sp>
              <p:nvSpPr>
                <p:cNvPr id="24" name="Forma Livre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5" name="Forma Livre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6" name="Ov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7" name="Forma Livre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8" name="Forma Livre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29" name="Forma Livre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0" name="Ov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1" name="Forma Livre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2" name="Forma Livre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3" name="Forma Livre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4" name="Ov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5" name="Forma Livre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6" name="Linha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37" name="Linha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</p:grp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 24" descr="Esta imagem é um ícone de três pessoas e um globo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/>
              </a:p>
            </p:txBody>
          </p:sp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76" y="4426335"/>
                <a:ext cx="610283" cy="674404"/>
                <a:chOff x="4841875" y="2895601"/>
                <a:chExt cx="344488" cy="346075"/>
              </a:xfrm>
            </p:grpSpPr>
            <p:sp>
              <p:nvSpPr>
                <p:cNvPr id="41" name="Forma Livre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2" name="Forma livre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3" name="Forma Livre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4" name="Linha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5" name="Lin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6" name="Lin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7" name="Ov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8" name="Ov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49" name="Ov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  <p:sp>
              <p:nvSpPr>
                <p:cNvPr id="50" name="Forma Livre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/>
                </a:p>
              </p:txBody>
            </p:sp>
          </p:grpSp>
        </p:grpSp>
      </p:grpSp>
      <p:pic>
        <p:nvPicPr>
          <p:cNvPr id="163" name="Imagem 162" descr="Esta imagem é de dois conjuntos de mãos juntando peças de um quebra-cabeças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663770-8394-48FA-853C-C57581C3D976}"/>
              </a:ext>
            </a:extLst>
          </p:cNvPr>
          <p:cNvSpPr txBox="1"/>
          <p:nvPr/>
        </p:nvSpPr>
        <p:spPr>
          <a:xfrm>
            <a:off x="1510145" y="3241963"/>
            <a:ext cx="4682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>
                <a:solidFill>
                  <a:srgbClr val="002060"/>
                </a:solidFill>
                <a:latin typeface="Segoe UI"/>
              </a:rPr>
              <a:t>Desenvolvedores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3D2EC0-DFC2-4F31-80F5-8ED82C5246B0}"/>
              </a:ext>
            </a:extLst>
          </p:cNvPr>
          <p:cNvSpPr txBox="1"/>
          <p:nvPr/>
        </p:nvSpPr>
        <p:spPr>
          <a:xfrm>
            <a:off x="1510144" y="4142508"/>
            <a:ext cx="4682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>
                <a:solidFill>
                  <a:srgbClr val="002060"/>
                </a:solidFill>
                <a:latin typeface="Segoe UI"/>
              </a:rPr>
              <a:t>Órfãos</a:t>
            </a:r>
            <a:endParaRPr lang="en-US" err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6131AE-963C-40AE-A27A-D8AD4D676AC7}"/>
              </a:ext>
            </a:extLst>
          </p:cNvPr>
          <p:cNvSpPr txBox="1"/>
          <p:nvPr/>
        </p:nvSpPr>
        <p:spPr>
          <a:xfrm>
            <a:off x="1510145" y="5043053"/>
            <a:ext cx="4682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>
                <a:solidFill>
                  <a:srgbClr val="002060"/>
                </a:solidFill>
                <a:latin typeface="Segoe UI"/>
              </a:rPr>
              <a:t>Empresas e Voluntários</a:t>
            </a:r>
            <a:endParaRPr lang="en-US"/>
          </a:p>
        </p:txBody>
      </p:sp>
      <p:sp>
        <p:nvSpPr>
          <p:cNvPr id="2" name="Retângulo 3">
            <a:extLst>
              <a:ext uri="{FF2B5EF4-FFF2-40B4-BE49-F238E27FC236}">
                <a16:creationId xmlns:a16="http://schemas.microsoft.com/office/drawing/2014/main" id="{DB5DAF7E-327F-40FA-B0A6-1C6067252B3F}"/>
              </a:ext>
            </a:extLst>
          </p:cNvPr>
          <p:cNvSpPr/>
          <p:nvPr/>
        </p:nvSpPr>
        <p:spPr>
          <a:xfrm>
            <a:off x="857884" y="1444761"/>
            <a:ext cx="4007249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Calibri Light"/>
                <a:cs typeface="Segoe UI"/>
              </a:rPr>
              <a:t>O GRAMO é composto por quatros setores de atuação, onde todos são de extrema importância para o funcionamento do mesmo.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097374" y="2003071"/>
            <a:ext cx="643166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5400" b="1">
                <a:solidFill>
                  <a:srgbClr val="002060"/>
                </a:solidFill>
                <a:ea typeface="+mn-lt"/>
                <a:cs typeface="+mn-lt"/>
              </a:rPr>
              <a:t>O sistema</a:t>
            </a:r>
            <a:endParaRPr lang="pt-BR" sz="540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6732211" y="2996470"/>
            <a:ext cx="4796958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O sistema foi planejado com foco em simplicidade e acessibilidade, optando-se assim por um serviço 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web </a:t>
            </a:r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contando com design baseado em 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cards </a:t>
            </a:r>
            <a:r>
              <a:rPr lang="pt-BR" err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componentizados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 </a:t>
            </a:r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simples e minimalista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 </a:t>
            </a:r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com baixo consumo</a:t>
            </a:r>
            <a:r>
              <a:rPr lang="pt-BR" i="1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 </a:t>
            </a:r>
            <a:r>
              <a:rPr lang="pt-BR">
                <a:solidFill>
                  <a:srgbClr val="002060"/>
                </a:solidFill>
                <a:latin typeface="Calibri Light"/>
                <a:ea typeface="+mn-lt"/>
                <a:cs typeface="+mn-lt"/>
              </a:rPr>
              <a:t>de internet.</a:t>
            </a:r>
            <a:endParaRPr lang="pt-BR">
              <a:latin typeface="Calibri Light"/>
              <a:ea typeface="+mn-lt"/>
              <a:cs typeface="+mn-lt"/>
            </a:endParaRPr>
          </a:p>
          <a:p>
            <a:pPr algn="r"/>
            <a:endParaRPr lang="pt-BR" i="1">
              <a:solidFill>
                <a:srgbClr val="002060"/>
              </a:solidFill>
              <a:latin typeface="Calibri Light"/>
              <a:cs typeface="Segoe UI"/>
            </a:endParaRP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-3214189" y="804007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3279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m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tângu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1939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32878" y="1051094"/>
            <a:ext cx="3096256" cy="4485814"/>
            <a:chOff x="8448836" y="1051094"/>
            <a:chExt cx="3096256" cy="4485814"/>
          </a:xfrm>
        </p:grpSpPr>
        <p:sp>
          <p:nvSpPr>
            <p:cNvPr id="101" name="Caixa de texto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051094"/>
              <a:ext cx="3047138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pt-BR" b="1" dirty="0">
                  <a:solidFill>
                    <a:srgbClr val="002060"/>
                  </a:solidFill>
                  <a:latin typeface="Segoe UI"/>
                  <a:cs typeface="Segoe UI"/>
                </a:rPr>
                <a:t>Empresas</a:t>
              </a:r>
              <a:endParaRPr lang="pt-BR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68762" y="1933396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As empresas podem publicar suas ofertas de empregos para que os órfãos se candidatem.</a:t>
              </a:r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Caixa de texto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52561" y="2800787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rtl="0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CANDIDATOS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56548" y="3105789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+mj-lt"/>
                  <a:cs typeface="Segoe UI"/>
                </a:rPr>
                <a:t>Os candidatos ás vagas de emprego são exibidos em uma lista, onde é possível visualizar seus perfis.</a:t>
              </a:r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Caixa de texto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97954" y="4222748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rtl="0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MARKETING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54384" y="4552023"/>
              <a:ext cx="2975669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Calibri Light"/>
                  <a:cs typeface="Segoe UI"/>
                </a:rPr>
                <a:t>As empresas participantes terão suas logos expostas, além de possíveis propagandas que usufruam da ação social prestada.</a:t>
              </a:r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48836" y="4010970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3</a:t>
            </a:r>
          </a:p>
        </p:txBody>
      </p:sp>
      <p:sp>
        <p:nvSpPr>
          <p:cNvPr id="66" name="Caixa de texto 100">
            <a:extLst>
              <a:ext uri="{FF2B5EF4-FFF2-40B4-BE49-F238E27FC236}">
                <a16:creationId xmlns:a16="http://schemas.microsoft.com/office/drawing/2014/main" id="{49627C76-0725-460F-B565-1CDEFF3C66C9}"/>
              </a:ext>
            </a:extLst>
          </p:cNvPr>
          <p:cNvSpPr txBox="1"/>
          <p:nvPr/>
        </p:nvSpPr>
        <p:spPr>
          <a:xfrm>
            <a:off x="533435" y="1050309"/>
            <a:ext cx="304713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/>
            <a:r>
              <a:rPr lang="pt-BR" b="1" dirty="0">
                <a:solidFill>
                  <a:srgbClr val="002060"/>
                </a:solidFill>
                <a:latin typeface="Segoe UI"/>
                <a:cs typeface="Segoe UI"/>
              </a:rPr>
              <a:t>Órfãos</a:t>
            </a:r>
            <a:endParaRPr lang="pt-BR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Grupo 92">
            <a:extLst>
              <a:ext uri="{FF2B5EF4-FFF2-40B4-BE49-F238E27FC236}">
                <a16:creationId xmlns:a16="http://schemas.microsoft.com/office/drawing/2014/main" id="{013B0443-64F8-4A3B-BE62-7CAF77BBD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61354" y="1056060"/>
            <a:ext cx="3051271" cy="2877449"/>
            <a:chOff x="8458558" y="1056061"/>
            <a:chExt cx="3051271" cy="2877449"/>
          </a:xfrm>
        </p:grpSpPr>
        <p:sp>
          <p:nvSpPr>
            <p:cNvPr id="110" name="Caixa de texto 100">
              <a:extLst>
                <a:ext uri="{FF2B5EF4-FFF2-40B4-BE49-F238E27FC236}">
                  <a16:creationId xmlns:a16="http://schemas.microsoft.com/office/drawing/2014/main" id="{96DC760A-4002-4559-BAD4-7B67AEB05FB8}"/>
                </a:ext>
              </a:extLst>
            </p:cNvPr>
            <p:cNvSpPr txBox="1"/>
            <p:nvPr/>
          </p:nvSpPr>
          <p:spPr>
            <a:xfrm>
              <a:off x="8462691" y="1056061"/>
              <a:ext cx="3047138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pt-BR" b="1" dirty="0">
                  <a:solidFill>
                    <a:schemeClr val="bg1"/>
                  </a:solidFill>
                  <a:latin typeface="Segoe UI"/>
                  <a:cs typeface="Segoe UI"/>
                </a:rPr>
                <a:t>Voluntários</a:t>
              </a:r>
              <a:endPara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aixa de texto 103">
              <a:extLst>
                <a:ext uri="{FF2B5EF4-FFF2-40B4-BE49-F238E27FC236}">
                  <a16:creationId xmlns:a16="http://schemas.microsoft.com/office/drawing/2014/main" id="{F7955956-3EEF-4AA1-9E10-D52F81054FAA}"/>
                </a:ext>
              </a:extLst>
            </p:cNvPr>
            <p:cNvSpPr txBox="1"/>
            <p:nvPr/>
          </p:nvSpPr>
          <p:spPr>
            <a:xfrm>
              <a:off x="8462691" y="1646093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b="1">
                  <a:solidFill>
                    <a:schemeClr val="bg1"/>
                  </a:solidFill>
                  <a:latin typeface="Segoe UI"/>
                  <a:cs typeface="Segoe UI"/>
                </a:rPr>
                <a:t>INTERAÇÃO</a:t>
              </a:r>
            </a:p>
          </p:txBody>
        </p:sp>
        <p:sp>
          <p:nvSpPr>
            <p:cNvPr id="113" name="Retângulo 104">
              <a:extLst>
                <a:ext uri="{FF2B5EF4-FFF2-40B4-BE49-F238E27FC236}">
                  <a16:creationId xmlns:a16="http://schemas.microsoft.com/office/drawing/2014/main" id="{E7631EF8-7DDF-4F26-93CD-7C58361826B7}"/>
                </a:ext>
              </a:extLst>
            </p:cNvPr>
            <p:cNvSpPr/>
            <p:nvPr/>
          </p:nvSpPr>
          <p:spPr>
            <a:xfrm>
              <a:off x="8460568" y="1884950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chemeClr val="bg1"/>
                  </a:solidFill>
                  <a:latin typeface="+mj-lt"/>
                  <a:cs typeface="Segoe UI"/>
                </a:rPr>
                <a:t>Os voluntários possuem uma série de ferramentas para facilitar a comunicação deles com os órfãos.</a:t>
              </a:r>
              <a:endParaRPr lang="pt-BR" sz="1600" i="1">
                <a:solidFill>
                  <a:schemeClr val="bg1"/>
                </a:solidFill>
                <a:latin typeface="Calibri Light"/>
                <a:cs typeface="Segoe UI"/>
              </a:endParaRPr>
            </a:p>
          </p:txBody>
        </p:sp>
        <p:sp>
          <p:nvSpPr>
            <p:cNvPr id="114" name="Caixa de texto 105">
              <a:extLst>
                <a:ext uri="{FF2B5EF4-FFF2-40B4-BE49-F238E27FC236}">
                  <a16:creationId xmlns:a16="http://schemas.microsoft.com/office/drawing/2014/main" id="{529639A7-2368-4DF6-932D-0FFB2C1C5AB6}"/>
                </a:ext>
              </a:extLst>
            </p:cNvPr>
            <p:cNvSpPr txBox="1"/>
            <p:nvPr/>
          </p:nvSpPr>
          <p:spPr>
            <a:xfrm>
              <a:off x="8462691" y="2858447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b="1">
                  <a:solidFill>
                    <a:schemeClr val="bg1"/>
                  </a:solidFill>
                  <a:latin typeface="Segoe UI"/>
                  <a:cs typeface="Segoe UI"/>
                </a:rPr>
                <a:t>PUBLICAÇÕES</a:t>
              </a:r>
            </a:p>
          </p:txBody>
        </p:sp>
        <p:sp>
          <p:nvSpPr>
            <p:cNvPr id="115" name="Retângulo 106">
              <a:extLst>
                <a:ext uri="{FF2B5EF4-FFF2-40B4-BE49-F238E27FC236}">
                  <a16:creationId xmlns:a16="http://schemas.microsoft.com/office/drawing/2014/main" id="{E1E5466C-10D3-44EA-AA5F-255CAF913D1A}"/>
                </a:ext>
              </a:extLst>
            </p:cNvPr>
            <p:cNvSpPr/>
            <p:nvPr/>
          </p:nvSpPr>
          <p:spPr>
            <a:xfrm>
              <a:off x="8458558" y="3194846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chemeClr val="bg1"/>
                  </a:solidFill>
                  <a:latin typeface="+mj-lt"/>
                  <a:cs typeface="Segoe UI"/>
                </a:rPr>
                <a:t>Eles possuem a possibilidade de publicar oportunidades dos órfãos se  voluntariarem.</a:t>
              </a:r>
              <a:endParaRPr lang="pt-BR" sz="1600" i="1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116" name="Conector Reto 71">
              <a:extLst>
                <a:ext uri="{FF2B5EF4-FFF2-40B4-BE49-F238E27FC236}">
                  <a16:creationId xmlns:a16="http://schemas.microsoft.com/office/drawing/2014/main" id="{F9382481-CCBC-4CD5-803F-399C56E07295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85999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92">
            <a:extLst>
              <a:ext uri="{FF2B5EF4-FFF2-40B4-BE49-F238E27FC236}">
                <a16:creationId xmlns:a16="http://schemas.microsoft.com/office/drawing/2014/main" id="{128F6C0D-3176-489D-826E-8BC2C0E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431" y="1933396"/>
            <a:ext cx="3047660" cy="3604373"/>
            <a:chOff x="8448314" y="1933396"/>
            <a:chExt cx="3047660" cy="3604373"/>
          </a:xfrm>
        </p:grpSpPr>
        <p:sp>
          <p:nvSpPr>
            <p:cNvPr id="120" name="Retângulo 102">
              <a:extLst>
                <a:ext uri="{FF2B5EF4-FFF2-40B4-BE49-F238E27FC236}">
                  <a16:creationId xmlns:a16="http://schemas.microsoft.com/office/drawing/2014/main" id="{DF0BF96B-439A-4283-9D5C-7C195FAF6B10}"/>
                </a:ext>
              </a:extLst>
            </p:cNvPr>
            <p:cNvSpPr/>
            <p:nvPr/>
          </p:nvSpPr>
          <p:spPr>
            <a:xfrm>
              <a:off x="8454384" y="1933396"/>
              <a:ext cx="3018800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Calibri Light"/>
                  <a:cs typeface="Segoe UI"/>
                </a:rPr>
                <a:t>Poderão se cadastrar tanto individualmente quanto serem cadastrados pelo orfanato.</a:t>
              </a:r>
            </a:p>
          </p:txBody>
        </p:sp>
        <p:sp>
          <p:nvSpPr>
            <p:cNvPr id="121" name="Caixa de texto 103">
              <a:extLst>
                <a:ext uri="{FF2B5EF4-FFF2-40B4-BE49-F238E27FC236}">
                  <a16:creationId xmlns:a16="http://schemas.microsoft.com/office/drawing/2014/main" id="{63AD134D-E855-4DDC-84DF-7A80DF99B261}"/>
                </a:ext>
              </a:extLst>
            </p:cNvPr>
            <p:cNvSpPr txBox="1"/>
            <p:nvPr/>
          </p:nvSpPr>
          <p:spPr>
            <a:xfrm>
              <a:off x="8448836" y="2858142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VISUALIZAÇÔES</a:t>
              </a:r>
              <a:endParaRPr lang="en-US">
                <a:cs typeface="Calibri"/>
              </a:endParaRPr>
            </a:p>
          </p:txBody>
        </p:sp>
        <p:sp>
          <p:nvSpPr>
            <p:cNvPr id="124" name="Retângulo 104">
              <a:extLst>
                <a:ext uri="{FF2B5EF4-FFF2-40B4-BE49-F238E27FC236}">
                  <a16:creationId xmlns:a16="http://schemas.microsoft.com/office/drawing/2014/main" id="{68CEB452-45B0-46AF-8940-52EAC42E2289}"/>
                </a:ext>
              </a:extLst>
            </p:cNvPr>
            <p:cNvSpPr/>
            <p:nvPr/>
          </p:nvSpPr>
          <p:spPr>
            <a:xfrm>
              <a:off x="8454384" y="3175807"/>
              <a:ext cx="3018800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+mj-lt"/>
                  <a:cs typeface="Calibri Light"/>
                </a:rPr>
                <a:t>Os órfãos terão visualizações focadas nas vagas de emprego.</a:t>
              </a:r>
              <a:endParaRPr lang="pt-BR" sz="1600">
                <a:ea typeface="+mn-lt"/>
                <a:cs typeface="+mn-lt"/>
              </a:endParaRPr>
            </a:p>
            <a:p>
              <a:endParaRPr lang="pt-BR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25" name="Caixa de texto 105">
              <a:extLst>
                <a:ext uri="{FF2B5EF4-FFF2-40B4-BE49-F238E27FC236}">
                  <a16:creationId xmlns:a16="http://schemas.microsoft.com/office/drawing/2014/main" id="{71AD9D6B-1440-418C-BAC4-7AD497240803}"/>
                </a:ext>
              </a:extLst>
            </p:cNvPr>
            <p:cNvSpPr txBox="1"/>
            <p:nvPr/>
          </p:nvSpPr>
          <p:spPr>
            <a:xfrm>
              <a:off x="8448314" y="4279397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rtl="0"/>
              <a:r>
                <a:rPr lang="pt-BR" sz="1600" b="1">
                  <a:solidFill>
                    <a:srgbClr val="002060"/>
                  </a:solidFill>
                  <a:latin typeface="Segoe UI"/>
                  <a:cs typeface="Segoe UI"/>
                </a:rPr>
                <a:t>PERFIS</a:t>
              </a:r>
              <a:endParaRPr lang="pt-BR" sz="1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tângulo 106">
              <a:extLst>
                <a:ext uri="{FF2B5EF4-FFF2-40B4-BE49-F238E27FC236}">
                  <a16:creationId xmlns:a16="http://schemas.microsoft.com/office/drawing/2014/main" id="{7FBC5248-C326-456C-BBE3-57CDCE090A0B}"/>
                </a:ext>
              </a:extLst>
            </p:cNvPr>
            <p:cNvSpPr/>
            <p:nvPr/>
          </p:nvSpPr>
          <p:spPr>
            <a:xfrm>
              <a:off x="8454384" y="4552884"/>
              <a:ext cx="2864832" cy="9848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pt-BR" sz="1600" i="1">
                  <a:solidFill>
                    <a:srgbClr val="002060"/>
                  </a:solidFill>
                  <a:latin typeface="Calibri Light"/>
                  <a:cs typeface="Segoe UI"/>
                </a:rPr>
                <a:t>Eles terão perfis que funcionem como micro portifólios, com uma breve descrição de suas competências.</a:t>
              </a:r>
            </a:p>
          </p:txBody>
        </p:sp>
        <p:cxnSp>
          <p:nvCxnSpPr>
            <p:cNvPr id="127" name="Conector Reto 71">
              <a:extLst>
                <a:ext uri="{FF2B5EF4-FFF2-40B4-BE49-F238E27FC236}">
                  <a16:creationId xmlns:a16="http://schemas.microsoft.com/office/drawing/2014/main" id="{1C1B7D79-92AE-4151-8CF6-A976BD4D5045}"/>
                </a:ext>
              </a:extLst>
            </p:cNvPr>
            <p:cNvCxnSpPr>
              <a:cxnSpLocks/>
            </p:cNvCxnSpPr>
            <p:nvPr/>
          </p:nvCxnSpPr>
          <p:spPr>
            <a:xfrm>
              <a:off x="8477069" y="401123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07">
              <a:extLst>
                <a:ext uri="{FF2B5EF4-FFF2-40B4-BE49-F238E27FC236}">
                  <a16:creationId xmlns:a16="http://schemas.microsoft.com/office/drawing/2014/main" id="{82D5E922-9DF7-4108-8B05-AEA2998F5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48314" y="2752634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ixa de texto 103">
            <a:extLst>
              <a:ext uri="{FF2B5EF4-FFF2-40B4-BE49-F238E27FC236}">
                <a16:creationId xmlns:a16="http://schemas.microsoft.com/office/drawing/2014/main" id="{C667D756-3509-4EAB-B9E4-11B93CEAA89E}"/>
              </a:ext>
            </a:extLst>
          </p:cNvPr>
          <p:cNvSpPr txBox="1"/>
          <p:nvPr/>
        </p:nvSpPr>
        <p:spPr>
          <a:xfrm>
            <a:off x="519057" y="1643125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1600" b="1">
                <a:solidFill>
                  <a:srgbClr val="002060"/>
                </a:solidFill>
                <a:latin typeface="Segoe UI"/>
                <a:cs typeface="Segoe UI"/>
              </a:rPr>
              <a:t>CADASTRO</a:t>
            </a:r>
            <a:endParaRPr lang="en-US">
              <a:cs typeface="Calibri"/>
            </a:endParaRPr>
          </a:p>
        </p:txBody>
      </p:sp>
      <p:sp>
        <p:nvSpPr>
          <p:cNvPr id="35" name="Caixa de texto 103">
            <a:extLst>
              <a:ext uri="{FF2B5EF4-FFF2-40B4-BE49-F238E27FC236}">
                <a16:creationId xmlns:a16="http://schemas.microsoft.com/office/drawing/2014/main" id="{D965D955-266C-414C-8A4B-39024DF9DACD}"/>
              </a:ext>
            </a:extLst>
          </p:cNvPr>
          <p:cNvSpPr txBox="1"/>
          <p:nvPr/>
        </p:nvSpPr>
        <p:spPr>
          <a:xfrm>
            <a:off x="8443856" y="1643125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1600" b="1">
                <a:solidFill>
                  <a:srgbClr val="002060"/>
                </a:solidFill>
                <a:latin typeface="Segoe UI"/>
                <a:cs typeface="Segoe UI"/>
              </a:rPr>
              <a:t>EMPREGOS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-54" y="888957"/>
            <a:ext cx="4828976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Nosso site</a:t>
            </a: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9773010" y="-5780823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grpSp>
        <p:nvGrpSpPr>
          <p:cNvPr id="12" name="Grupo 1" descr="Esta imagem é uma forma decorativa de resumo. ">
            <a:extLst>
              <a:ext uri="{FF2B5EF4-FFF2-40B4-BE49-F238E27FC236}">
                <a16:creationId xmlns:a16="http://schemas.microsoft.com/office/drawing/2014/main" id="{33CC5DE7-CEA5-4EE9-86E0-30E069F54E20}"/>
              </a:ext>
            </a:extLst>
          </p:cNvPr>
          <p:cNvGrpSpPr/>
          <p:nvPr/>
        </p:nvGrpSpPr>
        <p:grpSpPr>
          <a:xfrm>
            <a:off x="-7019746" y="-216785"/>
            <a:ext cx="8948964" cy="12105059"/>
            <a:chOff x="4855953" y="-2833465"/>
            <a:chExt cx="8948964" cy="12105059"/>
          </a:xfrm>
        </p:grpSpPr>
        <p:sp>
          <p:nvSpPr>
            <p:cNvPr id="13" name="Forma Livre 10">
              <a:extLst>
                <a:ext uri="{FF2B5EF4-FFF2-40B4-BE49-F238E27FC236}">
                  <a16:creationId xmlns:a16="http://schemas.microsoft.com/office/drawing/2014/main" id="{84D95AEC-D455-44BA-8759-3783E9A565B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4" name="Forma Livre 11">
              <a:extLst>
                <a:ext uri="{FF2B5EF4-FFF2-40B4-BE49-F238E27FC236}">
                  <a16:creationId xmlns:a16="http://schemas.microsoft.com/office/drawing/2014/main" id="{216363AB-0CED-4951-95A7-4F234D25A2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5" name="Forma Livre 12">
              <a:extLst>
                <a:ext uri="{FF2B5EF4-FFF2-40B4-BE49-F238E27FC236}">
                  <a16:creationId xmlns:a16="http://schemas.microsoft.com/office/drawing/2014/main" id="{899BC3DC-E869-4FE9-8B41-D9FD220FF3D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pic>
        <p:nvPicPr>
          <p:cNvPr id="7" name="Picture 1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577DE6D-F45F-42F4-A0E2-AD422085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00" y="193701"/>
            <a:ext cx="3924807" cy="6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-53" y="362484"/>
            <a:ext cx="12185739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5400" b="1">
                <a:solidFill>
                  <a:srgbClr val="002060"/>
                </a:solidFill>
                <a:latin typeface="Segoe UI"/>
                <a:cs typeface="Segoe UI"/>
              </a:rPr>
              <a:t>Design em cards</a:t>
            </a:r>
            <a:endParaRPr lang="en-US"/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Recursos humanos slide 11</a:t>
            </a:r>
          </a:p>
        </p:txBody>
      </p:sp>
      <p:grpSp>
        <p:nvGrpSpPr>
          <p:cNvPr id="2" name="Grupo 1" descr="Esta imagem é uma forma decorativa de resumo. ">
            <a:extLst>
              <a:ext uri="{FF2B5EF4-FFF2-40B4-BE49-F238E27FC236}">
                <a16:creationId xmlns:a16="http://schemas.microsoft.com/office/drawing/2014/main" id="{45587425-71B4-439C-A9CB-C746B19FCF94}"/>
              </a:ext>
            </a:extLst>
          </p:cNvPr>
          <p:cNvGrpSpPr/>
          <p:nvPr/>
        </p:nvGrpSpPr>
        <p:grpSpPr>
          <a:xfrm>
            <a:off x="9773010" y="-5780823"/>
            <a:ext cx="8948964" cy="12105059"/>
            <a:chOff x="4855953" y="-2833465"/>
            <a:chExt cx="8948964" cy="12105059"/>
          </a:xfrm>
        </p:grpSpPr>
        <p:sp>
          <p:nvSpPr>
            <p:cNvPr id="8" name="Forma Livre 10">
              <a:extLst>
                <a:ext uri="{FF2B5EF4-FFF2-40B4-BE49-F238E27FC236}">
                  <a16:creationId xmlns:a16="http://schemas.microsoft.com/office/drawing/2014/main" id="{5CC1680F-D545-462D-8E37-625D0529EF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9" name="Forma Livre 11">
              <a:extLst>
                <a:ext uri="{FF2B5EF4-FFF2-40B4-BE49-F238E27FC236}">
                  <a16:creationId xmlns:a16="http://schemas.microsoft.com/office/drawing/2014/main" id="{A250DCE1-9788-49E9-8442-FE5FBFD5D80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DAF380C1-2BBF-43EA-BCE1-638E3D6D66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grpSp>
        <p:nvGrpSpPr>
          <p:cNvPr id="12" name="Grupo 1" descr="Esta imagem é uma forma decorativa de resumo. ">
            <a:extLst>
              <a:ext uri="{FF2B5EF4-FFF2-40B4-BE49-F238E27FC236}">
                <a16:creationId xmlns:a16="http://schemas.microsoft.com/office/drawing/2014/main" id="{33CC5DE7-CEA5-4EE9-86E0-30E069F54E20}"/>
              </a:ext>
            </a:extLst>
          </p:cNvPr>
          <p:cNvGrpSpPr/>
          <p:nvPr/>
        </p:nvGrpSpPr>
        <p:grpSpPr>
          <a:xfrm>
            <a:off x="-7019746" y="-216785"/>
            <a:ext cx="8948964" cy="12105059"/>
            <a:chOff x="4855953" y="-2833465"/>
            <a:chExt cx="8948964" cy="12105059"/>
          </a:xfrm>
        </p:grpSpPr>
        <p:sp>
          <p:nvSpPr>
            <p:cNvPr id="13" name="Forma Livre 10">
              <a:extLst>
                <a:ext uri="{FF2B5EF4-FFF2-40B4-BE49-F238E27FC236}">
                  <a16:creationId xmlns:a16="http://schemas.microsoft.com/office/drawing/2014/main" id="{84D95AEC-D455-44BA-8759-3783E9A565B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4" name="Forma Livre 11">
              <a:extLst>
                <a:ext uri="{FF2B5EF4-FFF2-40B4-BE49-F238E27FC236}">
                  <a16:creationId xmlns:a16="http://schemas.microsoft.com/office/drawing/2014/main" id="{216363AB-0CED-4951-95A7-4F234D25A2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  <p:sp>
          <p:nvSpPr>
            <p:cNvPr id="15" name="Forma Livre 12">
              <a:extLst>
                <a:ext uri="{FF2B5EF4-FFF2-40B4-BE49-F238E27FC236}">
                  <a16:creationId xmlns:a16="http://schemas.microsoft.com/office/drawing/2014/main" id="{899BC3DC-E869-4FE9-8B41-D9FD220FF3D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/>
            </a:p>
          </p:txBody>
        </p:sp>
      </p:grp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E687F61-9B54-4618-A278-F0E68C51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45" y="1343251"/>
            <a:ext cx="6466935" cy="4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9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51_TF33668227.potx" id="{64C06708-10C5-4D1A-946C-86F5B9589ED0}" vid="{0DC6EE3A-F176-45B7-AB05-EF6E841FFBA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CC7A58539FB7488C7690BD578C7B05" ma:contentTypeVersion="9" ma:contentTypeDescription="Create a new document." ma:contentTypeScope="" ma:versionID="1559f65838ebc8d47e15b0da16cc9fa2">
  <xsd:schema xmlns:xsd="http://www.w3.org/2001/XMLSchema" xmlns:xs="http://www.w3.org/2001/XMLSchema" xmlns:p="http://schemas.microsoft.com/office/2006/metadata/properties" xmlns:ns3="71c71ec2-0a04-4a5d-91dd-5f2eeb8a9df8" xmlns:ns4="80a0db9e-20ce-4de3-bb68-f9c3707e40c3" targetNamespace="http://schemas.microsoft.com/office/2006/metadata/properties" ma:root="true" ma:fieldsID="824e3fb81584446f00fa4e021bb9bf8f" ns3:_="" ns4:_="">
    <xsd:import namespace="71c71ec2-0a04-4a5d-91dd-5f2eeb8a9df8"/>
    <xsd:import namespace="80a0db9e-20ce-4de3-bb68-f9c3707e40c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71ec2-0a04-4a5d-91dd-5f2eeb8a9d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0db9e-20ce-4de3-bb68-f9c3707e40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8B413F-61B6-4BC4-95B0-5B8F1E64B336}">
  <ds:schemaRefs>
    <ds:schemaRef ds:uri="71c71ec2-0a04-4a5d-91dd-5f2eeb8a9df8"/>
    <ds:schemaRef ds:uri="80a0db9e-20ce-4de3-bb68-f9c3707e40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B8B210-3600-4CDA-8BF4-0FD3B0684D5A}">
  <ds:schemaRefs>
    <ds:schemaRef ds:uri="71c71ec2-0a04-4a5d-91dd-5f2eeb8a9df8"/>
    <ds:schemaRef ds:uri="80a0db9e-20ce-4de3-bb68-f9c3707e40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525A871-9642-4DB1-9DB6-5CA2126124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 da 24Slides</Templat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Recursos humanos slide 1</vt:lpstr>
      <vt:lpstr>Recursos humanos slide 2</vt:lpstr>
      <vt:lpstr>Recursos humanos slide 11</vt:lpstr>
      <vt:lpstr>Recursos humanos slide 4</vt:lpstr>
      <vt:lpstr>Recursos humanos slide 8</vt:lpstr>
      <vt:lpstr>Recursos humanos slide 11</vt:lpstr>
      <vt:lpstr>Recursos humanos slide 3</vt:lpstr>
      <vt:lpstr>Recursos humanos slide 11</vt:lpstr>
      <vt:lpstr>Recursos humanos slide 11</vt:lpstr>
      <vt:lpstr>Recursos humanos slide 11</vt:lpstr>
      <vt:lpstr>Recursos humanos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humanos slide 1</dc:title>
  <dc:creator>CAROLINY FRANCA</dc:creator>
  <cp:revision>64</cp:revision>
  <dcterms:created xsi:type="dcterms:W3CDTF">2021-06-16T01:40:10Z</dcterms:created>
  <dcterms:modified xsi:type="dcterms:W3CDTF">2021-06-20T22:19:19Z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0x010100DCCC7A58539FB7488C7690BD578C7B05</vt:lpwstr>
  </property>
</Properties>
</file>