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7" r:id="rId5"/>
    <p:sldId id="258" r:id="rId6"/>
    <p:sldId id="267" r:id="rId7"/>
    <p:sldId id="265" r:id="rId8"/>
    <p:sldId id="259" r:id="rId9"/>
    <p:sldId id="260" r:id="rId10"/>
    <p:sldId id="268" r:id="rId11"/>
    <p:sldId id="270" r:id="rId12"/>
    <p:sldId id="271" r:id="rId13"/>
    <p:sldId id="272" r:id="rId14"/>
    <p:sldId id="266" r:id="rId1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STAVO HENRIQUE PINTO" initials="GP" lastIdx="4" clrIdx="0">
    <p:extLst>
      <p:ext uri="{19B8F6BF-5375-455C-9EA6-DF929625EA0E}">
        <p15:presenceInfo xmlns:p15="http://schemas.microsoft.com/office/powerpoint/2012/main" userId="S::gustavo.henrique@fatec.sp.gov.br::916e0adc-b64a-4a31-980a-72bf59be08d8" providerId="AD"/>
      </p:ext>
    </p:extLst>
  </p:cmAuthor>
  <p:cmAuthor id="2" name="CAROLINY FRANCA" initials="CF" lastIdx="1" clrIdx="1">
    <p:extLst>
      <p:ext uri="{19B8F6BF-5375-455C-9EA6-DF929625EA0E}">
        <p15:presenceInfo xmlns:p15="http://schemas.microsoft.com/office/powerpoint/2012/main" userId="CAROLINY FRANCA" providerId="None"/>
      </p:ext>
    </p:extLst>
  </p:cmAuthor>
  <p:cmAuthor id="3" name="CAROLINY CARDOSO DE FRANCA" initials="CF" lastIdx="1" clrIdx="2">
    <p:extLst>
      <p:ext uri="{19B8F6BF-5375-455C-9EA6-DF929625EA0E}">
        <p15:presenceInfo xmlns:p15="http://schemas.microsoft.com/office/powerpoint/2012/main" userId="S::caroliny.franca@fatec.sp.gov.br::73d301e6-c619-47be-bff3-ffbee250ade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EBD8"/>
    <a:srgbClr val="8335E5"/>
    <a:srgbClr val="6B8DE1"/>
    <a:srgbClr val="6C92E1"/>
    <a:srgbClr val="6313DC"/>
    <a:srgbClr val="1E3ADA"/>
    <a:srgbClr val="030553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DE0713-1E53-F793-CA8F-D3810A6CD864}" v="146" dt="2021-06-16T01:52:44.120"/>
    <p1510:client id="{0D0C5A08-38BC-3D8D-87BF-304DDCDE9174}" v="791" dt="2021-06-18T01:23:06.990"/>
    <p1510:client id="{2EE70569-B37F-1B5E-1A10-7CC7F48BAD4D}" v="1965" dt="2021-06-18T01:22:46.324"/>
    <p1510:client id="{6EA55792-9684-1809-C53A-9B3EC4543243}" v="2454" dt="2021-06-19T19:12:38.334"/>
    <p1510:client id="{76FDEC00-502A-1AFC-C9CA-8DB606F0BC11}" v="1503" dt="2021-06-18T01:02:38.267"/>
    <p1510:client id="{8EA4C228-F60A-4C9A-8317-EA9BC0178291}" v="104" dt="2021-06-16T01:50:16.565"/>
    <p1510:client id="{BC0C7DF9-10B7-4D4A-AD05-CF8FB838979B}" v="1230" dt="2021-06-17T22:50:18.840"/>
    <p1510:client id="{D2A2A81E-936C-0D58-84E9-D4C8E8BB397F}" v="2151" dt="2021-06-19T18:31:33.9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064"/>
        <p:guide pos="3840"/>
        <p:guide pos="456"/>
        <p:guide pos="720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E670E4-9079-42C1-920C-F1B793C7E7EE}" type="datetime1">
              <a:rPr lang="pt-BR" smtClean="0"/>
              <a:t>20/06/2021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9C4F6-15AE-4765-BB60-5D0ED727A37B}" type="datetime1">
              <a:rPr lang="pt-BR" smtClean="0"/>
              <a:pPr/>
              <a:t>20/06/2021</a:t>
            </a:fld>
            <a:endParaRPr lang="pt-BR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764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047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/>
              <a:t> 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512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>
              <a:cs typeface="Calibri"/>
            </a:endParaRP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885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836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437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664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000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183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74D672-F5A7-4041-BBBF-2EBBFE2A07DD}" type="datetime1">
              <a:rPr lang="pt-BR" noProof="0" smtClean="0"/>
              <a:t>20/06/2021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146D5A-A4FD-45BD-8199-C85568D16D40}" type="datetime1">
              <a:rPr lang="pt-BR" noProof="0" smtClean="0"/>
              <a:t>20/06/2021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5F478A-FA9C-44C9-8DDC-1B621E284260}" type="datetime1">
              <a:rPr lang="pt-BR" noProof="0" smtClean="0"/>
              <a:t>20/06/2021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EDD471-26D4-4FF3-A6FF-536ACDA9BF02}" type="datetime1">
              <a:rPr lang="pt-BR" noProof="0" smtClean="0"/>
              <a:t>20/06/2021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CED200-80F6-4839-BF5E-DC1ECCFB54D0}" type="datetime1">
              <a:rPr lang="pt-BR" noProof="0" smtClean="0"/>
              <a:t>20/06/2021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2DE8FB-FC54-438F-92A9-1510A02898CB}" type="datetime1">
              <a:rPr lang="pt-BR" noProof="0" smtClean="0"/>
              <a:t>20/06/2021</a:t>
            </a:fld>
            <a:endParaRPr lang="pt-BR" noProof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D20FF2-8011-42DD-B3AC-9F97CAF923D1}" type="datetime1">
              <a:rPr lang="pt-BR" noProof="0" smtClean="0"/>
              <a:t>20/06/2021</a:t>
            </a:fld>
            <a:endParaRPr lang="pt-BR" noProof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AC6F76-9A13-4E54-A844-735A74348C05}" type="datetime1">
              <a:rPr lang="pt-BR" noProof="0" smtClean="0"/>
              <a:t>20/06/2021</a:t>
            </a:fld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9FDBC-FFCD-4C7D-A84E-294CB2AEB06F}" type="datetime1">
              <a:rPr lang="pt-BR" noProof="0" smtClean="0"/>
              <a:t>20/06/2021</a:t>
            </a:fld>
            <a:endParaRPr lang="pt-BR" noProof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5B8167-F654-4DEE-889D-28E9B8A35B31}" type="datetime1">
              <a:rPr lang="pt-BR" noProof="0" smtClean="0"/>
              <a:t>20/06/2021</a:t>
            </a:fld>
            <a:endParaRPr lang="pt-BR" noProof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FE262D-60BA-41FA-A1F2-231B2F56F8AA}" type="datetime1">
              <a:rPr lang="pt-BR" noProof="0" smtClean="0"/>
              <a:t>20/06/2021</a:t>
            </a:fld>
            <a:endParaRPr lang="pt-BR" noProof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1E46AAA-2B45-4657-B6C9-62CDC280C6E1}" type="datetime1">
              <a:rPr lang="pt-BR" noProof="0" smtClean="0"/>
              <a:t>20/06/2021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 descr="Esta imagem é uma forma decorativa de resumo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orma Livre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19" name="Forma Livre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20" name="Forma Livre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</p:grpSp>
      <p:sp>
        <p:nvSpPr>
          <p:cNvPr id="24" name="Caixa de texto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668710" y="1751439"/>
            <a:ext cx="4223538" cy="33239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pt-BR" sz="5400" b="1">
                <a:solidFill>
                  <a:srgbClr val="002060"/>
                </a:solidFill>
                <a:latin typeface="Segoe UI"/>
                <a:cs typeface="Segoe UI"/>
              </a:rPr>
              <a:t>Grupo de Apoio a</a:t>
            </a:r>
            <a:endParaRPr lang="en-US"/>
          </a:p>
          <a:p>
            <a:r>
              <a:rPr lang="pt-BR" sz="5400" b="1">
                <a:solidFill>
                  <a:srgbClr val="002060"/>
                </a:solidFill>
                <a:latin typeface="Segoe UI"/>
                <a:cs typeface="Segoe UI"/>
              </a:rPr>
              <a:t>Maioridade Órfã</a:t>
            </a:r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5358396"/>
            <a:ext cx="3536195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pt-BR" sz="1600" i="1">
                <a:solidFill>
                  <a:srgbClr val="002060"/>
                </a:solidFill>
                <a:latin typeface="+mj-lt"/>
                <a:cs typeface="Segoe UI"/>
              </a:rPr>
              <a:t>Projeto Integrador – Fatec Araras, 2021</a:t>
            </a:r>
          </a:p>
        </p:txBody>
      </p:sp>
      <p:sp>
        <p:nvSpPr>
          <p:cNvPr id="3" name="Título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pt-BR"/>
              <a:t>Recursos humanos slide 1</a:t>
            </a:r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 de texto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2044635"/>
            <a:ext cx="7872533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pt-BR" sz="5400" b="1">
                <a:solidFill>
                  <a:srgbClr val="002060"/>
                </a:solidFill>
                <a:latin typeface="Segoe UI"/>
                <a:cs typeface="Segoe UI"/>
              </a:rPr>
              <a:t>Por que colaborar?</a:t>
            </a:r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733192" y="3135016"/>
            <a:ext cx="3536195" cy="1661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>
                <a:solidFill>
                  <a:srgbClr val="002060"/>
                </a:solidFill>
                <a:latin typeface="Calibri Light"/>
                <a:cs typeface="Segoe UI"/>
              </a:rPr>
              <a:t>Desde o princípio essa pergunta rondou as mesas de discussão e chegamos a conclusão:</a:t>
            </a:r>
            <a:endParaRPr lang="en-US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endParaRPr lang="pt-BR">
              <a:solidFill>
                <a:srgbClr val="002060"/>
              </a:solidFill>
              <a:latin typeface="Calibri Light"/>
              <a:cs typeface="Segoe UI"/>
            </a:endParaRPr>
          </a:p>
          <a:p>
            <a:r>
              <a:rPr lang="pt-BR" i="1">
                <a:solidFill>
                  <a:srgbClr val="002060"/>
                </a:solidFill>
                <a:latin typeface="Calibri Light"/>
                <a:cs typeface="Segoe UI"/>
              </a:rPr>
              <a:t>"Ajude uma pessoa e ela ajudará o próximo na mesma proporção"</a:t>
            </a:r>
          </a:p>
        </p:txBody>
      </p:sp>
      <p:sp>
        <p:nvSpPr>
          <p:cNvPr id="6" name="Título 5" hidden="1">
            <a:extLst>
              <a:ext uri="{FF2B5EF4-FFF2-40B4-BE49-F238E27FC236}">
                <a16:creationId xmlns:a16="http://schemas.microsoft.com/office/drawing/2014/main" id="{369BDDB6-A69A-415D-B73D-D630C736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/>
              <a:t>Recursos humanos slide 11</a:t>
            </a:r>
          </a:p>
        </p:txBody>
      </p:sp>
      <p:grpSp>
        <p:nvGrpSpPr>
          <p:cNvPr id="2" name="Grupo 1" descr="Esta imagem é uma forma decorativa de resumo. ">
            <a:extLst>
              <a:ext uri="{FF2B5EF4-FFF2-40B4-BE49-F238E27FC236}">
                <a16:creationId xmlns:a16="http://schemas.microsoft.com/office/drawing/2014/main" id="{45587425-71B4-439C-A9CB-C746B19FCF94}"/>
              </a:ext>
            </a:extLst>
          </p:cNvPr>
          <p:cNvGrpSpPr/>
          <p:nvPr/>
        </p:nvGrpSpPr>
        <p:grpSpPr>
          <a:xfrm>
            <a:off x="7717047" y="-6053993"/>
            <a:ext cx="8948964" cy="12105059"/>
            <a:chOff x="4855953" y="-2833465"/>
            <a:chExt cx="8948964" cy="12105059"/>
          </a:xfrm>
        </p:grpSpPr>
        <p:sp>
          <p:nvSpPr>
            <p:cNvPr id="8" name="Forma Livre 10">
              <a:extLst>
                <a:ext uri="{FF2B5EF4-FFF2-40B4-BE49-F238E27FC236}">
                  <a16:creationId xmlns:a16="http://schemas.microsoft.com/office/drawing/2014/main" id="{5CC1680F-D545-462D-8E37-625D0529EFFE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9" name="Forma Livre 11">
              <a:extLst>
                <a:ext uri="{FF2B5EF4-FFF2-40B4-BE49-F238E27FC236}">
                  <a16:creationId xmlns:a16="http://schemas.microsoft.com/office/drawing/2014/main" id="{A250DCE1-9788-49E9-8442-FE5FBFD5D80A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10" name="Forma Livre 12">
              <a:extLst>
                <a:ext uri="{FF2B5EF4-FFF2-40B4-BE49-F238E27FC236}">
                  <a16:creationId xmlns:a16="http://schemas.microsoft.com/office/drawing/2014/main" id="{DAF380C1-2BBF-43EA-BCE1-638E3D6D664E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769802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 de texto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21974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pt-BR" sz="5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Obrigado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733192" y="5358396"/>
            <a:ext cx="3536195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endParaRPr lang="pt-BR" sz="1600">
              <a:solidFill>
                <a:srgbClr val="000000"/>
              </a:solidFill>
              <a:latin typeface="+mj-lt"/>
              <a:cs typeface="Calibri Light"/>
            </a:endParaRPr>
          </a:p>
        </p:txBody>
      </p:sp>
      <p:grpSp>
        <p:nvGrpSpPr>
          <p:cNvPr id="23" name="Grupo 22" descr="É esta imagem de uma forma de resumo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911371" y="-3775574"/>
            <a:ext cx="8948964" cy="12105059"/>
            <a:chOff x="4855953" y="-2833465"/>
            <a:chExt cx="8948964" cy="12105059"/>
          </a:xfrm>
        </p:grpSpPr>
        <p:sp>
          <p:nvSpPr>
            <p:cNvPr id="20" name="Forma Livre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21" name="Forma Livre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22" name="Forma Livre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</p:grpSp>
      <p:sp>
        <p:nvSpPr>
          <p:cNvPr id="25" name="Título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/>
              <a:t>Recursos humanos slide 10</a:t>
            </a:r>
          </a:p>
        </p:txBody>
      </p:sp>
      <p:sp>
        <p:nvSpPr>
          <p:cNvPr id="2" name="Retângulo 3">
            <a:extLst>
              <a:ext uri="{FF2B5EF4-FFF2-40B4-BE49-F238E27FC236}">
                <a16:creationId xmlns:a16="http://schemas.microsoft.com/office/drawing/2014/main" id="{BAA19185-2B46-4356-8408-F26F4848E842}"/>
              </a:ext>
            </a:extLst>
          </p:cNvPr>
          <p:cNvSpPr/>
          <p:nvPr/>
        </p:nvSpPr>
        <p:spPr>
          <a:xfrm>
            <a:off x="733192" y="3204289"/>
            <a:ext cx="3813285" cy="33239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b="1">
                <a:solidFill>
                  <a:srgbClr val="002060"/>
                </a:solidFill>
                <a:latin typeface="Calibri Light"/>
                <a:cs typeface="Segoe UI"/>
              </a:rPr>
              <a:t>Agradecemos imensamente pela atenção!</a:t>
            </a:r>
          </a:p>
          <a:p>
            <a:endParaRPr lang="pt-BR">
              <a:solidFill>
                <a:srgbClr val="002060"/>
              </a:solidFill>
              <a:latin typeface="Calibri Light"/>
              <a:cs typeface="Segoe UI"/>
            </a:endParaRPr>
          </a:p>
          <a:p>
            <a:r>
              <a:rPr lang="pt-BR" b="1">
                <a:solidFill>
                  <a:srgbClr val="002060"/>
                </a:solidFill>
                <a:latin typeface="Calibri Light"/>
                <a:cs typeface="Segoe UI"/>
              </a:rPr>
              <a:t>Trabalho desenvolvido por:</a:t>
            </a:r>
          </a:p>
          <a:p>
            <a:r>
              <a:rPr lang="pt-BR">
                <a:solidFill>
                  <a:srgbClr val="002060"/>
                </a:solidFill>
                <a:latin typeface="Calibri Light"/>
                <a:cs typeface="Segoe UI"/>
              </a:rPr>
              <a:t>André Felipe de Paula</a:t>
            </a:r>
          </a:p>
          <a:p>
            <a:r>
              <a:rPr lang="pt-BR" err="1">
                <a:solidFill>
                  <a:srgbClr val="002060"/>
                </a:solidFill>
                <a:latin typeface="Calibri Light"/>
                <a:cs typeface="Segoe UI"/>
              </a:rPr>
              <a:t>Caroliny</a:t>
            </a:r>
            <a:r>
              <a:rPr lang="pt-BR">
                <a:solidFill>
                  <a:srgbClr val="002060"/>
                </a:solidFill>
                <a:latin typeface="Calibri Light"/>
                <a:cs typeface="Segoe UI"/>
              </a:rPr>
              <a:t> Cardoso de França</a:t>
            </a:r>
          </a:p>
          <a:p>
            <a:r>
              <a:rPr lang="pt-BR">
                <a:solidFill>
                  <a:srgbClr val="002060"/>
                </a:solidFill>
                <a:latin typeface="Calibri Light"/>
                <a:cs typeface="Segoe UI"/>
              </a:rPr>
              <a:t>Gustavo Henrique Pinto</a:t>
            </a:r>
          </a:p>
          <a:p>
            <a:r>
              <a:rPr lang="pt-BR">
                <a:solidFill>
                  <a:srgbClr val="002060"/>
                </a:solidFill>
                <a:latin typeface="Calibri Light"/>
                <a:cs typeface="Segoe UI"/>
              </a:rPr>
              <a:t>Jonatas </a:t>
            </a:r>
            <a:r>
              <a:rPr lang="pt-BR" err="1">
                <a:solidFill>
                  <a:srgbClr val="002060"/>
                </a:solidFill>
                <a:latin typeface="Calibri Light"/>
                <a:cs typeface="Segoe UI"/>
              </a:rPr>
              <a:t>Tonin</a:t>
            </a:r>
            <a:r>
              <a:rPr lang="pt-BR">
                <a:solidFill>
                  <a:srgbClr val="002060"/>
                </a:solidFill>
                <a:latin typeface="Calibri Light"/>
                <a:cs typeface="Segoe UI"/>
              </a:rPr>
              <a:t> Coelho</a:t>
            </a:r>
          </a:p>
          <a:p>
            <a:r>
              <a:rPr lang="pt-BR">
                <a:solidFill>
                  <a:srgbClr val="002060"/>
                </a:solidFill>
                <a:latin typeface="Calibri Light"/>
                <a:cs typeface="Segoe UI"/>
              </a:rPr>
              <a:t>João Victor de Oliveira Gomes</a:t>
            </a:r>
          </a:p>
          <a:p>
            <a:r>
              <a:rPr lang="pt-BR">
                <a:solidFill>
                  <a:srgbClr val="002060"/>
                </a:solidFill>
                <a:latin typeface="Calibri Light"/>
                <a:cs typeface="Segoe UI"/>
              </a:rPr>
              <a:t>Leonardo Cesar </a:t>
            </a:r>
            <a:r>
              <a:rPr lang="pt-BR" err="1">
                <a:solidFill>
                  <a:srgbClr val="002060"/>
                </a:solidFill>
                <a:latin typeface="Calibri Light"/>
                <a:cs typeface="Segoe UI"/>
              </a:rPr>
              <a:t>Nintz</a:t>
            </a:r>
            <a:r>
              <a:rPr lang="pt-BR">
                <a:solidFill>
                  <a:srgbClr val="002060"/>
                </a:solidFill>
                <a:latin typeface="Calibri Light"/>
                <a:cs typeface="Segoe UI"/>
              </a:rPr>
              <a:t> </a:t>
            </a:r>
          </a:p>
          <a:p>
            <a:r>
              <a:rPr lang="pt-BR">
                <a:solidFill>
                  <a:srgbClr val="002060"/>
                </a:solidFill>
                <a:latin typeface="Calibri Light"/>
                <a:cs typeface="Segoe UI"/>
              </a:rPr>
              <a:t>Maria Beatriz dos Santos</a:t>
            </a:r>
          </a:p>
          <a:p>
            <a:r>
              <a:rPr lang="pt-BR">
                <a:solidFill>
                  <a:srgbClr val="002060"/>
                </a:solidFill>
                <a:latin typeface="Calibri Light"/>
                <a:cs typeface="Segoe UI"/>
              </a:rPr>
              <a:t>Vitor Henrique Dos Santos</a:t>
            </a:r>
          </a:p>
          <a:p>
            <a:endParaRPr lang="pt-BR">
              <a:solidFill>
                <a:srgbClr val="002060"/>
              </a:solidFill>
              <a:latin typeface="Calibri Light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 de texto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pt-BR" sz="3200" b="1">
                <a:solidFill>
                  <a:srgbClr val="002060"/>
                </a:solidFill>
                <a:latin typeface="Segoe UI"/>
                <a:cs typeface="Segoe UI"/>
              </a:rPr>
              <a:t>Introdução</a:t>
            </a:r>
            <a:endParaRPr lang="pt-BR" sz="3200" b="1" err="1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-1265207"/>
            <a:ext cx="28754" cy="8801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o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62207" y="1623699"/>
            <a:ext cx="4201583" cy="3482396"/>
            <a:chOff x="518433" y="1822122"/>
            <a:chExt cx="4201583" cy="3482396"/>
          </a:xfrm>
        </p:grpSpPr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822122"/>
              <a:ext cx="4201583" cy="259922"/>
              <a:chOff x="518433" y="1981199"/>
              <a:chExt cx="4201583" cy="259922"/>
            </a:xfrm>
          </p:grpSpPr>
          <p:sp>
            <p:nvSpPr>
              <p:cNvPr id="6" name="Retângulo: Cantos arredondados 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83821" y="1994900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r>
                  <a:rPr lang="pt-BR" sz="1600" i="1">
                    <a:solidFill>
                      <a:srgbClr val="002060"/>
                    </a:solidFill>
                    <a:latin typeface="+mj-lt"/>
                    <a:cs typeface="Segoe UI"/>
                  </a:rPr>
                  <a:t>Por que Existimos?</a:t>
                </a:r>
                <a:endParaRPr lang="en-US"/>
              </a:p>
            </p:txBody>
          </p:sp>
        </p:grpSp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518433" y="2890435"/>
              <a:ext cx="4201583" cy="247350"/>
              <a:chOff x="518433" y="2832573"/>
              <a:chExt cx="4201583" cy="247350"/>
            </a:xfrm>
          </p:grpSpPr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518433" y="284762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183821" y="2832573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r>
                  <a:rPr lang="pt-BR" sz="1600" i="1">
                    <a:solidFill>
                      <a:srgbClr val="002060"/>
                    </a:solidFill>
                    <a:latin typeface="+mj-lt"/>
                    <a:cs typeface="Segoe UI"/>
                  </a:rPr>
                  <a:t>Os usuários do sistema</a:t>
                </a:r>
                <a:endParaRPr lang="en-US"/>
              </a:p>
            </p:txBody>
          </p:sp>
        </p:grpSp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9D065A01-39E4-4CC9-9075-3910C66205F5}"/>
                </a:ext>
              </a:extLst>
            </p:cNvPr>
            <p:cNvGrpSpPr/>
            <p:nvPr/>
          </p:nvGrpSpPr>
          <p:grpSpPr>
            <a:xfrm>
              <a:off x="518433" y="3988179"/>
              <a:ext cx="4201583" cy="246221"/>
              <a:chOff x="518433" y="3727303"/>
              <a:chExt cx="4201583" cy="246221"/>
            </a:xfrm>
          </p:grpSpPr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id="{6B458D5C-BDF7-4A75-A4E8-B99128DCD84A}"/>
                  </a:ext>
                </a:extLst>
              </p:cNvPr>
              <p:cNvSpPr/>
              <p:nvPr/>
            </p:nvSpPr>
            <p:spPr>
              <a:xfrm>
                <a:off x="518433" y="372798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CA17B45E-57F0-4725-89C0-3CD74A5097A3}"/>
                  </a:ext>
                </a:extLst>
              </p:cNvPr>
              <p:cNvSpPr/>
              <p:nvPr/>
            </p:nvSpPr>
            <p:spPr>
              <a:xfrm>
                <a:off x="1183821" y="3727303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r>
                  <a:rPr lang="pt-BR" sz="1600" i="1">
                    <a:solidFill>
                      <a:srgbClr val="002060"/>
                    </a:solidFill>
                    <a:latin typeface="Calibri Light"/>
                    <a:cs typeface="Segoe UI"/>
                  </a:rPr>
                  <a:t>O sistema</a:t>
                </a:r>
              </a:p>
            </p:txBody>
          </p:sp>
        </p:grp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609D452F-25F9-4A2F-84BD-9A44714884C6}"/>
                </a:ext>
              </a:extLst>
            </p:cNvPr>
            <p:cNvGrpSpPr/>
            <p:nvPr/>
          </p:nvGrpSpPr>
          <p:grpSpPr>
            <a:xfrm>
              <a:off x="518433" y="5042791"/>
              <a:ext cx="4201583" cy="261727"/>
              <a:chOff x="518433" y="4578902"/>
              <a:chExt cx="4201583" cy="261727"/>
            </a:xfrm>
          </p:grpSpPr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64E3D015-D1E6-40C0-B820-5D2B0144652D}"/>
                  </a:ext>
                </a:extLst>
              </p:cNvPr>
              <p:cNvSpPr/>
              <p:nvPr/>
            </p:nvSpPr>
            <p:spPr>
              <a:xfrm>
                <a:off x="518433" y="4608333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9187696D-0387-46E9-A420-AD2392161D95}"/>
                  </a:ext>
                </a:extLst>
              </p:cNvPr>
              <p:cNvSpPr/>
              <p:nvPr/>
            </p:nvSpPr>
            <p:spPr>
              <a:xfrm>
                <a:off x="1183821" y="4578902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r>
                  <a:rPr lang="pt-BR" sz="1600" i="1">
                    <a:solidFill>
                      <a:srgbClr val="002060"/>
                    </a:solidFill>
                    <a:latin typeface="+mj-lt"/>
                    <a:cs typeface="Segoe UI"/>
                  </a:rPr>
                  <a:t>Design baseado em cards</a:t>
                </a:r>
                <a:endParaRPr lang="pt-BR" sz="1600" i="1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62" name="Grupo 61" descr="Esta imagem é a mão de uma mulher escrevendo em um pedaço de papel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orma Livre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46" name="Forma Livre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47" name="Forma Livre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48" name="Forma Livre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49" name="Forma Livre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50" name="Forma Livre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51" name="Forma Livre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orma Livre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/>
              </a:p>
            </p:txBody>
          </p:sp>
          <p:sp>
            <p:nvSpPr>
              <p:cNvPr id="53" name="Forma Livre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/>
              </a:p>
            </p:txBody>
          </p:sp>
        </p:grpSp>
        <p:sp>
          <p:nvSpPr>
            <p:cNvPr id="54" name="Forma Livre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55" name="Forma Livre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56" name="Forma Livre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57" name="Forma livre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58" name="Forma Livre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67" name="Forma livre: Forma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5" name="Título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/>
              <a:t>Recursos humanos slide 2</a:t>
            </a:r>
          </a:p>
        </p:txBody>
      </p:sp>
      <p:grpSp>
        <p:nvGrpSpPr>
          <p:cNvPr id="37" name="Grupo 68">
            <a:extLst>
              <a:ext uri="{FF2B5EF4-FFF2-40B4-BE49-F238E27FC236}">
                <a16:creationId xmlns:a16="http://schemas.microsoft.com/office/drawing/2014/main" id="{72BBDF46-20D6-469A-AF1C-58584A2CF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62206" y="2155661"/>
            <a:ext cx="4201583" cy="3482396"/>
            <a:chOff x="518433" y="1822122"/>
            <a:chExt cx="4201583" cy="3482396"/>
          </a:xfrm>
        </p:grpSpPr>
        <p:grpSp>
          <p:nvGrpSpPr>
            <p:cNvPr id="38" name="Grupo 20">
              <a:extLst>
                <a:ext uri="{FF2B5EF4-FFF2-40B4-BE49-F238E27FC236}">
                  <a16:creationId xmlns:a16="http://schemas.microsoft.com/office/drawing/2014/main" id="{971C2230-A0E5-4358-BAEF-AF2A32E804B6}"/>
                </a:ext>
              </a:extLst>
            </p:cNvPr>
            <p:cNvGrpSpPr/>
            <p:nvPr/>
          </p:nvGrpSpPr>
          <p:grpSpPr>
            <a:xfrm>
              <a:off x="518433" y="1822122"/>
              <a:ext cx="4201583" cy="259922"/>
              <a:chOff x="518433" y="1981199"/>
              <a:chExt cx="4201583" cy="259922"/>
            </a:xfrm>
          </p:grpSpPr>
          <p:sp>
            <p:nvSpPr>
              <p:cNvPr id="64" name="Retângulo: Cantos arredondados 5">
                <a:extLst>
                  <a:ext uri="{FF2B5EF4-FFF2-40B4-BE49-F238E27FC236}">
                    <a16:creationId xmlns:a16="http://schemas.microsoft.com/office/drawing/2014/main" id="{2A978D70-5C44-4AD5-9DB0-87D93F3BB9D4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65" name="Retângulo 7">
                <a:extLst>
                  <a:ext uri="{FF2B5EF4-FFF2-40B4-BE49-F238E27FC236}">
                    <a16:creationId xmlns:a16="http://schemas.microsoft.com/office/drawing/2014/main" id="{529ECC8A-02F0-479B-9160-9436C8AC7753}"/>
                  </a:ext>
                </a:extLst>
              </p:cNvPr>
              <p:cNvSpPr/>
              <p:nvPr/>
            </p:nvSpPr>
            <p:spPr>
              <a:xfrm>
                <a:off x="1183821" y="1994900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r>
                  <a:rPr lang="pt-BR" sz="1600" i="1">
                    <a:solidFill>
                      <a:srgbClr val="002060"/>
                    </a:solidFill>
                    <a:latin typeface="+mj-lt"/>
                    <a:cs typeface="Segoe UI"/>
                  </a:rPr>
                  <a:t>Vínculos GRAMO</a:t>
                </a:r>
                <a:endParaRPr lang="en-US"/>
              </a:p>
            </p:txBody>
          </p:sp>
        </p:grpSp>
        <p:grpSp>
          <p:nvGrpSpPr>
            <p:cNvPr id="39" name="Grupo 19">
              <a:extLst>
                <a:ext uri="{FF2B5EF4-FFF2-40B4-BE49-F238E27FC236}">
                  <a16:creationId xmlns:a16="http://schemas.microsoft.com/office/drawing/2014/main" id="{D843EA4C-1A62-4639-9773-A98C6B978839}"/>
                </a:ext>
              </a:extLst>
            </p:cNvPr>
            <p:cNvGrpSpPr/>
            <p:nvPr/>
          </p:nvGrpSpPr>
          <p:grpSpPr>
            <a:xfrm>
              <a:off x="518433" y="2905489"/>
              <a:ext cx="4158451" cy="259922"/>
              <a:chOff x="518433" y="2847627"/>
              <a:chExt cx="4158451" cy="259922"/>
            </a:xfrm>
          </p:grpSpPr>
          <p:sp>
            <p:nvSpPr>
              <p:cNvPr id="61" name="Retângulo: Cantos Arredondados 8">
                <a:extLst>
                  <a:ext uri="{FF2B5EF4-FFF2-40B4-BE49-F238E27FC236}">
                    <a16:creationId xmlns:a16="http://schemas.microsoft.com/office/drawing/2014/main" id="{58D68F5C-51D4-416E-A987-FBE8C732EAC7}"/>
                  </a:ext>
                </a:extLst>
              </p:cNvPr>
              <p:cNvSpPr/>
              <p:nvPr/>
            </p:nvSpPr>
            <p:spPr>
              <a:xfrm>
                <a:off x="518433" y="284762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63" name="Retângulo 9">
                <a:extLst>
                  <a:ext uri="{FF2B5EF4-FFF2-40B4-BE49-F238E27FC236}">
                    <a16:creationId xmlns:a16="http://schemas.microsoft.com/office/drawing/2014/main" id="{6349EA33-6EE2-4E13-B5F3-0A03D1FCC6E8}"/>
                  </a:ext>
                </a:extLst>
              </p:cNvPr>
              <p:cNvSpPr/>
              <p:nvPr/>
            </p:nvSpPr>
            <p:spPr>
              <a:xfrm>
                <a:off x="1140689" y="2861328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r>
                  <a:rPr lang="pt-BR" sz="1600" i="1">
                    <a:solidFill>
                      <a:srgbClr val="002060"/>
                    </a:solidFill>
                    <a:latin typeface="Calibri Light"/>
                    <a:cs typeface="Segoe UI"/>
                  </a:rPr>
                  <a:t>Dificuldades da maioridade</a:t>
                </a:r>
                <a:endParaRPr lang="en-US"/>
              </a:p>
            </p:txBody>
          </p:sp>
        </p:grpSp>
        <p:grpSp>
          <p:nvGrpSpPr>
            <p:cNvPr id="40" name="Grupo 18">
              <a:extLst>
                <a:ext uri="{FF2B5EF4-FFF2-40B4-BE49-F238E27FC236}">
                  <a16:creationId xmlns:a16="http://schemas.microsoft.com/office/drawing/2014/main" id="{095B750F-B472-4E71-B5C0-A2E0CFC12CCB}"/>
                </a:ext>
              </a:extLst>
            </p:cNvPr>
            <p:cNvGrpSpPr/>
            <p:nvPr/>
          </p:nvGrpSpPr>
          <p:grpSpPr>
            <a:xfrm>
              <a:off x="518433" y="3988179"/>
              <a:ext cx="4201583" cy="246221"/>
              <a:chOff x="518433" y="3727303"/>
              <a:chExt cx="4201583" cy="246221"/>
            </a:xfrm>
          </p:grpSpPr>
          <p:sp>
            <p:nvSpPr>
              <p:cNvPr id="44" name="Retângulo: Cantos Arredondados 10">
                <a:extLst>
                  <a:ext uri="{FF2B5EF4-FFF2-40B4-BE49-F238E27FC236}">
                    <a16:creationId xmlns:a16="http://schemas.microsoft.com/office/drawing/2014/main" id="{1392A2E8-6718-425A-8543-686647D9204A}"/>
                  </a:ext>
                </a:extLst>
              </p:cNvPr>
              <p:cNvSpPr/>
              <p:nvPr/>
            </p:nvSpPr>
            <p:spPr>
              <a:xfrm>
                <a:off x="518433" y="372798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59" name="Retângulo 11">
                <a:extLst>
                  <a:ext uri="{FF2B5EF4-FFF2-40B4-BE49-F238E27FC236}">
                    <a16:creationId xmlns:a16="http://schemas.microsoft.com/office/drawing/2014/main" id="{80DA85BE-3785-41B3-86CF-8F5E31313F32}"/>
                  </a:ext>
                </a:extLst>
              </p:cNvPr>
              <p:cNvSpPr/>
              <p:nvPr/>
            </p:nvSpPr>
            <p:spPr>
              <a:xfrm>
                <a:off x="1183821" y="3727303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r>
                  <a:rPr lang="pt-BR" sz="1600" i="1">
                    <a:solidFill>
                      <a:srgbClr val="002060"/>
                    </a:solidFill>
                    <a:latin typeface="+mj-lt"/>
                    <a:cs typeface="Segoe UI"/>
                  </a:rPr>
                  <a:t>Nosso site</a:t>
                </a:r>
                <a:endParaRPr lang="en-US"/>
              </a:p>
            </p:txBody>
          </p:sp>
        </p:grpSp>
        <p:grpSp>
          <p:nvGrpSpPr>
            <p:cNvPr id="41" name="Grupo 17">
              <a:extLst>
                <a:ext uri="{FF2B5EF4-FFF2-40B4-BE49-F238E27FC236}">
                  <a16:creationId xmlns:a16="http://schemas.microsoft.com/office/drawing/2014/main" id="{8C664818-EE5E-449D-8B56-39F354E8DCA3}"/>
                </a:ext>
              </a:extLst>
            </p:cNvPr>
            <p:cNvGrpSpPr/>
            <p:nvPr/>
          </p:nvGrpSpPr>
          <p:grpSpPr>
            <a:xfrm>
              <a:off x="518433" y="5057168"/>
              <a:ext cx="4201583" cy="247350"/>
              <a:chOff x="518433" y="4593279"/>
              <a:chExt cx="4201583" cy="247350"/>
            </a:xfrm>
          </p:grpSpPr>
          <p:sp>
            <p:nvSpPr>
              <p:cNvPr id="42" name="Retângulo: Cantos arredondados 12">
                <a:extLst>
                  <a:ext uri="{FF2B5EF4-FFF2-40B4-BE49-F238E27FC236}">
                    <a16:creationId xmlns:a16="http://schemas.microsoft.com/office/drawing/2014/main" id="{302AAF5F-B855-4F49-BFA9-42EF5D0BA38A}"/>
                  </a:ext>
                </a:extLst>
              </p:cNvPr>
              <p:cNvSpPr/>
              <p:nvPr/>
            </p:nvSpPr>
            <p:spPr>
              <a:xfrm>
                <a:off x="518433" y="4608333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43" name="Retângulo 13">
                <a:extLst>
                  <a:ext uri="{FF2B5EF4-FFF2-40B4-BE49-F238E27FC236}">
                    <a16:creationId xmlns:a16="http://schemas.microsoft.com/office/drawing/2014/main" id="{B6F51350-34D9-4BAE-B1E9-B4B653399E8C}"/>
                  </a:ext>
                </a:extLst>
              </p:cNvPr>
              <p:cNvSpPr/>
              <p:nvPr/>
            </p:nvSpPr>
            <p:spPr>
              <a:xfrm>
                <a:off x="1183821" y="4593279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r>
                  <a:rPr lang="pt-BR" sz="1600" i="1">
                    <a:solidFill>
                      <a:srgbClr val="002060"/>
                    </a:solidFill>
                    <a:latin typeface="+mj-lt"/>
                    <a:cs typeface="Segoe UI"/>
                  </a:rPr>
                  <a:t>Por que colaborar?</a:t>
                </a:r>
                <a:endParaRPr lang="pt-BR" sz="1600" i="1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 de texto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2044635"/>
            <a:ext cx="7872533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pt-BR" sz="5400" b="1">
                <a:solidFill>
                  <a:srgbClr val="002060"/>
                </a:solidFill>
                <a:latin typeface="Segoe UI"/>
                <a:cs typeface="Segoe UI"/>
              </a:rPr>
              <a:t>Por que existimos ?</a:t>
            </a:r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733192" y="3135016"/>
            <a:ext cx="3536195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>
                <a:solidFill>
                  <a:srgbClr val="002060"/>
                </a:solidFill>
                <a:latin typeface="+mj-lt"/>
                <a:cs typeface="Segoe UI"/>
              </a:rPr>
              <a:t>Esse projeto existe para ajudar o próximo, agregando valor a partir da inclusão de pessoas órfãs, tendo no fim, uma sociedade igualitária e sem rostos invisíveis.</a:t>
            </a:r>
            <a:endParaRPr lang="pt-BR">
              <a:solidFill>
                <a:srgbClr val="002060"/>
              </a:solidFill>
              <a:latin typeface="Calibri Light"/>
              <a:cs typeface="Segoe UI"/>
            </a:endParaRPr>
          </a:p>
        </p:txBody>
      </p:sp>
      <p:sp>
        <p:nvSpPr>
          <p:cNvPr id="6" name="Título 5" hidden="1">
            <a:extLst>
              <a:ext uri="{FF2B5EF4-FFF2-40B4-BE49-F238E27FC236}">
                <a16:creationId xmlns:a16="http://schemas.microsoft.com/office/drawing/2014/main" id="{369BDDB6-A69A-415D-B73D-D630C736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/>
              <a:t>Recursos humanos slide 11</a:t>
            </a:r>
          </a:p>
        </p:txBody>
      </p:sp>
      <p:grpSp>
        <p:nvGrpSpPr>
          <p:cNvPr id="2" name="Grupo 1" descr="Esta imagem é uma forma decorativa de resumo. ">
            <a:extLst>
              <a:ext uri="{FF2B5EF4-FFF2-40B4-BE49-F238E27FC236}">
                <a16:creationId xmlns:a16="http://schemas.microsoft.com/office/drawing/2014/main" id="{45587425-71B4-439C-A9CB-C746B19FCF94}"/>
              </a:ext>
            </a:extLst>
          </p:cNvPr>
          <p:cNvGrpSpPr/>
          <p:nvPr/>
        </p:nvGrpSpPr>
        <p:grpSpPr>
          <a:xfrm>
            <a:off x="7717047" y="-6053993"/>
            <a:ext cx="8948964" cy="12105059"/>
            <a:chOff x="4855953" y="-2833465"/>
            <a:chExt cx="8948964" cy="12105059"/>
          </a:xfrm>
        </p:grpSpPr>
        <p:sp>
          <p:nvSpPr>
            <p:cNvPr id="8" name="Forma Livre 10">
              <a:extLst>
                <a:ext uri="{FF2B5EF4-FFF2-40B4-BE49-F238E27FC236}">
                  <a16:creationId xmlns:a16="http://schemas.microsoft.com/office/drawing/2014/main" id="{5CC1680F-D545-462D-8E37-625D0529EFFE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9" name="Forma Livre 11">
              <a:extLst>
                <a:ext uri="{FF2B5EF4-FFF2-40B4-BE49-F238E27FC236}">
                  <a16:creationId xmlns:a16="http://schemas.microsoft.com/office/drawing/2014/main" id="{A250DCE1-9788-49E9-8442-FE5FBFD5D80A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10" name="Forma Livre 12">
              <a:extLst>
                <a:ext uri="{FF2B5EF4-FFF2-40B4-BE49-F238E27FC236}">
                  <a16:creationId xmlns:a16="http://schemas.microsoft.com/office/drawing/2014/main" id="{DAF380C1-2BBF-43EA-BCE1-638E3D6D664E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626214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 de texto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851472" y="619917"/>
            <a:ext cx="5557988" cy="55760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sz="5400">
                <a:latin typeface="Segoe UI"/>
                <a:cs typeface="Segoe UI"/>
              </a:rPr>
              <a:t>Vínculos GRAMO</a:t>
            </a:r>
            <a:endParaRPr lang="pt-BR"/>
          </a:p>
        </p:txBody>
      </p:sp>
      <p:grpSp>
        <p:nvGrpSpPr>
          <p:cNvPr id="95" name="Grupo 94">
            <a:extLst>
              <a:ext uri="{FF2B5EF4-FFF2-40B4-BE49-F238E27FC236}">
                <a16:creationId xmlns:a16="http://schemas.microsoft.com/office/drawing/2014/main" id="{2D732C95-5F88-4013-B13B-3A9F05760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6781" y="3124200"/>
            <a:ext cx="651710" cy="2416471"/>
            <a:chOff x="726781" y="3291989"/>
            <a:chExt cx="651710" cy="2416471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7AEFDBF9-3FF7-41D9-B79E-12A22F941417}"/>
                </a:ext>
              </a:extLst>
            </p:cNvPr>
            <p:cNvGrpSpPr/>
            <p:nvPr/>
          </p:nvGrpSpPr>
          <p:grpSpPr>
            <a:xfrm>
              <a:off x="755664" y="3291989"/>
              <a:ext cx="593945" cy="593205"/>
              <a:chOff x="5459412" y="1395413"/>
              <a:chExt cx="1273175" cy="1271588"/>
            </a:xfrm>
          </p:grpSpPr>
          <p:sp>
            <p:nvSpPr>
              <p:cNvPr id="7" name="Oval 26" descr="Esta imagem é um ícone de uma pessoa interagindo com três pessoas.">
                <a:extLst>
                  <a:ext uri="{FF2B5EF4-FFF2-40B4-BE49-F238E27FC236}">
                    <a16:creationId xmlns:a16="http://schemas.microsoft.com/office/drawing/2014/main" id="{FBD1C069-BF74-4E4D-8790-D34807934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9412" y="1395413"/>
                <a:ext cx="1273175" cy="1271588"/>
              </a:xfrm>
              <a:prstGeom prst="ellipse">
                <a:avLst/>
              </a:pr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/>
              </a:p>
            </p:txBody>
          </p:sp>
          <p:grpSp>
            <p:nvGrpSpPr>
              <p:cNvPr id="8" name="Grupo 7">
                <a:extLst>
                  <a:ext uri="{FF2B5EF4-FFF2-40B4-BE49-F238E27FC236}">
                    <a16:creationId xmlns:a16="http://schemas.microsoft.com/office/drawing/2014/main" id="{AA14590B-EBFC-4E01-B049-4B69FD257C40}"/>
                  </a:ext>
                </a:extLst>
              </p:cNvPr>
              <p:cNvGrpSpPr/>
              <p:nvPr/>
            </p:nvGrpSpPr>
            <p:grpSpPr>
              <a:xfrm>
                <a:off x="5781309" y="1569650"/>
                <a:ext cx="584972" cy="674404"/>
                <a:chOff x="2686050" y="2895601"/>
                <a:chExt cx="330200" cy="346075"/>
              </a:xfrm>
            </p:grpSpPr>
            <p:sp>
              <p:nvSpPr>
                <p:cNvPr id="9" name="Oval 309">
                  <a:extLst>
                    <a:ext uri="{FF2B5EF4-FFF2-40B4-BE49-F238E27FC236}">
                      <a16:creationId xmlns:a16="http://schemas.microsoft.com/office/drawing/2014/main" id="{5AEEE69E-56A2-4F76-959B-DBA45C4FF3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9875" y="2895601"/>
                  <a:ext cx="82550" cy="8255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10" name="Forma Livre 310">
                  <a:extLst>
                    <a:ext uri="{FF2B5EF4-FFF2-40B4-BE49-F238E27FC236}">
                      <a16:creationId xmlns:a16="http://schemas.microsoft.com/office/drawing/2014/main" id="{874BDC66-65E6-4586-A008-2D699867BD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888" y="2978151"/>
                  <a:ext cx="134938" cy="66675"/>
                </a:xfrm>
                <a:custGeom>
                  <a:avLst/>
                  <a:gdLst>
                    <a:gd name="T0" fmla="*/ 36 w 36"/>
                    <a:gd name="T1" fmla="*/ 18 h 18"/>
                    <a:gd name="T2" fmla="*/ 0 w 36"/>
                    <a:gd name="T3" fmla="*/ 18 h 18"/>
                    <a:gd name="T4" fmla="*/ 18 w 36"/>
                    <a:gd name="T5" fmla="*/ 0 h 18"/>
                    <a:gd name="T6" fmla="*/ 36 w 36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8">
                      <a:moveTo>
                        <a:pt x="36" y="18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8" y="0"/>
                        <a:pt x="36" y="8"/>
                        <a:pt x="36" y="18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11" name="Oval 311">
                  <a:extLst>
                    <a:ext uri="{FF2B5EF4-FFF2-40B4-BE49-F238E27FC236}">
                      <a16:creationId xmlns:a16="http://schemas.microsoft.com/office/drawing/2014/main" id="{4D348DD5-AFBE-4257-8F13-C20C20DF55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8275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12" name="Forma Livre 312">
                  <a:extLst>
                    <a:ext uri="{FF2B5EF4-FFF2-40B4-BE49-F238E27FC236}">
                      <a16:creationId xmlns:a16="http://schemas.microsoft.com/office/drawing/2014/main" id="{E2A473D4-97EB-49F3-A0DB-6CFDF78C95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6050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13" name="Oval 313">
                  <a:extLst>
                    <a:ext uri="{FF2B5EF4-FFF2-40B4-BE49-F238E27FC236}">
                      <a16:creationId xmlns:a16="http://schemas.microsoft.com/office/drawing/2014/main" id="{5B12A1CA-047F-4806-8B0F-48E54DD739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14" name="Forma Livre 314">
                  <a:extLst>
                    <a:ext uri="{FF2B5EF4-FFF2-40B4-BE49-F238E27FC236}">
                      <a16:creationId xmlns:a16="http://schemas.microsoft.com/office/drawing/2014/main" id="{6A6BCFB1-C475-4115-A2C4-A04DCB8A07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15" name="Oval 315">
                  <a:extLst>
                    <a:ext uri="{FF2B5EF4-FFF2-40B4-BE49-F238E27FC236}">
                      <a16:creationId xmlns:a16="http://schemas.microsoft.com/office/drawing/2014/main" id="{6D7D7898-AB23-44CF-B4B7-14134CAAC0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16" name="Forma Livre 316">
                  <a:extLst>
                    <a:ext uri="{FF2B5EF4-FFF2-40B4-BE49-F238E27FC236}">
                      <a16:creationId xmlns:a16="http://schemas.microsoft.com/office/drawing/2014/main" id="{D81FFC69-D74A-40D5-A6A1-41EE7BEDF1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17" name="Oval 317">
                  <a:extLst>
                    <a:ext uri="{FF2B5EF4-FFF2-40B4-BE49-F238E27FC236}">
                      <a16:creationId xmlns:a16="http://schemas.microsoft.com/office/drawing/2014/main" id="{F628086C-5658-4153-B087-AE51C20EA7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0988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18" name="Forma Livre 318">
                  <a:extLst>
                    <a:ext uri="{FF2B5EF4-FFF2-40B4-BE49-F238E27FC236}">
                      <a16:creationId xmlns:a16="http://schemas.microsoft.com/office/drawing/2014/main" id="{6CB8EE4B-0598-47EC-88C7-44A258247B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8763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19" name="Forma Livre 319">
                  <a:extLst>
                    <a:ext uri="{FF2B5EF4-FFF2-40B4-BE49-F238E27FC236}">
                      <a16:creationId xmlns:a16="http://schemas.microsoft.com/office/drawing/2014/main" id="{722DB457-A03A-4844-B278-B3A7F306DF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8438" y="3074988"/>
                  <a:ext cx="225425" cy="15875"/>
                </a:xfrm>
                <a:custGeom>
                  <a:avLst/>
                  <a:gdLst>
                    <a:gd name="T0" fmla="*/ 0 w 142"/>
                    <a:gd name="T1" fmla="*/ 10 h 10"/>
                    <a:gd name="T2" fmla="*/ 0 w 142"/>
                    <a:gd name="T3" fmla="*/ 0 h 10"/>
                    <a:gd name="T4" fmla="*/ 142 w 142"/>
                    <a:gd name="T5" fmla="*/ 0 h 10"/>
                    <a:gd name="T6" fmla="*/ 142 w 142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10"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42" y="0"/>
                      </a:lnTo>
                      <a:lnTo>
                        <a:pt x="142" y="10"/>
                      </a:ln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20" name="Linha 320">
                  <a:extLst>
                    <a:ext uri="{FF2B5EF4-FFF2-40B4-BE49-F238E27FC236}">
                      <a16:creationId xmlns:a16="http://schemas.microsoft.com/office/drawing/2014/main" id="{1343E704-6E14-43FA-A430-466A296211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1150" y="3044826"/>
                  <a:ext cx="0" cy="46038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</p:grpSp>
        </p:grpSp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1358996A-EA88-48BC-9B83-DE3A74596973}"/>
                </a:ext>
              </a:extLst>
            </p:cNvPr>
            <p:cNvGrpSpPr/>
            <p:nvPr/>
          </p:nvGrpSpPr>
          <p:grpSpPr>
            <a:xfrm>
              <a:off x="726781" y="4174000"/>
              <a:ext cx="651710" cy="651710"/>
              <a:chOff x="3438525" y="2143125"/>
              <a:chExt cx="1397000" cy="1397000"/>
            </a:xfrm>
          </p:grpSpPr>
          <p:sp>
            <p:nvSpPr>
              <p:cNvPr id="22" name="Forma Livre 25" descr="Esta imagem é um ícone de três pessoas interagindo. ">
                <a:extLst>
                  <a:ext uri="{FF2B5EF4-FFF2-40B4-BE49-F238E27FC236}">
                    <a16:creationId xmlns:a16="http://schemas.microsoft.com/office/drawing/2014/main" id="{40B3D9E3-FB50-4DB5-9EC1-B0A5C87477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8525" y="2143125"/>
                <a:ext cx="1397000" cy="1397000"/>
              </a:xfrm>
              <a:custGeom>
                <a:avLst/>
                <a:gdLst>
                  <a:gd name="T0" fmla="*/ 276 w 336"/>
                  <a:gd name="T1" fmla="*/ 276 h 336"/>
                  <a:gd name="T2" fmla="*/ 60 w 336"/>
                  <a:gd name="T3" fmla="*/ 276 h 336"/>
                  <a:gd name="T4" fmla="*/ 60 w 336"/>
                  <a:gd name="T5" fmla="*/ 60 h 336"/>
                  <a:gd name="T6" fmla="*/ 276 w 336"/>
                  <a:gd name="T7" fmla="*/ 60 h 336"/>
                  <a:gd name="T8" fmla="*/ 276 w 336"/>
                  <a:gd name="T9" fmla="*/ 27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336">
                    <a:moveTo>
                      <a:pt x="276" y="276"/>
                    </a:moveTo>
                    <a:cubicBezTo>
                      <a:pt x="217" y="336"/>
                      <a:pt x="120" y="336"/>
                      <a:pt x="60" y="276"/>
                    </a:cubicBezTo>
                    <a:cubicBezTo>
                      <a:pt x="0" y="217"/>
                      <a:pt x="0" y="120"/>
                      <a:pt x="60" y="60"/>
                    </a:cubicBezTo>
                    <a:cubicBezTo>
                      <a:pt x="120" y="0"/>
                      <a:pt x="217" y="0"/>
                      <a:pt x="276" y="60"/>
                    </a:cubicBezTo>
                    <a:cubicBezTo>
                      <a:pt x="336" y="120"/>
                      <a:pt x="336" y="217"/>
                      <a:pt x="276" y="27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/>
              </a:p>
            </p:txBody>
          </p:sp>
          <p:grpSp>
            <p:nvGrpSpPr>
              <p:cNvPr id="23" name="Grupo 22">
                <a:extLst>
                  <a:ext uri="{FF2B5EF4-FFF2-40B4-BE49-F238E27FC236}">
                    <a16:creationId xmlns:a16="http://schemas.microsoft.com/office/drawing/2014/main" id="{80E448E9-8D3E-4E87-8BD9-BB0A5FCE4314}"/>
                  </a:ext>
                </a:extLst>
              </p:cNvPr>
              <p:cNvGrpSpPr/>
              <p:nvPr/>
            </p:nvGrpSpPr>
            <p:grpSpPr>
              <a:xfrm>
                <a:off x="3810345" y="2465107"/>
                <a:ext cx="613097" cy="674404"/>
                <a:chOff x="3398838" y="2895601"/>
                <a:chExt cx="346075" cy="346075"/>
              </a:xfrm>
            </p:grpSpPr>
            <p:sp>
              <p:nvSpPr>
                <p:cNvPr id="24" name="Forma Livre 49">
                  <a:extLst>
                    <a:ext uri="{FF2B5EF4-FFF2-40B4-BE49-F238E27FC236}">
                      <a16:creationId xmlns:a16="http://schemas.microsoft.com/office/drawing/2014/main" id="{900FD381-E04C-464E-9532-96CE76EC41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8838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25" name="Forma Livre 50">
                  <a:extLst>
                    <a:ext uri="{FF2B5EF4-FFF2-40B4-BE49-F238E27FC236}">
                      <a16:creationId xmlns:a16="http://schemas.microsoft.com/office/drawing/2014/main" id="{0AAA747D-35DC-4EE0-9D32-BF78DC5D6F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7101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26" name="Oval 51">
                  <a:extLst>
                    <a:ext uri="{FF2B5EF4-FFF2-40B4-BE49-F238E27FC236}">
                      <a16:creationId xmlns:a16="http://schemas.microsoft.com/office/drawing/2014/main" id="{503777B0-93DB-41FF-AF12-988F22D8EF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9001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27" name="Forma Livre 52">
                  <a:extLst>
                    <a:ext uri="{FF2B5EF4-FFF2-40B4-BE49-F238E27FC236}">
                      <a16:creationId xmlns:a16="http://schemas.microsoft.com/office/drawing/2014/main" id="{5BECC3A3-CC8C-45CE-B1CA-43711BF0D2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9001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28" name="Forma Livre 53">
                  <a:extLst>
                    <a:ext uri="{FF2B5EF4-FFF2-40B4-BE49-F238E27FC236}">
                      <a16:creationId xmlns:a16="http://schemas.microsoft.com/office/drawing/2014/main" id="{B5171D60-1DF1-499A-9F39-FC24C343EC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4101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29" name="Forma Livre 54">
                  <a:extLst>
                    <a:ext uri="{FF2B5EF4-FFF2-40B4-BE49-F238E27FC236}">
                      <a16:creationId xmlns:a16="http://schemas.microsoft.com/office/drawing/2014/main" id="{CFD9B5F6-AFF8-4993-89AE-D69E672105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2363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30" name="Oval 55">
                  <a:extLst>
                    <a:ext uri="{FF2B5EF4-FFF2-40B4-BE49-F238E27FC236}">
                      <a16:creationId xmlns:a16="http://schemas.microsoft.com/office/drawing/2014/main" id="{36BFA32B-FA26-4754-93F4-487DE832F5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4263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31" name="Forma Livre 56">
                  <a:extLst>
                    <a:ext uri="{FF2B5EF4-FFF2-40B4-BE49-F238E27FC236}">
                      <a16:creationId xmlns:a16="http://schemas.microsoft.com/office/drawing/2014/main" id="{303EC14D-2E2D-4E85-BB11-A039F98B7A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4263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32" name="Forma Livre 57">
                  <a:extLst>
                    <a:ext uri="{FF2B5EF4-FFF2-40B4-BE49-F238E27FC236}">
                      <a16:creationId xmlns:a16="http://schemas.microsoft.com/office/drawing/2014/main" id="{E13CAB86-D647-424D-B8CD-E02875AB75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7263" y="3181351"/>
                  <a:ext cx="82550" cy="60325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33" name="Forma Livre 58">
                  <a:extLst>
                    <a:ext uri="{FF2B5EF4-FFF2-40B4-BE49-F238E27FC236}">
                      <a16:creationId xmlns:a16="http://schemas.microsoft.com/office/drawing/2014/main" id="{B7261918-764A-4F85-9EEF-5EB3BA32E0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3938" y="3181351"/>
                  <a:ext cx="82550" cy="60325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34" name="Oval 59">
                  <a:extLst>
                    <a:ext uri="{FF2B5EF4-FFF2-40B4-BE49-F238E27FC236}">
                      <a16:creationId xmlns:a16="http://schemas.microsoft.com/office/drawing/2014/main" id="{0E109123-F859-4F4E-8CD0-F7BB960AF2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7426" y="3090864"/>
                  <a:ext cx="88900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35" name="Forma Livre 60">
                  <a:extLst>
                    <a:ext uri="{FF2B5EF4-FFF2-40B4-BE49-F238E27FC236}">
                      <a16:creationId xmlns:a16="http://schemas.microsoft.com/office/drawing/2014/main" id="{4C0C0DDF-7D59-46B7-B96E-6172A73F8E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7426" y="3124201"/>
                  <a:ext cx="88900" cy="15875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36" name="Linha 61">
                  <a:extLst>
                    <a:ext uri="{FF2B5EF4-FFF2-40B4-BE49-F238E27FC236}">
                      <a16:creationId xmlns:a16="http://schemas.microsoft.com/office/drawing/2014/main" id="{B11953D6-9857-4A56-A60D-A53A04E59E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12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37" name="Linha 62">
                  <a:extLst>
                    <a:ext uri="{FF2B5EF4-FFF2-40B4-BE49-F238E27FC236}">
                      <a16:creationId xmlns:a16="http://schemas.microsoft.com/office/drawing/2014/main" id="{1C2A1C5E-D452-4250-A462-D29A31FF5C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544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</p:grpSp>
        </p:grp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AE196388-4F72-4D90-94F1-AEE1648035B5}"/>
                </a:ext>
              </a:extLst>
            </p:cNvPr>
            <p:cNvGrpSpPr/>
            <p:nvPr/>
          </p:nvGrpSpPr>
          <p:grpSpPr>
            <a:xfrm>
              <a:off x="756034" y="5114515"/>
              <a:ext cx="593205" cy="593945"/>
              <a:chOff x="2690812" y="4162425"/>
              <a:chExt cx="1271588" cy="1273175"/>
            </a:xfrm>
          </p:grpSpPr>
          <p:sp>
            <p:nvSpPr>
              <p:cNvPr id="39" name="Oval 24" descr="Esta imagem é um ícone de três pessoas e um globo.">
                <a:extLst>
                  <a:ext uri="{FF2B5EF4-FFF2-40B4-BE49-F238E27FC236}">
                    <a16:creationId xmlns:a16="http://schemas.microsoft.com/office/drawing/2014/main" id="{037EDB3C-87C4-4FA9-9513-4A8E2BA33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0812" y="4162425"/>
                <a:ext cx="1271588" cy="1273175"/>
              </a:xfrm>
              <a:prstGeom prst="ellipse">
                <a:avLst/>
              </a:pr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/>
              </a:p>
            </p:txBody>
          </p:sp>
          <p:grpSp>
            <p:nvGrpSpPr>
              <p:cNvPr id="40" name="Grupo 39">
                <a:extLst>
                  <a:ext uri="{FF2B5EF4-FFF2-40B4-BE49-F238E27FC236}">
                    <a16:creationId xmlns:a16="http://schemas.microsoft.com/office/drawing/2014/main" id="{D8E4B96B-58FD-4E6A-AF13-C5020615E0FE}"/>
                  </a:ext>
                </a:extLst>
              </p:cNvPr>
              <p:cNvGrpSpPr/>
              <p:nvPr/>
            </p:nvGrpSpPr>
            <p:grpSpPr>
              <a:xfrm>
                <a:off x="3011376" y="4426335"/>
                <a:ext cx="610283" cy="674404"/>
                <a:chOff x="4841875" y="2895601"/>
                <a:chExt cx="344488" cy="346075"/>
              </a:xfrm>
            </p:grpSpPr>
            <p:sp>
              <p:nvSpPr>
                <p:cNvPr id="41" name="Forma Livre 258">
                  <a:extLst>
                    <a:ext uri="{FF2B5EF4-FFF2-40B4-BE49-F238E27FC236}">
                      <a16:creationId xmlns:a16="http://schemas.microsoft.com/office/drawing/2014/main" id="{9171BF0F-A8C1-40E4-8B5E-018BF66350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6488" y="2895601"/>
                  <a:ext cx="195263" cy="195263"/>
                </a:xfrm>
                <a:custGeom>
                  <a:avLst/>
                  <a:gdLst>
                    <a:gd name="T0" fmla="*/ 52 w 52"/>
                    <a:gd name="T1" fmla="*/ 26 h 52"/>
                    <a:gd name="T2" fmla="*/ 26 w 52"/>
                    <a:gd name="T3" fmla="*/ 52 h 52"/>
                    <a:gd name="T4" fmla="*/ 0 w 52"/>
                    <a:gd name="T5" fmla="*/ 25 h 52"/>
                    <a:gd name="T6" fmla="*/ 25 w 52"/>
                    <a:gd name="T7" fmla="*/ 0 h 52"/>
                    <a:gd name="T8" fmla="*/ 26 w 52"/>
                    <a:gd name="T9" fmla="*/ 0 h 52"/>
                    <a:gd name="T10" fmla="*/ 52 w 52"/>
                    <a:gd name="T11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2">
                      <a:moveTo>
                        <a:pt x="52" y="26"/>
                      </a:moveTo>
                      <a:cubicBezTo>
                        <a:pt x="52" y="40"/>
                        <a:pt x="40" y="52"/>
                        <a:pt x="26" y="52"/>
                      </a:cubicBezTo>
                      <a:cubicBezTo>
                        <a:pt x="12" y="52"/>
                        <a:pt x="0" y="40"/>
                        <a:pt x="0" y="25"/>
                      </a:cubicBezTo>
                      <a:cubicBezTo>
                        <a:pt x="0" y="11"/>
                        <a:pt x="11" y="1"/>
                        <a:pt x="25" y="0"/>
                      </a:cubicBezTo>
                      <a:cubicBezTo>
                        <a:pt x="25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6"/>
                      </a:cubicBezTo>
                      <a:close/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42" name="Forma livre 259">
                  <a:extLst>
                    <a:ext uri="{FF2B5EF4-FFF2-40B4-BE49-F238E27FC236}">
                      <a16:creationId xmlns:a16="http://schemas.microsoft.com/office/drawing/2014/main" id="{B64E9334-097C-4CB9-9617-46C8650E4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763" y="2895601"/>
                  <a:ext cx="52388" cy="195263"/>
                </a:xfrm>
                <a:custGeom>
                  <a:avLst/>
                  <a:gdLst>
                    <a:gd name="T0" fmla="*/ 14 w 14"/>
                    <a:gd name="T1" fmla="*/ 0 h 52"/>
                    <a:gd name="T2" fmla="*/ 14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14" y="0"/>
                      </a:moveTo>
                      <a:cubicBezTo>
                        <a:pt x="0" y="15"/>
                        <a:pt x="0" y="34"/>
                        <a:pt x="14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43" name="Forma Livre 260">
                  <a:extLst>
                    <a:ext uri="{FF2B5EF4-FFF2-40B4-BE49-F238E27FC236}">
                      <a16:creationId xmlns:a16="http://schemas.microsoft.com/office/drawing/2014/main" id="{B9A1BA9E-445A-47A3-ADC3-32683BF486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8088" y="2895601"/>
                  <a:ext cx="52388" cy="195263"/>
                </a:xfrm>
                <a:custGeom>
                  <a:avLst/>
                  <a:gdLst>
                    <a:gd name="T0" fmla="*/ 0 w 14"/>
                    <a:gd name="T1" fmla="*/ 0 h 52"/>
                    <a:gd name="T2" fmla="*/ 0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0" y="0"/>
                      </a:moveTo>
                      <a:cubicBezTo>
                        <a:pt x="14" y="15"/>
                        <a:pt x="14" y="34"/>
                        <a:pt x="0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44" name="Linha 261">
                  <a:extLst>
                    <a:ext uri="{FF2B5EF4-FFF2-40B4-BE49-F238E27FC236}">
                      <a16:creationId xmlns:a16="http://schemas.microsoft.com/office/drawing/2014/main" id="{C3A77B5D-68B1-4090-BBC4-B0E5DCEC14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3044826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45" name="Line 262">
                  <a:extLst>
                    <a:ext uri="{FF2B5EF4-FFF2-40B4-BE49-F238E27FC236}">
                      <a16:creationId xmlns:a16="http://schemas.microsoft.com/office/drawing/2014/main" id="{1A7BA1EA-CD95-424F-8A0A-F35B3CB9BA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2940051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46" name="Line 263">
                  <a:extLst>
                    <a:ext uri="{FF2B5EF4-FFF2-40B4-BE49-F238E27FC236}">
                      <a16:creationId xmlns:a16="http://schemas.microsoft.com/office/drawing/2014/main" id="{31E345C1-BFCC-4770-880A-DBB426F702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16488" y="2992438"/>
                  <a:ext cx="195263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47" name="Oval 264">
                  <a:extLst>
                    <a:ext uri="{FF2B5EF4-FFF2-40B4-BE49-F238E27FC236}">
                      <a16:creationId xmlns:a16="http://schemas.microsoft.com/office/drawing/2014/main" id="{19215AFA-FCFF-4C23-9FA1-5D129B00D1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4100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48" name="Oval 265">
                  <a:extLst>
                    <a:ext uri="{FF2B5EF4-FFF2-40B4-BE49-F238E27FC236}">
                      <a16:creationId xmlns:a16="http://schemas.microsoft.com/office/drawing/2014/main" id="{BD2367C6-5620-4A86-9127-9FEB49685C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6813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49" name="Oval 266">
                  <a:extLst>
                    <a:ext uri="{FF2B5EF4-FFF2-40B4-BE49-F238E27FC236}">
                      <a16:creationId xmlns:a16="http://schemas.microsoft.com/office/drawing/2014/main" id="{DAEB3F93-9D9D-4620-87D0-9DEB1033E9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9525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50" name="Forma Livre 267">
                  <a:extLst>
                    <a:ext uri="{FF2B5EF4-FFF2-40B4-BE49-F238E27FC236}">
                      <a16:creationId xmlns:a16="http://schemas.microsoft.com/office/drawing/2014/main" id="{39E2F49B-9389-47F1-9AD1-A580B79C37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1875" y="3181351"/>
                  <a:ext cx="344488" cy="60325"/>
                </a:xfrm>
                <a:custGeom>
                  <a:avLst/>
                  <a:gdLst>
                    <a:gd name="T0" fmla="*/ 76 w 92"/>
                    <a:gd name="T1" fmla="*/ 0 h 16"/>
                    <a:gd name="T2" fmla="*/ 61 w 92"/>
                    <a:gd name="T3" fmla="*/ 11 h 16"/>
                    <a:gd name="T4" fmla="*/ 46 w 92"/>
                    <a:gd name="T5" fmla="*/ 0 h 16"/>
                    <a:gd name="T6" fmla="*/ 31 w 92"/>
                    <a:gd name="T7" fmla="*/ 11 h 16"/>
                    <a:gd name="T8" fmla="*/ 16 w 92"/>
                    <a:gd name="T9" fmla="*/ 0 h 16"/>
                    <a:gd name="T10" fmla="*/ 0 w 92"/>
                    <a:gd name="T11" fmla="*/ 16 h 16"/>
                    <a:gd name="T12" fmla="*/ 92 w 92"/>
                    <a:gd name="T13" fmla="*/ 16 h 16"/>
                    <a:gd name="T14" fmla="*/ 76 w 92"/>
                    <a:gd name="T15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2" h="16">
                      <a:moveTo>
                        <a:pt x="76" y="0"/>
                      </a:moveTo>
                      <a:cubicBezTo>
                        <a:pt x="69" y="0"/>
                        <a:pt x="63" y="4"/>
                        <a:pt x="61" y="11"/>
                      </a:cubicBezTo>
                      <a:cubicBezTo>
                        <a:pt x="59" y="4"/>
                        <a:pt x="53" y="0"/>
                        <a:pt x="46" y="0"/>
                      </a:cubicBezTo>
                      <a:cubicBezTo>
                        <a:pt x="39" y="0"/>
                        <a:pt x="33" y="4"/>
                        <a:pt x="31" y="11"/>
                      </a:cubicBezTo>
                      <a:cubicBezTo>
                        <a:pt x="29" y="4"/>
                        <a:pt x="23" y="0"/>
                        <a:pt x="16" y="0"/>
                      </a:cubicBezTo>
                      <a:cubicBezTo>
                        <a:pt x="7" y="0"/>
                        <a:pt x="0" y="8"/>
                        <a:pt x="0" y="16"/>
                      </a:cubicBezTo>
                      <a:cubicBezTo>
                        <a:pt x="92" y="16"/>
                        <a:pt x="92" y="16"/>
                        <a:pt x="92" y="16"/>
                      </a:cubicBezTo>
                      <a:cubicBezTo>
                        <a:pt x="92" y="8"/>
                        <a:pt x="85" y="0"/>
                        <a:pt x="76" y="0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</p:grpSp>
        </p:grpSp>
      </p:grpSp>
      <p:pic>
        <p:nvPicPr>
          <p:cNvPr id="163" name="Imagem 162" descr="Esta imagem é de dois conjuntos de mãos juntando peças de um quebra-cabeças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Título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/>
              <a:t>Recursos humanos slide 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D663770-8394-48FA-853C-C57581C3D976}"/>
              </a:ext>
            </a:extLst>
          </p:cNvPr>
          <p:cNvSpPr txBox="1"/>
          <p:nvPr/>
        </p:nvSpPr>
        <p:spPr>
          <a:xfrm>
            <a:off x="1510145" y="3241963"/>
            <a:ext cx="46828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>
                <a:solidFill>
                  <a:srgbClr val="002060"/>
                </a:solidFill>
                <a:latin typeface="Segoe UI"/>
              </a:rPr>
              <a:t>Desenvolvedores</a:t>
            </a:r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63D2EC0-DFC2-4F31-80F5-8ED82C5246B0}"/>
              </a:ext>
            </a:extLst>
          </p:cNvPr>
          <p:cNvSpPr txBox="1"/>
          <p:nvPr/>
        </p:nvSpPr>
        <p:spPr>
          <a:xfrm>
            <a:off x="1510144" y="4142508"/>
            <a:ext cx="46828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>
                <a:solidFill>
                  <a:srgbClr val="002060"/>
                </a:solidFill>
                <a:latin typeface="Segoe UI"/>
              </a:rPr>
              <a:t>Órfãos</a:t>
            </a:r>
            <a:endParaRPr lang="en-US" err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56131AE-963C-40AE-A27A-D8AD4D676AC7}"/>
              </a:ext>
            </a:extLst>
          </p:cNvPr>
          <p:cNvSpPr txBox="1"/>
          <p:nvPr/>
        </p:nvSpPr>
        <p:spPr>
          <a:xfrm>
            <a:off x="1510145" y="5043053"/>
            <a:ext cx="46828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>
                <a:solidFill>
                  <a:srgbClr val="002060"/>
                </a:solidFill>
                <a:latin typeface="Segoe UI"/>
              </a:rPr>
              <a:t>Empresas e Voluntários</a:t>
            </a:r>
            <a:endParaRPr lang="en-US"/>
          </a:p>
        </p:txBody>
      </p:sp>
      <p:sp>
        <p:nvSpPr>
          <p:cNvPr id="2" name="Retângulo 3">
            <a:extLst>
              <a:ext uri="{FF2B5EF4-FFF2-40B4-BE49-F238E27FC236}">
                <a16:creationId xmlns:a16="http://schemas.microsoft.com/office/drawing/2014/main" id="{DB5DAF7E-327F-40FA-B0A6-1C6067252B3F}"/>
              </a:ext>
            </a:extLst>
          </p:cNvPr>
          <p:cNvSpPr/>
          <p:nvPr/>
        </p:nvSpPr>
        <p:spPr>
          <a:xfrm>
            <a:off x="1633739" y="1694143"/>
            <a:ext cx="4007249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>
                <a:solidFill>
                  <a:srgbClr val="002060"/>
                </a:solidFill>
                <a:latin typeface="Calibri Light"/>
                <a:cs typeface="Segoe UI"/>
              </a:rPr>
              <a:t>O GRAMO é composto por 4 componentes, onde todos são de extrema importância para o funcionamento do mesmo.</a:t>
            </a:r>
          </a:p>
        </p:txBody>
      </p:sp>
    </p:spTree>
    <p:extLst>
      <p:ext uri="{BB962C8B-B14F-4D97-AF65-F5344CB8AC3E}">
        <p14:creationId xmlns:p14="http://schemas.microsoft.com/office/powerpoint/2010/main" val="222538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m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Retângulo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4" name="Paralelogramo 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1939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/>
          </a:p>
        </p:txBody>
      </p:sp>
      <p:grpSp>
        <p:nvGrpSpPr>
          <p:cNvPr id="93" name="Grupo 92">
            <a:extLst>
              <a:ext uri="{FF2B5EF4-FFF2-40B4-BE49-F238E27FC236}">
                <a16:creationId xmlns:a16="http://schemas.microsoft.com/office/drawing/2014/main" id="{294AEDC0-6B1D-4A3D-860D-83756CC38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432878" y="1051094"/>
            <a:ext cx="3096256" cy="4485814"/>
            <a:chOff x="8448836" y="1051094"/>
            <a:chExt cx="3096256" cy="4485814"/>
          </a:xfrm>
        </p:grpSpPr>
        <p:sp>
          <p:nvSpPr>
            <p:cNvPr id="101" name="Caixa de texto 100">
              <a:extLst>
                <a:ext uri="{FF2B5EF4-FFF2-40B4-BE49-F238E27FC236}">
                  <a16:creationId xmlns:a16="http://schemas.microsoft.com/office/drawing/2014/main" id="{CAECCF3F-B2FA-4F0A-96EE-B54207D66547}"/>
                </a:ext>
              </a:extLst>
            </p:cNvPr>
            <p:cNvSpPr txBox="1"/>
            <p:nvPr/>
          </p:nvSpPr>
          <p:spPr>
            <a:xfrm>
              <a:off x="8462691" y="1051094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rtl="0"/>
              <a:r>
                <a:rPr lang="pt-BR" sz="1600" b="1">
                  <a:solidFill>
                    <a:srgbClr val="002060"/>
                  </a:solidFill>
                  <a:latin typeface="Segoe UI"/>
                  <a:cs typeface="Segoe UI"/>
                </a:rPr>
                <a:t>Empresas</a:t>
              </a:r>
              <a:endParaRPr lang="pt-BR" sz="1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Retângulo 102">
              <a:extLst>
                <a:ext uri="{FF2B5EF4-FFF2-40B4-BE49-F238E27FC236}">
                  <a16:creationId xmlns:a16="http://schemas.microsoft.com/office/drawing/2014/main" id="{CDAD2E5F-3DBB-47BA-B90E-DDB45972B6AF}"/>
                </a:ext>
              </a:extLst>
            </p:cNvPr>
            <p:cNvSpPr/>
            <p:nvPr/>
          </p:nvSpPr>
          <p:spPr>
            <a:xfrm>
              <a:off x="8468762" y="1933396"/>
              <a:ext cx="2975669" cy="7386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pt-BR" sz="1600" i="1">
                  <a:solidFill>
                    <a:srgbClr val="002060"/>
                  </a:solidFill>
                  <a:latin typeface="+mj-lt"/>
                  <a:cs typeface="Segoe UI"/>
                </a:rPr>
                <a:t>As empresas podem publicar suas ofertas de empregos para que os órfãos se candidatem.</a:t>
              </a:r>
              <a:endParaRPr lang="pt-BR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4" name="Caixa de texto 103">
              <a:extLst>
                <a:ext uri="{FF2B5EF4-FFF2-40B4-BE49-F238E27FC236}">
                  <a16:creationId xmlns:a16="http://schemas.microsoft.com/office/drawing/2014/main" id="{36650A66-75C3-4933-AFC0-6AB58DFE89D9}"/>
                </a:ext>
              </a:extLst>
            </p:cNvPr>
            <p:cNvSpPr txBox="1"/>
            <p:nvPr/>
          </p:nvSpPr>
          <p:spPr>
            <a:xfrm>
              <a:off x="8452561" y="2800787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rtl="0"/>
              <a:r>
                <a:rPr lang="pt-BR" sz="1600" b="1">
                  <a:solidFill>
                    <a:srgbClr val="002060"/>
                  </a:solidFill>
                  <a:latin typeface="Segoe UI"/>
                  <a:cs typeface="Segoe UI"/>
                </a:rPr>
                <a:t>CANDIDATOS</a:t>
              </a:r>
              <a:endParaRPr lang="pt-BR" sz="1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Retângulo 104">
              <a:extLst>
                <a:ext uri="{FF2B5EF4-FFF2-40B4-BE49-F238E27FC236}">
                  <a16:creationId xmlns:a16="http://schemas.microsoft.com/office/drawing/2014/main" id="{AD1F5E0B-9D11-43FF-9946-9B61EF9D6E88}"/>
                </a:ext>
              </a:extLst>
            </p:cNvPr>
            <p:cNvSpPr/>
            <p:nvPr/>
          </p:nvSpPr>
          <p:spPr>
            <a:xfrm>
              <a:off x="8456548" y="3105789"/>
              <a:ext cx="2975669" cy="7386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pt-BR" sz="1600" i="1">
                  <a:solidFill>
                    <a:srgbClr val="002060"/>
                  </a:solidFill>
                  <a:latin typeface="+mj-lt"/>
                  <a:cs typeface="Segoe UI"/>
                </a:rPr>
                <a:t>Os candidatos ás vagas de emprego são exibidos em uma lista, onde é possível visualizar seus perfis.</a:t>
              </a:r>
              <a:endParaRPr lang="pt-BR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6" name="Caixa de texto 105">
              <a:extLst>
                <a:ext uri="{FF2B5EF4-FFF2-40B4-BE49-F238E27FC236}">
                  <a16:creationId xmlns:a16="http://schemas.microsoft.com/office/drawing/2014/main" id="{2BACDD99-66AF-423B-B714-10B1BD09EBE4}"/>
                </a:ext>
              </a:extLst>
            </p:cNvPr>
            <p:cNvSpPr txBox="1"/>
            <p:nvPr/>
          </p:nvSpPr>
          <p:spPr>
            <a:xfrm>
              <a:off x="8497954" y="4222748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rtl="0"/>
              <a:r>
                <a:rPr lang="pt-BR" sz="1600" b="1">
                  <a:solidFill>
                    <a:srgbClr val="002060"/>
                  </a:solidFill>
                  <a:latin typeface="Segoe UI"/>
                  <a:cs typeface="Segoe UI"/>
                </a:rPr>
                <a:t>MARKETING</a:t>
              </a:r>
              <a:endParaRPr lang="pt-BR" sz="1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Retângulo 106">
              <a:extLst>
                <a:ext uri="{FF2B5EF4-FFF2-40B4-BE49-F238E27FC236}">
                  <a16:creationId xmlns:a16="http://schemas.microsoft.com/office/drawing/2014/main" id="{D6D9691D-4606-4981-97A5-3BEAC7F0804E}"/>
                </a:ext>
              </a:extLst>
            </p:cNvPr>
            <p:cNvSpPr/>
            <p:nvPr/>
          </p:nvSpPr>
          <p:spPr>
            <a:xfrm>
              <a:off x="8454384" y="4552023"/>
              <a:ext cx="2975669" cy="98488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pt-BR" sz="1600" i="1">
                  <a:solidFill>
                    <a:srgbClr val="002060"/>
                  </a:solidFill>
                  <a:latin typeface="Calibri Light"/>
                  <a:cs typeface="Segoe UI"/>
                </a:rPr>
                <a:t>As empresas participantes terão suas logos expostas, além de possíveis propagandas que usufruam da ação social prestada.</a:t>
              </a:r>
            </a:p>
          </p:txBody>
        </p:sp>
        <p:cxnSp>
          <p:nvCxnSpPr>
            <p:cNvPr id="72" name="Conector Reto 71">
              <a:extLst>
                <a:ext uri="{FF2B5EF4-FFF2-40B4-BE49-F238E27FC236}">
                  <a16:creationId xmlns:a16="http://schemas.microsoft.com/office/drawing/2014/main" id="{281FF210-334C-43FA-80C2-0E1E9F3F51C4}"/>
                </a:ext>
              </a:extLst>
            </p:cNvPr>
            <p:cNvCxnSpPr>
              <a:cxnSpLocks/>
            </p:cNvCxnSpPr>
            <p:nvPr/>
          </p:nvCxnSpPr>
          <p:spPr>
            <a:xfrm>
              <a:off x="8448836" y="4010970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>
              <a:extLst>
                <a:ext uri="{FF2B5EF4-FFF2-40B4-BE49-F238E27FC236}">
                  <a16:creationId xmlns:a16="http://schemas.microsoft.com/office/drawing/2014/main" id="{8F599308-2B51-4D9D-9F9B-2C2E81CA918F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2651992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ítulo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/>
              <a:t>Recursos humanos slide 3</a:t>
            </a:r>
          </a:p>
        </p:txBody>
      </p:sp>
      <p:sp>
        <p:nvSpPr>
          <p:cNvPr id="66" name="Caixa de texto 100">
            <a:extLst>
              <a:ext uri="{FF2B5EF4-FFF2-40B4-BE49-F238E27FC236}">
                <a16:creationId xmlns:a16="http://schemas.microsoft.com/office/drawing/2014/main" id="{49627C76-0725-460F-B565-1CDEFF3C66C9}"/>
              </a:ext>
            </a:extLst>
          </p:cNvPr>
          <p:cNvSpPr txBox="1"/>
          <p:nvPr/>
        </p:nvSpPr>
        <p:spPr>
          <a:xfrm>
            <a:off x="533435" y="1050309"/>
            <a:ext cx="3047138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rtl="0"/>
            <a:r>
              <a:rPr lang="pt-BR" sz="1600" b="1">
                <a:solidFill>
                  <a:srgbClr val="002060"/>
                </a:solidFill>
                <a:latin typeface="Segoe UI"/>
                <a:cs typeface="Segoe UI"/>
              </a:rPr>
              <a:t>Órfãos</a:t>
            </a:r>
            <a:endParaRPr lang="pt-BR" sz="1600" b="1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9" name="Grupo 92">
            <a:extLst>
              <a:ext uri="{FF2B5EF4-FFF2-40B4-BE49-F238E27FC236}">
                <a16:creationId xmlns:a16="http://schemas.microsoft.com/office/drawing/2014/main" id="{013B0443-64F8-4A3B-BE62-7CAF77BBD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661354" y="1056060"/>
            <a:ext cx="3051271" cy="2877449"/>
            <a:chOff x="8458558" y="1056061"/>
            <a:chExt cx="3051271" cy="2877449"/>
          </a:xfrm>
        </p:grpSpPr>
        <p:sp>
          <p:nvSpPr>
            <p:cNvPr id="110" name="Caixa de texto 100">
              <a:extLst>
                <a:ext uri="{FF2B5EF4-FFF2-40B4-BE49-F238E27FC236}">
                  <a16:creationId xmlns:a16="http://schemas.microsoft.com/office/drawing/2014/main" id="{96DC760A-4002-4559-BAD4-7B67AEB05FB8}"/>
                </a:ext>
              </a:extLst>
            </p:cNvPr>
            <p:cNvSpPr txBox="1"/>
            <p:nvPr/>
          </p:nvSpPr>
          <p:spPr>
            <a:xfrm>
              <a:off x="8462691" y="1056061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rtl="0"/>
              <a:r>
                <a:rPr lang="pt-BR" sz="1600" b="1">
                  <a:solidFill>
                    <a:schemeClr val="bg1"/>
                  </a:solidFill>
                  <a:latin typeface="Segoe UI"/>
                  <a:cs typeface="Segoe UI"/>
                </a:rPr>
                <a:t>Voluntários</a:t>
              </a:r>
              <a:endParaRPr lang="pt-BR"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Caixa de texto 103">
              <a:extLst>
                <a:ext uri="{FF2B5EF4-FFF2-40B4-BE49-F238E27FC236}">
                  <a16:creationId xmlns:a16="http://schemas.microsoft.com/office/drawing/2014/main" id="{F7955956-3EEF-4AA1-9E10-D52F81054FAA}"/>
                </a:ext>
              </a:extLst>
            </p:cNvPr>
            <p:cNvSpPr txBox="1"/>
            <p:nvPr/>
          </p:nvSpPr>
          <p:spPr>
            <a:xfrm>
              <a:off x="8462691" y="1646093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pt-BR" sz="1600" b="1">
                  <a:solidFill>
                    <a:schemeClr val="bg1"/>
                  </a:solidFill>
                  <a:latin typeface="Segoe UI"/>
                  <a:cs typeface="Segoe UI"/>
                </a:rPr>
                <a:t>INTERAÇÃO</a:t>
              </a:r>
            </a:p>
          </p:txBody>
        </p:sp>
        <p:sp>
          <p:nvSpPr>
            <p:cNvPr id="113" name="Retângulo 104">
              <a:extLst>
                <a:ext uri="{FF2B5EF4-FFF2-40B4-BE49-F238E27FC236}">
                  <a16:creationId xmlns:a16="http://schemas.microsoft.com/office/drawing/2014/main" id="{E7631EF8-7DDF-4F26-93CD-7C58361826B7}"/>
                </a:ext>
              </a:extLst>
            </p:cNvPr>
            <p:cNvSpPr/>
            <p:nvPr/>
          </p:nvSpPr>
          <p:spPr>
            <a:xfrm>
              <a:off x="8460568" y="1884950"/>
              <a:ext cx="2975669" cy="7386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pt-BR" sz="1600" i="1">
                  <a:solidFill>
                    <a:schemeClr val="bg1"/>
                  </a:solidFill>
                  <a:latin typeface="+mj-lt"/>
                  <a:cs typeface="Segoe UI"/>
                </a:rPr>
                <a:t>Os voluntários possuem uma série de ferramentas para facilitar a comunicação deles com os órfãos.</a:t>
              </a:r>
              <a:endParaRPr lang="pt-BR" sz="1600" i="1">
                <a:solidFill>
                  <a:schemeClr val="bg1"/>
                </a:solidFill>
                <a:latin typeface="Calibri Light"/>
                <a:cs typeface="Segoe UI"/>
              </a:endParaRPr>
            </a:p>
          </p:txBody>
        </p:sp>
        <p:sp>
          <p:nvSpPr>
            <p:cNvPr id="114" name="Caixa de texto 105">
              <a:extLst>
                <a:ext uri="{FF2B5EF4-FFF2-40B4-BE49-F238E27FC236}">
                  <a16:creationId xmlns:a16="http://schemas.microsoft.com/office/drawing/2014/main" id="{529639A7-2368-4DF6-932D-0FFB2C1C5AB6}"/>
                </a:ext>
              </a:extLst>
            </p:cNvPr>
            <p:cNvSpPr txBox="1"/>
            <p:nvPr/>
          </p:nvSpPr>
          <p:spPr>
            <a:xfrm>
              <a:off x="8462691" y="2858447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pt-BR" sz="1600" b="1">
                  <a:solidFill>
                    <a:schemeClr val="bg1"/>
                  </a:solidFill>
                  <a:latin typeface="Segoe UI"/>
                  <a:cs typeface="Segoe UI"/>
                </a:rPr>
                <a:t>PUBLICAÇÕES</a:t>
              </a:r>
            </a:p>
          </p:txBody>
        </p:sp>
        <p:sp>
          <p:nvSpPr>
            <p:cNvPr id="115" name="Retângulo 106">
              <a:extLst>
                <a:ext uri="{FF2B5EF4-FFF2-40B4-BE49-F238E27FC236}">
                  <a16:creationId xmlns:a16="http://schemas.microsoft.com/office/drawing/2014/main" id="{E1E5466C-10D3-44EA-AA5F-255CAF913D1A}"/>
                </a:ext>
              </a:extLst>
            </p:cNvPr>
            <p:cNvSpPr/>
            <p:nvPr/>
          </p:nvSpPr>
          <p:spPr>
            <a:xfrm>
              <a:off x="8458558" y="3194846"/>
              <a:ext cx="2975669" cy="7386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pt-BR" sz="1600" i="1">
                  <a:solidFill>
                    <a:schemeClr val="bg1"/>
                  </a:solidFill>
                  <a:latin typeface="+mj-lt"/>
                  <a:cs typeface="Segoe UI"/>
                </a:rPr>
                <a:t>Eles possuem a possibilidade de publicar oportunidades dos órfãos se  voluntariarem.</a:t>
              </a:r>
              <a:endParaRPr lang="pt-BR" sz="1600" i="1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cxnSp>
          <p:nvCxnSpPr>
            <p:cNvPr id="116" name="Conector Reto 71">
              <a:extLst>
                <a:ext uri="{FF2B5EF4-FFF2-40B4-BE49-F238E27FC236}">
                  <a16:creationId xmlns:a16="http://schemas.microsoft.com/office/drawing/2014/main" id="{F9382481-CCBC-4CD5-803F-399C56E07295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2685999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upo 92">
            <a:extLst>
              <a:ext uri="{FF2B5EF4-FFF2-40B4-BE49-F238E27FC236}">
                <a16:creationId xmlns:a16="http://schemas.microsoft.com/office/drawing/2014/main" id="{128F6C0D-3176-489D-826E-8BC2C0EE9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0431" y="1933396"/>
            <a:ext cx="3047660" cy="3604373"/>
            <a:chOff x="8448314" y="1933396"/>
            <a:chExt cx="3047660" cy="3604373"/>
          </a:xfrm>
        </p:grpSpPr>
        <p:sp>
          <p:nvSpPr>
            <p:cNvPr id="120" name="Retângulo 102">
              <a:extLst>
                <a:ext uri="{FF2B5EF4-FFF2-40B4-BE49-F238E27FC236}">
                  <a16:creationId xmlns:a16="http://schemas.microsoft.com/office/drawing/2014/main" id="{DF0BF96B-439A-4283-9D5C-7C195FAF6B10}"/>
                </a:ext>
              </a:extLst>
            </p:cNvPr>
            <p:cNvSpPr/>
            <p:nvPr/>
          </p:nvSpPr>
          <p:spPr>
            <a:xfrm>
              <a:off x="8454384" y="1933396"/>
              <a:ext cx="3018800" cy="7386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pt-BR" sz="1600" i="1">
                  <a:solidFill>
                    <a:srgbClr val="002060"/>
                  </a:solidFill>
                  <a:latin typeface="Calibri Light"/>
                  <a:cs typeface="Segoe UI"/>
                </a:rPr>
                <a:t>Poderão se cadastrar tanto individualmente quanto serem cadastrados pelo orfanato.</a:t>
              </a:r>
            </a:p>
          </p:txBody>
        </p:sp>
        <p:sp>
          <p:nvSpPr>
            <p:cNvPr id="121" name="Caixa de texto 103">
              <a:extLst>
                <a:ext uri="{FF2B5EF4-FFF2-40B4-BE49-F238E27FC236}">
                  <a16:creationId xmlns:a16="http://schemas.microsoft.com/office/drawing/2014/main" id="{63AD134D-E855-4DDC-84DF-7A80DF99B261}"/>
                </a:ext>
              </a:extLst>
            </p:cNvPr>
            <p:cNvSpPr txBox="1"/>
            <p:nvPr/>
          </p:nvSpPr>
          <p:spPr>
            <a:xfrm>
              <a:off x="8448836" y="2858142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pt-BR" sz="1600" b="1">
                  <a:solidFill>
                    <a:srgbClr val="002060"/>
                  </a:solidFill>
                  <a:latin typeface="Segoe UI"/>
                  <a:cs typeface="Segoe UI"/>
                </a:rPr>
                <a:t>VISUALIZAÇÔES</a:t>
              </a:r>
              <a:endParaRPr lang="en-US">
                <a:cs typeface="Calibri"/>
              </a:endParaRPr>
            </a:p>
          </p:txBody>
        </p:sp>
        <p:sp>
          <p:nvSpPr>
            <p:cNvPr id="124" name="Retângulo 104">
              <a:extLst>
                <a:ext uri="{FF2B5EF4-FFF2-40B4-BE49-F238E27FC236}">
                  <a16:creationId xmlns:a16="http://schemas.microsoft.com/office/drawing/2014/main" id="{68CEB452-45B0-46AF-8940-52EAC42E2289}"/>
                </a:ext>
              </a:extLst>
            </p:cNvPr>
            <p:cNvSpPr/>
            <p:nvPr/>
          </p:nvSpPr>
          <p:spPr>
            <a:xfrm>
              <a:off x="8454384" y="3175807"/>
              <a:ext cx="3018800" cy="98488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pt-BR" sz="1600" i="1">
                  <a:solidFill>
                    <a:srgbClr val="002060"/>
                  </a:solidFill>
                  <a:latin typeface="+mj-lt"/>
                  <a:cs typeface="Calibri Light"/>
                </a:rPr>
                <a:t>Os órfãos terão visualizações focadas nas vagas de emprego.</a:t>
              </a:r>
              <a:endParaRPr lang="pt-BR" sz="1600">
                <a:ea typeface="+mn-lt"/>
                <a:cs typeface="+mn-lt"/>
              </a:endParaRPr>
            </a:p>
            <a:p>
              <a:endParaRPr lang="pt-BR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25" name="Caixa de texto 105">
              <a:extLst>
                <a:ext uri="{FF2B5EF4-FFF2-40B4-BE49-F238E27FC236}">
                  <a16:creationId xmlns:a16="http://schemas.microsoft.com/office/drawing/2014/main" id="{71AD9D6B-1440-418C-BAC4-7AD497240803}"/>
                </a:ext>
              </a:extLst>
            </p:cNvPr>
            <p:cNvSpPr txBox="1"/>
            <p:nvPr/>
          </p:nvSpPr>
          <p:spPr>
            <a:xfrm>
              <a:off x="8448314" y="4279397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rtl="0"/>
              <a:r>
                <a:rPr lang="pt-BR" sz="1600" b="1">
                  <a:solidFill>
                    <a:srgbClr val="002060"/>
                  </a:solidFill>
                  <a:latin typeface="Segoe UI"/>
                  <a:cs typeface="Segoe UI"/>
                </a:rPr>
                <a:t>PERFIS</a:t>
              </a:r>
              <a:endParaRPr lang="pt-BR" sz="1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Retângulo 106">
              <a:extLst>
                <a:ext uri="{FF2B5EF4-FFF2-40B4-BE49-F238E27FC236}">
                  <a16:creationId xmlns:a16="http://schemas.microsoft.com/office/drawing/2014/main" id="{7FBC5248-C326-456C-BBE3-57CDCE090A0B}"/>
                </a:ext>
              </a:extLst>
            </p:cNvPr>
            <p:cNvSpPr/>
            <p:nvPr/>
          </p:nvSpPr>
          <p:spPr>
            <a:xfrm>
              <a:off x="8454384" y="4552884"/>
              <a:ext cx="2864832" cy="98488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pt-BR" sz="1600" i="1">
                  <a:solidFill>
                    <a:srgbClr val="002060"/>
                  </a:solidFill>
                  <a:latin typeface="Calibri Light"/>
                  <a:cs typeface="Segoe UI"/>
                </a:rPr>
                <a:t>Eles terão perfis que funcionem como micro portifólios, com uma breve descrição de suas competências.</a:t>
              </a:r>
            </a:p>
          </p:txBody>
        </p:sp>
        <p:cxnSp>
          <p:nvCxnSpPr>
            <p:cNvPr id="127" name="Conector Reto 71">
              <a:extLst>
                <a:ext uri="{FF2B5EF4-FFF2-40B4-BE49-F238E27FC236}">
                  <a16:creationId xmlns:a16="http://schemas.microsoft.com/office/drawing/2014/main" id="{1C1B7D79-92AE-4151-8CF6-A976BD4D5045}"/>
                </a:ext>
              </a:extLst>
            </p:cNvPr>
            <p:cNvCxnSpPr>
              <a:cxnSpLocks/>
            </p:cNvCxnSpPr>
            <p:nvPr/>
          </p:nvCxnSpPr>
          <p:spPr>
            <a:xfrm>
              <a:off x="8477069" y="4011232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to 107">
              <a:extLst>
                <a:ext uri="{FF2B5EF4-FFF2-40B4-BE49-F238E27FC236}">
                  <a16:creationId xmlns:a16="http://schemas.microsoft.com/office/drawing/2014/main" id="{82D5E922-9DF7-4108-8B05-AEA2998F5705}"/>
                </a:ext>
              </a:extLst>
            </p:cNvPr>
            <p:cNvCxnSpPr>
              <a:cxnSpLocks/>
            </p:cNvCxnSpPr>
            <p:nvPr/>
          </p:nvCxnSpPr>
          <p:spPr>
            <a:xfrm>
              <a:off x="8448314" y="2752634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Caixa de texto 103">
            <a:extLst>
              <a:ext uri="{FF2B5EF4-FFF2-40B4-BE49-F238E27FC236}">
                <a16:creationId xmlns:a16="http://schemas.microsoft.com/office/drawing/2014/main" id="{C667D756-3509-4EAB-B9E4-11B93CEAA89E}"/>
              </a:ext>
            </a:extLst>
          </p:cNvPr>
          <p:cNvSpPr txBox="1"/>
          <p:nvPr/>
        </p:nvSpPr>
        <p:spPr>
          <a:xfrm>
            <a:off x="519057" y="1643125"/>
            <a:ext cx="3047138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pt-BR" sz="1600" b="1">
                <a:solidFill>
                  <a:srgbClr val="002060"/>
                </a:solidFill>
                <a:latin typeface="Segoe UI"/>
                <a:cs typeface="Segoe UI"/>
              </a:rPr>
              <a:t>CADASTRO</a:t>
            </a:r>
            <a:endParaRPr lang="en-US">
              <a:cs typeface="Calibri"/>
            </a:endParaRPr>
          </a:p>
        </p:txBody>
      </p:sp>
      <p:sp>
        <p:nvSpPr>
          <p:cNvPr id="35" name="Caixa de texto 103">
            <a:extLst>
              <a:ext uri="{FF2B5EF4-FFF2-40B4-BE49-F238E27FC236}">
                <a16:creationId xmlns:a16="http://schemas.microsoft.com/office/drawing/2014/main" id="{D965D955-266C-414C-8A4B-39024DF9DACD}"/>
              </a:ext>
            </a:extLst>
          </p:cNvPr>
          <p:cNvSpPr txBox="1"/>
          <p:nvPr/>
        </p:nvSpPr>
        <p:spPr>
          <a:xfrm>
            <a:off x="8443856" y="1643125"/>
            <a:ext cx="3047138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pt-BR" sz="1600" b="1">
                <a:solidFill>
                  <a:srgbClr val="002060"/>
                </a:solidFill>
                <a:latin typeface="Segoe UI"/>
                <a:cs typeface="Segoe UI"/>
              </a:rPr>
              <a:t>EMPREGOS</a:t>
            </a:r>
          </a:p>
        </p:txBody>
      </p:sp>
    </p:spTree>
    <p:extLst>
      <p:ext uri="{BB962C8B-B14F-4D97-AF65-F5344CB8AC3E}">
        <p14:creationId xmlns:p14="http://schemas.microsoft.com/office/powerpoint/2010/main" val="1860944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tângulo 51">
            <a:extLst>
              <a:ext uri="{FF2B5EF4-FFF2-40B4-BE49-F238E27FC236}">
                <a16:creationId xmlns:a16="http://schemas.microsoft.com/office/drawing/2014/main" id="{46969EBC-E8D3-4914-9A82-8E88F816E77E}"/>
              </a:ext>
            </a:extLst>
          </p:cNvPr>
          <p:cNvSpPr/>
          <p:nvPr/>
        </p:nvSpPr>
        <p:spPr>
          <a:xfrm>
            <a:off x="4297327" y="5850468"/>
            <a:ext cx="3597344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pt-BR" sz="2400">
                <a:solidFill>
                  <a:srgbClr val="002060"/>
                </a:solidFill>
                <a:cs typeface="Calibri"/>
              </a:rPr>
              <a:t>Dificuldades da maioridade</a:t>
            </a:r>
            <a:endParaRPr lang="pt-BR" sz="2400">
              <a:solidFill>
                <a:srgbClr val="002060"/>
              </a:solidFill>
            </a:endParaRPr>
          </a:p>
        </p:txBody>
      </p:sp>
      <p:grpSp>
        <p:nvGrpSpPr>
          <p:cNvPr id="27" name="Grupo 26" descr="Esta imagem é de um homem visto de trás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4919858" y="2767941"/>
            <a:ext cx="2668588" cy="2679700"/>
            <a:chOff x="4832350" y="3127375"/>
            <a:chExt cx="2668588" cy="2679700"/>
          </a:xfrm>
        </p:grpSpPr>
        <p:sp>
          <p:nvSpPr>
            <p:cNvPr id="5" name="Forma Livre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4" name="AutoForma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6" name="Forma Livre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7" name="Forma Livre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8" name="Forma Livre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9" name="Forma Livre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10" name="Forma Livre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" name="Forma Livre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12" name="Forma Livre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13" name="Forma livre 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14" name="Forma Livre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15" name="Forma Livre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16" name="Forma Livre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17" name="Forma Livre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18" name="Forma Livre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19" name="Forma Livre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20" name="Forma Livre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150" name="Forma livre: Forma 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upo 39" descr="Esta imagem é um ícone de 1 pessoa interagindo com três pessoas. ">
            <a:extLst>
              <a:ext uri="{FF2B5EF4-FFF2-40B4-BE49-F238E27FC236}">
                <a16:creationId xmlns:a16="http://schemas.microsoft.com/office/drawing/2014/main" id="{6163EC3B-1C70-4943-88AE-C995F6AF3D2D}"/>
              </a:ext>
            </a:extLst>
          </p:cNvPr>
          <p:cNvGrpSpPr/>
          <p:nvPr/>
        </p:nvGrpSpPr>
        <p:grpSpPr>
          <a:xfrm>
            <a:off x="5459412" y="1395413"/>
            <a:ext cx="1273175" cy="1271588"/>
            <a:chOff x="5459412" y="1395413"/>
            <a:chExt cx="1273175" cy="1271588"/>
          </a:xfrm>
        </p:grpSpPr>
        <p:sp>
          <p:nvSpPr>
            <p:cNvPr id="34" name="Oval 26">
              <a:extLst>
                <a:ext uri="{FF2B5EF4-FFF2-40B4-BE49-F238E27FC236}">
                  <a16:creationId xmlns:a16="http://schemas.microsoft.com/office/drawing/2014/main" id="{BAB1D2D2-1913-4FAF-8141-A2217D47D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412" y="1395413"/>
              <a:ext cx="1273175" cy="127158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grpSp>
          <p:nvGrpSpPr>
            <p:cNvPr id="153" name="Grupo 152">
              <a:extLst>
                <a:ext uri="{FF2B5EF4-FFF2-40B4-BE49-F238E27FC236}">
                  <a16:creationId xmlns:a16="http://schemas.microsoft.com/office/drawing/2014/main" id="{14E63ABA-A2BE-460E-AEC1-558B63A0D598}"/>
                </a:ext>
              </a:extLst>
            </p:cNvPr>
            <p:cNvGrpSpPr/>
            <p:nvPr/>
          </p:nvGrpSpPr>
          <p:grpSpPr>
            <a:xfrm>
              <a:off x="5781290" y="1569642"/>
              <a:ext cx="584970" cy="674403"/>
              <a:chOff x="2686050" y="2895601"/>
              <a:chExt cx="330200" cy="346075"/>
            </a:xfrm>
          </p:grpSpPr>
          <p:sp>
            <p:nvSpPr>
              <p:cNvPr id="154" name="Oval 309">
                <a:extLst>
                  <a:ext uri="{FF2B5EF4-FFF2-40B4-BE49-F238E27FC236}">
                    <a16:creationId xmlns:a16="http://schemas.microsoft.com/office/drawing/2014/main" id="{AC91C28A-AC97-43D2-BB20-485D353E8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/>
              </a:p>
            </p:txBody>
          </p:sp>
          <p:sp>
            <p:nvSpPr>
              <p:cNvPr id="155" name="Forma Livre 310">
                <a:extLst>
                  <a:ext uri="{FF2B5EF4-FFF2-40B4-BE49-F238E27FC236}">
                    <a16:creationId xmlns:a16="http://schemas.microsoft.com/office/drawing/2014/main" id="{307DC6B5-75A0-4610-B431-35147A890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/>
              </a:p>
            </p:txBody>
          </p:sp>
          <p:sp>
            <p:nvSpPr>
              <p:cNvPr id="156" name="Oval 311">
                <a:extLst>
                  <a:ext uri="{FF2B5EF4-FFF2-40B4-BE49-F238E27FC236}">
                    <a16:creationId xmlns:a16="http://schemas.microsoft.com/office/drawing/2014/main" id="{16EA5084-E99D-4DD5-B478-224937E08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/>
              </a:p>
            </p:txBody>
          </p:sp>
          <p:sp>
            <p:nvSpPr>
              <p:cNvPr id="157" name="Forma Livre 312">
                <a:extLst>
                  <a:ext uri="{FF2B5EF4-FFF2-40B4-BE49-F238E27FC236}">
                    <a16:creationId xmlns:a16="http://schemas.microsoft.com/office/drawing/2014/main" id="{210EC1C6-3182-40F6-869F-33B0ABF22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/>
              </a:p>
            </p:txBody>
          </p:sp>
          <p:sp>
            <p:nvSpPr>
              <p:cNvPr id="158" name="Oval 313">
                <a:extLst>
                  <a:ext uri="{FF2B5EF4-FFF2-40B4-BE49-F238E27FC236}">
                    <a16:creationId xmlns:a16="http://schemas.microsoft.com/office/drawing/2014/main" id="{168ACDC4-22F5-4D4B-A783-44D3655B8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/>
              </a:p>
            </p:txBody>
          </p:sp>
          <p:sp>
            <p:nvSpPr>
              <p:cNvPr id="159" name="Forma Livre 314">
                <a:extLst>
                  <a:ext uri="{FF2B5EF4-FFF2-40B4-BE49-F238E27FC236}">
                    <a16:creationId xmlns:a16="http://schemas.microsoft.com/office/drawing/2014/main" id="{9350080E-FAD1-420D-A674-785E5FD1F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/>
              </a:p>
            </p:txBody>
          </p:sp>
          <p:sp>
            <p:nvSpPr>
              <p:cNvPr id="160" name="Oval 315">
                <a:extLst>
                  <a:ext uri="{FF2B5EF4-FFF2-40B4-BE49-F238E27FC236}">
                    <a16:creationId xmlns:a16="http://schemas.microsoft.com/office/drawing/2014/main" id="{A3A96249-064E-4E4F-800D-F3E32321B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/>
              </a:p>
            </p:txBody>
          </p:sp>
          <p:sp>
            <p:nvSpPr>
              <p:cNvPr id="161" name="Forma Livre 316">
                <a:extLst>
                  <a:ext uri="{FF2B5EF4-FFF2-40B4-BE49-F238E27FC236}">
                    <a16:creationId xmlns:a16="http://schemas.microsoft.com/office/drawing/2014/main" id="{5B0FA9F4-74E7-4069-9E66-4CD168516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/>
              </a:p>
            </p:txBody>
          </p:sp>
          <p:sp>
            <p:nvSpPr>
              <p:cNvPr id="162" name="Oval 317">
                <a:extLst>
                  <a:ext uri="{FF2B5EF4-FFF2-40B4-BE49-F238E27FC236}">
                    <a16:creationId xmlns:a16="http://schemas.microsoft.com/office/drawing/2014/main" id="{8B1079C4-08A2-4532-BF93-C9FBD28FC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/>
              </a:p>
            </p:txBody>
          </p:sp>
          <p:sp>
            <p:nvSpPr>
              <p:cNvPr id="163" name="Forma Livre 318">
                <a:extLst>
                  <a:ext uri="{FF2B5EF4-FFF2-40B4-BE49-F238E27FC236}">
                    <a16:creationId xmlns:a16="http://schemas.microsoft.com/office/drawing/2014/main" id="{D2176F15-45A0-4989-901D-43FEBC8C6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/>
              </a:p>
            </p:txBody>
          </p:sp>
          <p:sp>
            <p:nvSpPr>
              <p:cNvPr id="164" name="Forma Livre 319">
                <a:extLst>
                  <a:ext uri="{FF2B5EF4-FFF2-40B4-BE49-F238E27FC236}">
                    <a16:creationId xmlns:a16="http://schemas.microsoft.com/office/drawing/2014/main" id="{E441EEB4-0ED1-401E-BCE2-44490D081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/>
              </a:p>
            </p:txBody>
          </p:sp>
          <p:sp>
            <p:nvSpPr>
              <p:cNvPr id="165" name="Linha 320">
                <a:extLst>
                  <a:ext uri="{FF2B5EF4-FFF2-40B4-BE49-F238E27FC236}">
                    <a16:creationId xmlns:a16="http://schemas.microsoft.com/office/drawing/2014/main" id="{DE0936E5-0224-4C3C-9815-CA2E7C978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/>
              </a:p>
            </p:txBody>
          </p:sp>
        </p:grpSp>
      </p:grpSp>
      <p:sp>
        <p:nvSpPr>
          <p:cNvPr id="33" name="Forma Livre 25">
            <a:extLst>
              <a:ext uri="{FF2B5EF4-FFF2-40B4-BE49-F238E27FC236}">
                <a16:creationId xmlns:a16="http://schemas.microsoft.com/office/drawing/2014/main" id="{82A9CD09-E5BD-4051-A55B-752BE1EA490F}"/>
              </a:ext>
            </a:extLst>
          </p:cNvPr>
          <p:cNvSpPr>
            <a:spLocks/>
          </p:cNvSpPr>
          <p:nvPr/>
        </p:nvSpPr>
        <p:spPr bwMode="auto">
          <a:xfrm>
            <a:off x="3604344" y="2200634"/>
            <a:ext cx="1397000" cy="1397000"/>
          </a:xfrm>
          <a:custGeom>
            <a:avLst/>
            <a:gdLst>
              <a:gd name="T0" fmla="*/ 276 w 336"/>
              <a:gd name="T1" fmla="*/ 276 h 336"/>
              <a:gd name="T2" fmla="*/ 60 w 336"/>
              <a:gd name="T3" fmla="*/ 276 h 336"/>
              <a:gd name="T4" fmla="*/ 60 w 336"/>
              <a:gd name="T5" fmla="*/ 60 h 336"/>
              <a:gd name="T6" fmla="*/ 276 w 336"/>
              <a:gd name="T7" fmla="*/ 60 h 336"/>
              <a:gd name="T8" fmla="*/ 276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276" y="276"/>
                </a:moveTo>
                <a:cubicBezTo>
                  <a:pt x="217" y="336"/>
                  <a:pt x="120" y="336"/>
                  <a:pt x="60" y="276"/>
                </a:cubicBez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/>
          </a:p>
        </p:txBody>
      </p:sp>
      <p:grpSp>
        <p:nvGrpSpPr>
          <p:cNvPr id="42" name="Grupo 41" descr="Esta imagem é um ícone de três pessoas e um globo. ">
            <a:extLst>
              <a:ext uri="{FF2B5EF4-FFF2-40B4-BE49-F238E27FC236}">
                <a16:creationId xmlns:a16="http://schemas.microsoft.com/office/drawing/2014/main" id="{0F9B9E83-7B40-4A58-B9B6-072ADD8AF2AD}"/>
              </a:ext>
            </a:extLst>
          </p:cNvPr>
          <p:cNvGrpSpPr/>
          <p:nvPr/>
        </p:nvGrpSpPr>
        <p:grpSpPr>
          <a:xfrm>
            <a:off x="2856631" y="1722349"/>
            <a:ext cx="1271588" cy="3756383"/>
            <a:chOff x="2690812" y="1679217"/>
            <a:chExt cx="1271588" cy="3756383"/>
          </a:xfrm>
        </p:grpSpPr>
        <p:sp>
          <p:nvSpPr>
            <p:cNvPr id="32" name="Oval 24">
              <a:extLst>
                <a:ext uri="{FF2B5EF4-FFF2-40B4-BE49-F238E27FC236}">
                  <a16:creationId xmlns:a16="http://schemas.microsoft.com/office/drawing/2014/main" id="{16A34343-0998-42BB-80E4-28FB10F8B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pt-BR">
                <a:cs typeface="Calibri"/>
              </a:endParaRPr>
            </a:p>
          </p:txBody>
        </p:sp>
        <p:grpSp>
          <p:nvGrpSpPr>
            <p:cNvPr id="191" name="Grupo 190">
              <a:extLst>
                <a:ext uri="{FF2B5EF4-FFF2-40B4-BE49-F238E27FC236}">
                  <a16:creationId xmlns:a16="http://schemas.microsoft.com/office/drawing/2014/main" id="{6EF0E095-962C-4FF0-89AE-50E91D8B01BD}"/>
                </a:ext>
              </a:extLst>
            </p:cNvPr>
            <p:cNvGrpSpPr/>
            <p:nvPr/>
          </p:nvGrpSpPr>
          <p:grpSpPr>
            <a:xfrm>
              <a:off x="3011375" y="1679217"/>
              <a:ext cx="610283" cy="346075"/>
              <a:chOff x="4841875" y="2895601"/>
              <a:chExt cx="344488" cy="346075"/>
            </a:xfrm>
          </p:grpSpPr>
          <p:sp>
            <p:nvSpPr>
              <p:cNvPr id="192" name="Forma Livre 258">
                <a:extLst>
                  <a:ext uri="{FF2B5EF4-FFF2-40B4-BE49-F238E27FC236}">
                    <a16:creationId xmlns:a16="http://schemas.microsoft.com/office/drawing/2014/main" id="{6406E6B6-1167-46C8-948E-C5EF17DA0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/>
              </a:p>
            </p:txBody>
          </p:sp>
          <p:sp>
            <p:nvSpPr>
              <p:cNvPr id="193" name="Forma livre 259">
                <a:extLst>
                  <a:ext uri="{FF2B5EF4-FFF2-40B4-BE49-F238E27FC236}">
                    <a16:creationId xmlns:a16="http://schemas.microsoft.com/office/drawing/2014/main" id="{72ECCE91-FE4E-4D18-8094-A898EA086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/>
              </a:p>
            </p:txBody>
          </p:sp>
          <p:sp>
            <p:nvSpPr>
              <p:cNvPr id="194" name="Forma Livre 260">
                <a:extLst>
                  <a:ext uri="{FF2B5EF4-FFF2-40B4-BE49-F238E27FC236}">
                    <a16:creationId xmlns:a16="http://schemas.microsoft.com/office/drawing/2014/main" id="{3548F75A-EA11-4316-A1F6-0CAEB6787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/>
              </a:p>
            </p:txBody>
          </p:sp>
          <p:sp>
            <p:nvSpPr>
              <p:cNvPr id="195" name="Linha 261">
                <a:extLst>
                  <a:ext uri="{FF2B5EF4-FFF2-40B4-BE49-F238E27FC236}">
                    <a16:creationId xmlns:a16="http://schemas.microsoft.com/office/drawing/2014/main" id="{5124F4E9-141F-499A-8EEC-1241D51B2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/>
              </a:p>
            </p:txBody>
          </p:sp>
          <p:sp>
            <p:nvSpPr>
              <p:cNvPr id="196" name="Line 262">
                <a:extLst>
                  <a:ext uri="{FF2B5EF4-FFF2-40B4-BE49-F238E27FC236}">
                    <a16:creationId xmlns:a16="http://schemas.microsoft.com/office/drawing/2014/main" id="{F8299F61-1975-4EE9-BAB2-3CE9A446F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/>
              </a:p>
            </p:txBody>
          </p:sp>
          <p:sp>
            <p:nvSpPr>
              <p:cNvPr id="197" name="Line 263">
                <a:extLst>
                  <a:ext uri="{FF2B5EF4-FFF2-40B4-BE49-F238E27FC236}">
                    <a16:creationId xmlns:a16="http://schemas.microsoft.com/office/drawing/2014/main" id="{21DCC590-EB7E-4BE9-BE74-8FD7163D4D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/>
              </a:p>
            </p:txBody>
          </p:sp>
          <p:sp>
            <p:nvSpPr>
              <p:cNvPr id="198" name="Oval 264">
                <a:extLst>
                  <a:ext uri="{FF2B5EF4-FFF2-40B4-BE49-F238E27FC236}">
                    <a16:creationId xmlns:a16="http://schemas.microsoft.com/office/drawing/2014/main" id="{9DD4333D-6A4C-43A4-873D-73945A8A3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/>
              </a:p>
            </p:txBody>
          </p:sp>
          <p:sp>
            <p:nvSpPr>
              <p:cNvPr id="199" name="Oval 265">
                <a:extLst>
                  <a:ext uri="{FF2B5EF4-FFF2-40B4-BE49-F238E27FC236}">
                    <a16:creationId xmlns:a16="http://schemas.microsoft.com/office/drawing/2014/main" id="{4BE9E84A-E911-4211-BBA2-3D0BE5875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/>
              </a:p>
            </p:txBody>
          </p:sp>
          <p:sp>
            <p:nvSpPr>
              <p:cNvPr id="200" name="Oval 266">
                <a:extLst>
                  <a:ext uri="{FF2B5EF4-FFF2-40B4-BE49-F238E27FC236}">
                    <a16:creationId xmlns:a16="http://schemas.microsoft.com/office/drawing/2014/main" id="{0ECA1A96-AB7F-46A0-88B5-FCD888592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/>
              </a:p>
            </p:txBody>
          </p:sp>
          <p:sp>
            <p:nvSpPr>
              <p:cNvPr id="201" name="Forma Livre 267">
                <a:extLst>
                  <a:ext uri="{FF2B5EF4-FFF2-40B4-BE49-F238E27FC236}">
                    <a16:creationId xmlns:a16="http://schemas.microsoft.com/office/drawing/2014/main" id="{75E1735F-98B1-4E7B-BDDC-FE64527C3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/>
              </a:p>
            </p:txBody>
          </p:sp>
        </p:grpSp>
      </p:grpSp>
      <p:grpSp>
        <p:nvGrpSpPr>
          <p:cNvPr id="38" name="Grupo 37" descr="Esta imagem é um ícone de três pessoas e um globo. ">
            <a:extLst>
              <a:ext uri="{FF2B5EF4-FFF2-40B4-BE49-F238E27FC236}">
                <a16:creationId xmlns:a16="http://schemas.microsoft.com/office/drawing/2014/main" id="{A990E334-4A7D-4F5C-A904-F305BFAA954B}"/>
              </a:ext>
            </a:extLst>
          </p:cNvPr>
          <p:cNvGrpSpPr/>
          <p:nvPr/>
        </p:nvGrpSpPr>
        <p:grpSpPr>
          <a:xfrm>
            <a:off x="8229600" y="4182253"/>
            <a:ext cx="1271588" cy="1273175"/>
            <a:chOff x="8229600" y="4162425"/>
            <a:chExt cx="1271588" cy="1273175"/>
          </a:xfrm>
        </p:grpSpPr>
        <p:sp>
          <p:nvSpPr>
            <p:cNvPr id="36" name="Oval 28">
              <a:extLst>
                <a:ext uri="{FF2B5EF4-FFF2-40B4-BE49-F238E27FC236}">
                  <a16:creationId xmlns:a16="http://schemas.microsoft.com/office/drawing/2014/main" id="{4699FCCF-8ACA-4F41-97A7-AD2C08AE5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grpSp>
          <p:nvGrpSpPr>
            <p:cNvPr id="202" name="Grupo 201">
              <a:extLst>
                <a:ext uri="{FF2B5EF4-FFF2-40B4-BE49-F238E27FC236}">
                  <a16:creationId xmlns:a16="http://schemas.microsoft.com/office/drawing/2014/main" id="{F63DE9C6-B298-4701-B108-E8E84885E8BC}"/>
                </a:ext>
              </a:extLst>
            </p:cNvPr>
            <p:cNvGrpSpPr/>
            <p:nvPr/>
          </p:nvGrpSpPr>
          <p:grpSpPr>
            <a:xfrm>
              <a:off x="8560253" y="4426329"/>
              <a:ext cx="610282" cy="674403"/>
              <a:chOff x="4841875" y="2895601"/>
              <a:chExt cx="344488" cy="346075"/>
            </a:xfrm>
          </p:grpSpPr>
          <p:sp>
            <p:nvSpPr>
              <p:cNvPr id="203" name="Forma Livre 258">
                <a:extLst>
                  <a:ext uri="{FF2B5EF4-FFF2-40B4-BE49-F238E27FC236}">
                    <a16:creationId xmlns:a16="http://schemas.microsoft.com/office/drawing/2014/main" id="{05760EEA-E70F-4460-BC2A-336F9645E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/>
              </a:p>
            </p:txBody>
          </p:sp>
          <p:sp>
            <p:nvSpPr>
              <p:cNvPr id="204" name="Forma livre 259">
                <a:extLst>
                  <a:ext uri="{FF2B5EF4-FFF2-40B4-BE49-F238E27FC236}">
                    <a16:creationId xmlns:a16="http://schemas.microsoft.com/office/drawing/2014/main" id="{7AE0CD2C-CD57-47B1-B505-80D106A80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/>
              </a:p>
            </p:txBody>
          </p:sp>
          <p:sp>
            <p:nvSpPr>
              <p:cNvPr id="205" name="Forma Livre 260">
                <a:extLst>
                  <a:ext uri="{FF2B5EF4-FFF2-40B4-BE49-F238E27FC236}">
                    <a16:creationId xmlns:a16="http://schemas.microsoft.com/office/drawing/2014/main" id="{872A3131-C536-4756-B975-DACC55DF3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/>
              </a:p>
            </p:txBody>
          </p:sp>
          <p:sp>
            <p:nvSpPr>
              <p:cNvPr id="206" name="Linha 261">
                <a:extLst>
                  <a:ext uri="{FF2B5EF4-FFF2-40B4-BE49-F238E27FC236}">
                    <a16:creationId xmlns:a16="http://schemas.microsoft.com/office/drawing/2014/main" id="{8D6C92E4-36B6-469D-8D9D-7E821A2B6A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/>
              </a:p>
            </p:txBody>
          </p:sp>
          <p:sp>
            <p:nvSpPr>
              <p:cNvPr id="207" name="Line 262">
                <a:extLst>
                  <a:ext uri="{FF2B5EF4-FFF2-40B4-BE49-F238E27FC236}">
                    <a16:creationId xmlns:a16="http://schemas.microsoft.com/office/drawing/2014/main" id="{B9D7D31E-100C-4875-91DB-E3AA306D1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/>
              </a:p>
            </p:txBody>
          </p:sp>
          <p:sp>
            <p:nvSpPr>
              <p:cNvPr id="208" name="Line 263">
                <a:extLst>
                  <a:ext uri="{FF2B5EF4-FFF2-40B4-BE49-F238E27FC236}">
                    <a16:creationId xmlns:a16="http://schemas.microsoft.com/office/drawing/2014/main" id="{29CE937B-2D75-4864-AD7D-EE0DA1EBA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/>
              </a:p>
            </p:txBody>
          </p:sp>
          <p:sp>
            <p:nvSpPr>
              <p:cNvPr id="209" name="Oval 264">
                <a:extLst>
                  <a:ext uri="{FF2B5EF4-FFF2-40B4-BE49-F238E27FC236}">
                    <a16:creationId xmlns:a16="http://schemas.microsoft.com/office/drawing/2014/main" id="{5C237BA8-A5D9-4E6F-B526-E97148578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/>
              </a:p>
            </p:txBody>
          </p:sp>
          <p:sp>
            <p:nvSpPr>
              <p:cNvPr id="210" name="Oval 265">
                <a:extLst>
                  <a:ext uri="{FF2B5EF4-FFF2-40B4-BE49-F238E27FC236}">
                    <a16:creationId xmlns:a16="http://schemas.microsoft.com/office/drawing/2014/main" id="{661A5EFA-ECB7-4C9D-A8BD-1FACE7EBB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/>
              </a:p>
            </p:txBody>
          </p:sp>
          <p:sp>
            <p:nvSpPr>
              <p:cNvPr id="211" name="Oval 266">
                <a:extLst>
                  <a:ext uri="{FF2B5EF4-FFF2-40B4-BE49-F238E27FC236}">
                    <a16:creationId xmlns:a16="http://schemas.microsoft.com/office/drawing/2014/main" id="{6503CA85-38C3-44D1-94CA-34EA501E4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/>
              </a:p>
            </p:txBody>
          </p:sp>
          <p:sp>
            <p:nvSpPr>
              <p:cNvPr id="212" name="Forma Livre 267">
                <a:extLst>
                  <a:ext uri="{FF2B5EF4-FFF2-40B4-BE49-F238E27FC236}">
                    <a16:creationId xmlns:a16="http://schemas.microsoft.com/office/drawing/2014/main" id="{AE3AF176-184A-4597-B23C-A8ECB6945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/>
              </a:p>
            </p:txBody>
          </p:sp>
        </p:grpSp>
      </p:grpSp>
      <p:sp>
        <p:nvSpPr>
          <p:cNvPr id="35" name="Forma Livre 27">
            <a:extLst>
              <a:ext uri="{FF2B5EF4-FFF2-40B4-BE49-F238E27FC236}">
                <a16:creationId xmlns:a16="http://schemas.microsoft.com/office/drawing/2014/main" id="{AAE4382C-A236-4EFC-A5CF-301D418C624F}"/>
              </a:ext>
            </a:extLst>
          </p:cNvPr>
          <p:cNvSpPr>
            <a:spLocks/>
          </p:cNvSpPr>
          <p:nvPr/>
        </p:nvSpPr>
        <p:spPr bwMode="auto">
          <a:xfrm>
            <a:off x="7305675" y="2143125"/>
            <a:ext cx="1397000" cy="1397000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/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A64F8879-D01A-46C0-82F4-C2574F518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09317" y="4186165"/>
            <a:ext cx="2619643" cy="1286778"/>
            <a:chOff x="9321775" y="4186162"/>
            <a:chExt cx="2841077" cy="1240727"/>
          </a:xfrm>
        </p:grpSpPr>
        <p:sp>
          <p:nvSpPr>
            <p:cNvPr id="331" name="Caixa de texto 330">
              <a:extLst>
                <a:ext uri="{FF2B5EF4-FFF2-40B4-BE49-F238E27FC236}">
                  <a16:creationId xmlns:a16="http://schemas.microsoft.com/office/drawing/2014/main" id="{62109C55-9EBC-4778-80D4-D55D22307915}"/>
                </a:ext>
              </a:extLst>
            </p:cNvPr>
            <p:cNvSpPr txBox="1"/>
            <p:nvPr/>
          </p:nvSpPr>
          <p:spPr>
            <a:xfrm>
              <a:off x="9326382" y="4186162"/>
              <a:ext cx="2836470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pt-BR" sz="1600" b="1">
                  <a:solidFill>
                    <a:srgbClr val="002060"/>
                  </a:solidFill>
                  <a:latin typeface="Segoe UI"/>
                  <a:cs typeface="Segoe UI"/>
                </a:rPr>
                <a:t>Dificuldade de continuar os estudos</a:t>
              </a:r>
              <a:endParaRPr lang="pt-BR" sz="1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2" name="Retângulo 331">
              <a:extLst>
                <a:ext uri="{FF2B5EF4-FFF2-40B4-BE49-F238E27FC236}">
                  <a16:creationId xmlns:a16="http://schemas.microsoft.com/office/drawing/2014/main" id="{779BDC05-BA31-44EF-B695-331F1F3CEBCA}"/>
                </a:ext>
              </a:extLst>
            </p:cNvPr>
            <p:cNvSpPr/>
            <p:nvPr/>
          </p:nvSpPr>
          <p:spPr>
            <a:xfrm>
              <a:off x="9321775" y="4714660"/>
              <a:ext cx="2836470" cy="71222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pt-BR" sz="1600" i="1">
                  <a:solidFill>
                    <a:srgbClr val="002060"/>
                  </a:solidFill>
                  <a:latin typeface="+mj-lt"/>
                  <a:cs typeface="Segoe UI"/>
                </a:rPr>
                <a:t>Como esses jovens necessitam trabalhar, é difícil que tenham condições de estudar.</a:t>
              </a:r>
              <a:endParaRPr lang="pt-BR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336" name="Grupo 335">
            <a:extLst>
              <a:ext uri="{FF2B5EF4-FFF2-40B4-BE49-F238E27FC236}">
                <a16:creationId xmlns:a16="http://schemas.microsoft.com/office/drawing/2014/main" id="{28F9A76E-D468-407E-9575-CEACF445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55843" y="1944763"/>
            <a:ext cx="3091359" cy="1176790"/>
            <a:chOff x="9587679" y="3913532"/>
            <a:chExt cx="3079270" cy="1420969"/>
          </a:xfrm>
        </p:grpSpPr>
        <p:sp>
          <p:nvSpPr>
            <p:cNvPr id="337" name="Caixa de texto 336">
              <a:extLst>
                <a:ext uri="{FF2B5EF4-FFF2-40B4-BE49-F238E27FC236}">
                  <a16:creationId xmlns:a16="http://schemas.microsoft.com/office/drawing/2014/main" id="{3380BC47-47FB-44F3-9E0B-80B83E426031}"/>
                </a:ext>
              </a:extLst>
            </p:cNvPr>
            <p:cNvSpPr txBox="1"/>
            <p:nvPr/>
          </p:nvSpPr>
          <p:spPr>
            <a:xfrm>
              <a:off x="9729247" y="3913532"/>
              <a:ext cx="2805288" cy="2462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pt-BR" sz="1600" b="1">
                  <a:solidFill>
                    <a:srgbClr val="002060"/>
                  </a:solidFill>
                  <a:latin typeface="Segoe UI"/>
                  <a:cs typeface="Segoe UI"/>
                </a:rPr>
                <a:t>Não possuir moradia</a:t>
              </a:r>
              <a:endParaRPr lang="pt-BR" sz="1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8" name="Retângulo 337">
              <a:extLst>
                <a:ext uri="{FF2B5EF4-FFF2-40B4-BE49-F238E27FC236}">
                  <a16:creationId xmlns:a16="http://schemas.microsoft.com/office/drawing/2014/main" id="{9DE6A47E-C4CC-416D-9C28-3273394521C8}"/>
                </a:ext>
              </a:extLst>
            </p:cNvPr>
            <p:cNvSpPr/>
            <p:nvPr/>
          </p:nvSpPr>
          <p:spPr>
            <a:xfrm>
              <a:off x="9587679" y="4442569"/>
              <a:ext cx="3079270" cy="89193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pt-BR" sz="1600" i="1">
                  <a:solidFill>
                    <a:srgbClr val="002060"/>
                  </a:solidFill>
                  <a:latin typeface="+mj-lt"/>
                  <a:cs typeface="Segoe UI"/>
                </a:rPr>
                <a:t>Para se ter uma casa, é necessário que se tenha dinheiro para compra-la, aluga-la ou mesmo para mantê-la.</a:t>
              </a:r>
              <a:endParaRPr lang="en-US"/>
            </a:p>
          </p:txBody>
        </p: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99CDDA2C-6FA4-497B-A320-3ED782990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7154" y="1877260"/>
            <a:ext cx="2974829" cy="1238406"/>
            <a:chOff x="190852" y="2189179"/>
            <a:chExt cx="2974829" cy="1238406"/>
          </a:xfrm>
        </p:grpSpPr>
        <p:sp>
          <p:nvSpPr>
            <p:cNvPr id="340" name="Caixa de texto 339">
              <a:extLst>
                <a:ext uri="{FF2B5EF4-FFF2-40B4-BE49-F238E27FC236}">
                  <a16:creationId xmlns:a16="http://schemas.microsoft.com/office/drawing/2014/main" id="{246A1BD9-59BD-467C-9A84-D6A5E4382773}"/>
                </a:ext>
              </a:extLst>
            </p:cNvPr>
            <p:cNvSpPr txBox="1"/>
            <p:nvPr/>
          </p:nvSpPr>
          <p:spPr>
            <a:xfrm>
              <a:off x="593419" y="2189179"/>
              <a:ext cx="2169696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pt-BR" sz="1600" b="1">
                  <a:solidFill>
                    <a:srgbClr val="002060"/>
                  </a:solidFill>
                  <a:latin typeface="Segoe UI"/>
                  <a:cs typeface="Segoe UI"/>
                </a:rPr>
                <a:t>Iniciar a vida adulta sem dinheiro</a:t>
              </a:r>
              <a:endParaRPr lang="pt-BR" sz="1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1" name="Retângulo 340">
              <a:extLst>
                <a:ext uri="{FF2B5EF4-FFF2-40B4-BE49-F238E27FC236}">
                  <a16:creationId xmlns:a16="http://schemas.microsoft.com/office/drawing/2014/main" id="{594EDD4C-FB3C-4D67-A0E0-448BE5307678}"/>
                </a:ext>
              </a:extLst>
            </p:cNvPr>
            <p:cNvSpPr/>
            <p:nvPr/>
          </p:nvSpPr>
          <p:spPr>
            <a:xfrm>
              <a:off x="190852" y="2688921"/>
              <a:ext cx="2974829" cy="7386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pt-BR" sz="1600" i="1">
                  <a:solidFill>
                    <a:srgbClr val="002060"/>
                  </a:solidFill>
                  <a:latin typeface="+mj-lt"/>
                  <a:cs typeface="Segoe UI"/>
                </a:rPr>
                <a:t>Um grande empecilho na vida de um órfão adulto é se tornar adulto sem nenhuma fonte de renda inicial.</a:t>
              </a:r>
              <a:endParaRPr lang="en-US">
                <a:cs typeface="Calibri" panose="020F0502020204030204"/>
              </a:endParaRPr>
            </a:p>
          </p:txBody>
        </p:sp>
      </p:grpSp>
      <p:grpSp>
        <p:nvGrpSpPr>
          <p:cNvPr id="342" name="Grupo 341">
            <a:extLst>
              <a:ext uri="{FF2B5EF4-FFF2-40B4-BE49-F238E27FC236}">
                <a16:creationId xmlns:a16="http://schemas.microsoft.com/office/drawing/2014/main" id="{6ADA542D-B2D5-4962-8376-A598260BA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53803" y="4186162"/>
            <a:ext cx="2705908" cy="1252785"/>
            <a:chOff x="9017111" y="4157408"/>
            <a:chExt cx="2709149" cy="1281539"/>
          </a:xfrm>
        </p:grpSpPr>
        <p:sp>
          <p:nvSpPr>
            <p:cNvPr id="343" name="Caixa de texto 342">
              <a:extLst>
                <a:ext uri="{FF2B5EF4-FFF2-40B4-BE49-F238E27FC236}">
                  <a16:creationId xmlns:a16="http://schemas.microsoft.com/office/drawing/2014/main" id="{36571B2F-0463-48D1-8CC7-EA6BC8F3FB67}"/>
                </a:ext>
              </a:extLst>
            </p:cNvPr>
            <p:cNvSpPr txBox="1"/>
            <p:nvPr/>
          </p:nvSpPr>
          <p:spPr>
            <a:xfrm>
              <a:off x="9108085" y="4157408"/>
              <a:ext cx="2618175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pt-BR" sz="1600" b="1">
                  <a:solidFill>
                    <a:srgbClr val="002060"/>
                  </a:solidFill>
                  <a:latin typeface="Segoe UI"/>
                  <a:cs typeface="Segoe UI"/>
                </a:rPr>
                <a:t>Além de crescer sozinho, permanecer sozinho</a:t>
              </a:r>
              <a:endParaRPr lang="en-US">
                <a:cs typeface="Calibri" panose="020F0502020204030204"/>
              </a:endParaRPr>
            </a:p>
          </p:txBody>
        </p:sp>
        <p:sp>
          <p:nvSpPr>
            <p:cNvPr id="344" name="Retângulo 343">
              <a:extLst>
                <a:ext uri="{FF2B5EF4-FFF2-40B4-BE49-F238E27FC236}">
                  <a16:creationId xmlns:a16="http://schemas.microsoft.com/office/drawing/2014/main" id="{2BA0C149-973C-4722-BF48-FF9DE9B8BC55}"/>
                </a:ext>
              </a:extLst>
            </p:cNvPr>
            <p:cNvSpPr/>
            <p:nvPr/>
          </p:nvSpPr>
          <p:spPr>
            <a:xfrm>
              <a:off x="9017111" y="4670869"/>
              <a:ext cx="2704542" cy="76807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pt-BR" sz="1600" i="1">
                  <a:solidFill>
                    <a:srgbClr val="002060"/>
                  </a:solidFill>
                  <a:latin typeface="+mj-lt"/>
                  <a:cs typeface="Segoe UI"/>
                </a:rPr>
                <a:t>Já é difícil ser só durante a infância, mas durante uma transição é ainda pior.</a:t>
              </a:r>
              <a:endParaRPr lang="pt-BR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345" name="Grupo 344">
            <a:extLst>
              <a:ext uri="{FF2B5EF4-FFF2-40B4-BE49-F238E27FC236}">
                <a16:creationId xmlns:a16="http://schemas.microsoft.com/office/drawing/2014/main" id="{E6D6E19C-DE46-4402-8CBF-17BB95458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50443" y="365471"/>
            <a:ext cx="4288845" cy="835962"/>
            <a:chOff x="9377664" y="4238225"/>
            <a:chExt cx="2374019" cy="835962"/>
          </a:xfrm>
        </p:grpSpPr>
        <p:sp>
          <p:nvSpPr>
            <p:cNvPr id="346" name="Caixa de texto 345">
              <a:extLst>
                <a:ext uri="{FF2B5EF4-FFF2-40B4-BE49-F238E27FC236}">
                  <a16:creationId xmlns:a16="http://schemas.microsoft.com/office/drawing/2014/main" id="{3DF722C9-361F-401E-AD34-54132A8436B3}"/>
                </a:ext>
              </a:extLst>
            </p:cNvPr>
            <p:cNvSpPr txBox="1"/>
            <p:nvPr/>
          </p:nvSpPr>
          <p:spPr>
            <a:xfrm>
              <a:off x="9379627" y="4238225"/>
              <a:ext cx="2371352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pt-BR" sz="1600" b="1">
                  <a:solidFill>
                    <a:srgbClr val="002060"/>
                  </a:solidFill>
                  <a:latin typeface="Segoe UI"/>
                  <a:cs typeface="Segoe UI"/>
                </a:rPr>
                <a:t>Retiro do auxílio governamental</a:t>
              </a:r>
            </a:p>
          </p:txBody>
        </p:sp>
        <p:sp>
          <p:nvSpPr>
            <p:cNvPr id="347" name="Retângulo 346">
              <a:extLst>
                <a:ext uri="{FF2B5EF4-FFF2-40B4-BE49-F238E27FC236}">
                  <a16:creationId xmlns:a16="http://schemas.microsoft.com/office/drawing/2014/main" id="{49C08362-5A73-4AB7-8811-DC216428D42D}"/>
                </a:ext>
              </a:extLst>
            </p:cNvPr>
            <p:cNvSpPr/>
            <p:nvPr/>
          </p:nvSpPr>
          <p:spPr>
            <a:xfrm>
              <a:off x="9377664" y="4581744"/>
              <a:ext cx="2374019" cy="49244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pt-BR" sz="1600" i="1">
                  <a:solidFill>
                    <a:srgbClr val="002060"/>
                  </a:solidFill>
                  <a:latin typeface="+mj-lt"/>
                  <a:cs typeface="Segoe UI"/>
                </a:rPr>
                <a:t>Durante a infância existem os orfanatos para acolhe-los, não são perfeitos, mas fornecem o essencial.</a:t>
              </a:r>
            </a:p>
          </p:txBody>
        </p:sp>
      </p:grpSp>
      <p:sp>
        <p:nvSpPr>
          <p:cNvPr id="24" name="Título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/>
              <a:t>Recursos humanos slide 4</a:t>
            </a:r>
          </a:p>
        </p:txBody>
      </p:sp>
      <p:pic>
        <p:nvPicPr>
          <p:cNvPr id="3" name="Graphic 20">
            <a:extLst>
              <a:ext uri="{FF2B5EF4-FFF2-40B4-BE49-F238E27FC236}">
                <a16:creationId xmlns:a16="http://schemas.microsoft.com/office/drawing/2014/main" id="{0040780E-B97E-4C81-84F0-7260BC0BC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7315" y="2536165"/>
            <a:ext cx="517406" cy="707370"/>
          </a:xfrm>
          <a:prstGeom prst="rect">
            <a:avLst/>
          </a:prstGeom>
        </p:spPr>
      </p:pic>
      <p:pic>
        <p:nvPicPr>
          <p:cNvPr id="28" name="Graphic 28">
            <a:extLst>
              <a:ext uri="{FF2B5EF4-FFF2-40B4-BE49-F238E27FC236}">
                <a16:creationId xmlns:a16="http://schemas.microsoft.com/office/drawing/2014/main" id="{B364906B-9818-473B-82F9-F46222CFBA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85499" y="4472908"/>
            <a:ext cx="629729" cy="676559"/>
          </a:xfrm>
          <a:prstGeom prst="rect">
            <a:avLst/>
          </a:prstGeom>
        </p:spPr>
      </p:pic>
      <p:pic>
        <p:nvPicPr>
          <p:cNvPr id="29" name="Graphic 29">
            <a:extLst>
              <a:ext uri="{FF2B5EF4-FFF2-40B4-BE49-F238E27FC236}">
                <a16:creationId xmlns:a16="http://schemas.microsoft.com/office/drawing/2014/main" id="{43E009A2-2DF8-41D1-8AEB-5D0B26C49F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71117" y="2468593"/>
            <a:ext cx="874145" cy="75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 de texto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5097374" y="2003071"/>
            <a:ext cx="6431661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pt-BR" sz="5400" b="1">
                <a:solidFill>
                  <a:srgbClr val="002060"/>
                </a:solidFill>
                <a:ea typeface="+mn-lt"/>
                <a:cs typeface="+mn-lt"/>
              </a:rPr>
              <a:t>O sistema</a:t>
            </a:r>
            <a:endParaRPr lang="pt-BR" sz="540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6732211" y="2996470"/>
            <a:ext cx="4796958" cy="1661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pt-BR">
                <a:solidFill>
                  <a:srgbClr val="002060"/>
                </a:solidFill>
                <a:latin typeface="Calibri Light"/>
                <a:ea typeface="+mn-lt"/>
                <a:cs typeface="+mn-lt"/>
              </a:rPr>
              <a:t>O sistema foi planejado com foco em simplicidade e acessibilidade, optando-se assim por um serviço </a:t>
            </a:r>
            <a:r>
              <a:rPr lang="pt-BR" i="1">
                <a:solidFill>
                  <a:srgbClr val="002060"/>
                </a:solidFill>
                <a:latin typeface="Calibri Light"/>
                <a:ea typeface="+mn-lt"/>
                <a:cs typeface="+mn-lt"/>
              </a:rPr>
              <a:t>web </a:t>
            </a:r>
            <a:r>
              <a:rPr lang="pt-BR">
                <a:solidFill>
                  <a:srgbClr val="002060"/>
                </a:solidFill>
                <a:latin typeface="Calibri Light"/>
                <a:ea typeface="+mn-lt"/>
                <a:cs typeface="+mn-lt"/>
              </a:rPr>
              <a:t>contando com design baseado em </a:t>
            </a:r>
            <a:r>
              <a:rPr lang="pt-BR" i="1">
                <a:solidFill>
                  <a:srgbClr val="002060"/>
                </a:solidFill>
                <a:latin typeface="Calibri Light"/>
                <a:ea typeface="+mn-lt"/>
                <a:cs typeface="+mn-lt"/>
              </a:rPr>
              <a:t>cards </a:t>
            </a:r>
            <a:r>
              <a:rPr lang="pt-BR" err="1">
                <a:solidFill>
                  <a:srgbClr val="002060"/>
                </a:solidFill>
                <a:latin typeface="Calibri Light"/>
                <a:ea typeface="+mn-lt"/>
                <a:cs typeface="+mn-lt"/>
              </a:rPr>
              <a:t>componentizados</a:t>
            </a:r>
            <a:r>
              <a:rPr lang="pt-BR" i="1">
                <a:solidFill>
                  <a:srgbClr val="002060"/>
                </a:solidFill>
                <a:latin typeface="Calibri Light"/>
                <a:ea typeface="+mn-lt"/>
                <a:cs typeface="+mn-lt"/>
              </a:rPr>
              <a:t> </a:t>
            </a:r>
            <a:r>
              <a:rPr lang="pt-BR">
                <a:solidFill>
                  <a:srgbClr val="002060"/>
                </a:solidFill>
                <a:latin typeface="Calibri Light"/>
                <a:ea typeface="+mn-lt"/>
                <a:cs typeface="+mn-lt"/>
              </a:rPr>
              <a:t>simples e minimalista</a:t>
            </a:r>
            <a:r>
              <a:rPr lang="pt-BR" i="1">
                <a:solidFill>
                  <a:srgbClr val="002060"/>
                </a:solidFill>
                <a:latin typeface="Calibri Light"/>
                <a:ea typeface="+mn-lt"/>
                <a:cs typeface="+mn-lt"/>
              </a:rPr>
              <a:t> </a:t>
            </a:r>
            <a:r>
              <a:rPr lang="pt-BR">
                <a:solidFill>
                  <a:srgbClr val="002060"/>
                </a:solidFill>
                <a:latin typeface="Calibri Light"/>
                <a:ea typeface="+mn-lt"/>
                <a:cs typeface="+mn-lt"/>
              </a:rPr>
              <a:t>com baixo consumo</a:t>
            </a:r>
            <a:r>
              <a:rPr lang="pt-BR" i="1">
                <a:solidFill>
                  <a:srgbClr val="002060"/>
                </a:solidFill>
                <a:latin typeface="Calibri Light"/>
                <a:ea typeface="+mn-lt"/>
                <a:cs typeface="+mn-lt"/>
              </a:rPr>
              <a:t> </a:t>
            </a:r>
            <a:r>
              <a:rPr lang="pt-BR">
                <a:solidFill>
                  <a:srgbClr val="002060"/>
                </a:solidFill>
                <a:latin typeface="Calibri Light"/>
                <a:ea typeface="+mn-lt"/>
                <a:cs typeface="+mn-lt"/>
              </a:rPr>
              <a:t>de internet.</a:t>
            </a:r>
            <a:endParaRPr lang="pt-BR">
              <a:latin typeface="Calibri Light"/>
              <a:ea typeface="+mn-lt"/>
              <a:cs typeface="+mn-lt"/>
            </a:endParaRPr>
          </a:p>
          <a:p>
            <a:pPr algn="r"/>
            <a:endParaRPr lang="pt-BR" i="1">
              <a:solidFill>
                <a:srgbClr val="002060"/>
              </a:solidFill>
              <a:latin typeface="Calibri Light"/>
              <a:cs typeface="Segoe UI"/>
            </a:endParaRPr>
          </a:p>
        </p:txBody>
      </p:sp>
      <p:sp>
        <p:nvSpPr>
          <p:cNvPr id="6" name="Título 5" hidden="1">
            <a:extLst>
              <a:ext uri="{FF2B5EF4-FFF2-40B4-BE49-F238E27FC236}">
                <a16:creationId xmlns:a16="http://schemas.microsoft.com/office/drawing/2014/main" id="{369BDDB6-A69A-415D-B73D-D630C736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/>
              <a:t>Recursos humanos slide 11</a:t>
            </a:r>
          </a:p>
        </p:txBody>
      </p:sp>
      <p:grpSp>
        <p:nvGrpSpPr>
          <p:cNvPr id="2" name="Grupo 1" descr="Esta imagem é uma forma decorativa de resumo. ">
            <a:extLst>
              <a:ext uri="{FF2B5EF4-FFF2-40B4-BE49-F238E27FC236}">
                <a16:creationId xmlns:a16="http://schemas.microsoft.com/office/drawing/2014/main" id="{45587425-71B4-439C-A9CB-C746B19FCF94}"/>
              </a:ext>
            </a:extLst>
          </p:cNvPr>
          <p:cNvGrpSpPr/>
          <p:nvPr/>
        </p:nvGrpSpPr>
        <p:grpSpPr>
          <a:xfrm>
            <a:off x="-3214189" y="804007"/>
            <a:ext cx="8948964" cy="12105059"/>
            <a:chOff x="4855953" y="-2833465"/>
            <a:chExt cx="8948964" cy="12105059"/>
          </a:xfrm>
        </p:grpSpPr>
        <p:sp>
          <p:nvSpPr>
            <p:cNvPr id="8" name="Forma Livre 10">
              <a:extLst>
                <a:ext uri="{FF2B5EF4-FFF2-40B4-BE49-F238E27FC236}">
                  <a16:creationId xmlns:a16="http://schemas.microsoft.com/office/drawing/2014/main" id="{5CC1680F-D545-462D-8E37-625D0529EFFE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9" name="Forma Livre 11">
              <a:extLst>
                <a:ext uri="{FF2B5EF4-FFF2-40B4-BE49-F238E27FC236}">
                  <a16:creationId xmlns:a16="http://schemas.microsoft.com/office/drawing/2014/main" id="{A250DCE1-9788-49E9-8442-FE5FBFD5D80A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10" name="Forma Livre 12">
              <a:extLst>
                <a:ext uri="{FF2B5EF4-FFF2-40B4-BE49-F238E27FC236}">
                  <a16:creationId xmlns:a16="http://schemas.microsoft.com/office/drawing/2014/main" id="{DAF380C1-2BBF-43EA-BCE1-638E3D6D664E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832791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 de texto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-54" y="888957"/>
            <a:ext cx="4828976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pt-BR" sz="5400" b="1">
                <a:solidFill>
                  <a:srgbClr val="002060"/>
                </a:solidFill>
                <a:latin typeface="Segoe UI"/>
                <a:cs typeface="Segoe UI"/>
              </a:rPr>
              <a:t>Nosso site</a:t>
            </a:r>
          </a:p>
        </p:txBody>
      </p:sp>
      <p:sp>
        <p:nvSpPr>
          <p:cNvPr id="6" name="Título 5" hidden="1">
            <a:extLst>
              <a:ext uri="{FF2B5EF4-FFF2-40B4-BE49-F238E27FC236}">
                <a16:creationId xmlns:a16="http://schemas.microsoft.com/office/drawing/2014/main" id="{369BDDB6-A69A-415D-B73D-D630C736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/>
              <a:t>Recursos humanos slide 11</a:t>
            </a:r>
          </a:p>
        </p:txBody>
      </p:sp>
      <p:grpSp>
        <p:nvGrpSpPr>
          <p:cNvPr id="2" name="Grupo 1" descr="Esta imagem é uma forma decorativa de resumo. ">
            <a:extLst>
              <a:ext uri="{FF2B5EF4-FFF2-40B4-BE49-F238E27FC236}">
                <a16:creationId xmlns:a16="http://schemas.microsoft.com/office/drawing/2014/main" id="{45587425-71B4-439C-A9CB-C746B19FCF94}"/>
              </a:ext>
            </a:extLst>
          </p:cNvPr>
          <p:cNvGrpSpPr/>
          <p:nvPr/>
        </p:nvGrpSpPr>
        <p:grpSpPr>
          <a:xfrm>
            <a:off x="9773010" y="-5780823"/>
            <a:ext cx="8948964" cy="12105059"/>
            <a:chOff x="4855953" y="-2833465"/>
            <a:chExt cx="8948964" cy="12105059"/>
          </a:xfrm>
        </p:grpSpPr>
        <p:sp>
          <p:nvSpPr>
            <p:cNvPr id="8" name="Forma Livre 10">
              <a:extLst>
                <a:ext uri="{FF2B5EF4-FFF2-40B4-BE49-F238E27FC236}">
                  <a16:creationId xmlns:a16="http://schemas.microsoft.com/office/drawing/2014/main" id="{5CC1680F-D545-462D-8E37-625D0529EFFE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9" name="Forma Livre 11">
              <a:extLst>
                <a:ext uri="{FF2B5EF4-FFF2-40B4-BE49-F238E27FC236}">
                  <a16:creationId xmlns:a16="http://schemas.microsoft.com/office/drawing/2014/main" id="{A250DCE1-9788-49E9-8442-FE5FBFD5D80A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10" name="Forma Livre 12">
              <a:extLst>
                <a:ext uri="{FF2B5EF4-FFF2-40B4-BE49-F238E27FC236}">
                  <a16:creationId xmlns:a16="http://schemas.microsoft.com/office/drawing/2014/main" id="{DAF380C1-2BBF-43EA-BCE1-638E3D6D664E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</p:grpSp>
      <p:grpSp>
        <p:nvGrpSpPr>
          <p:cNvPr id="12" name="Grupo 1" descr="Esta imagem é uma forma decorativa de resumo. ">
            <a:extLst>
              <a:ext uri="{FF2B5EF4-FFF2-40B4-BE49-F238E27FC236}">
                <a16:creationId xmlns:a16="http://schemas.microsoft.com/office/drawing/2014/main" id="{33CC5DE7-CEA5-4EE9-86E0-30E069F54E20}"/>
              </a:ext>
            </a:extLst>
          </p:cNvPr>
          <p:cNvGrpSpPr/>
          <p:nvPr/>
        </p:nvGrpSpPr>
        <p:grpSpPr>
          <a:xfrm>
            <a:off x="-7019746" y="-216785"/>
            <a:ext cx="8948964" cy="12105059"/>
            <a:chOff x="4855953" y="-2833465"/>
            <a:chExt cx="8948964" cy="12105059"/>
          </a:xfrm>
        </p:grpSpPr>
        <p:sp>
          <p:nvSpPr>
            <p:cNvPr id="13" name="Forma Livre 10">
              <a:extLst>
                <a:ext uri="{FF2B5EF4-FFF2-40B4-BE49-F238E27FC236}">
                  <a16:creationId xmlns:a16="http://schemas.microsoft.com/office/drawing/2014/main" id="{84D95AEC-D455-44BA-8759-3783E9A565B4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14" name="Forma Livre 11">
              <a:extLst>
                <a:ext uri="{FF2B5EF4-FFF2-40B4-BE49-F238E27FC236}">
                  <a16:creationId xmlns:a16="http://schemas.microsoft.com/office/drawing/2014/main" id="{216363AB-0CED-4951-95A7-4F234D25A24E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15" name="Forma Livre 12">
              <a:extLst>
                <a:ext uri="{FF2B5EF4-FFF2-40B4-BE49-F238E27FC236}">
                  <a16:creationId xmlns:a16="http://schemas.microsoft.com/office/drawing/2014/main" id="{899BC3DC-E869-4FE9-8B41-D9FD220FF3D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</p:grpSp>
      <p:pic>
        <p:nvPicPr>
          <p:cNvPr id="7" name="Picture 1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577DE6D-F45F-42F4-A0E2-AD4220850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800" y="193701"/>
            <a:ext cx="3924807" cy="630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3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 de texto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-53" y="362484"/>
            <a:ext cx="12185739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pt-BR" sz="5400" b="1">
                <a:solidFill>
                  <a:srgbClr val="002060"/>
                </a:solidFill>
                <a:latin typeface="Segoe UI"/>
                <a:cs typeface="Segoe UI"/>
              </a:rPr>
              <a:t>Design em cards</a:t>
            </a:r>
            <a:endParaRPr lang="en-US"/>
          </a:p>
        </p:txBody>
      </p:sp>
      <p:sp>
        <p:nvSpPr>
          <p:cNvPr id="6" name="Título 5" hidden="1">
            <a:extLst>
              <a:ext uri="{FF2B5EF4-FFF2-40B4-BE49-F238E27FC236}">
                <a16:creationId xmlns:a16="http://schemas.microsoft.com/office/drawing/2014/main" id="{369BDDB6-A69A-415D-B73D-D630C736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/>
              <a:t>Recursos humanos slide 11</a:t>
            </a:r>
          </a:p>
        </p:txBody>
      </p:sp>
      <p:grpSp>
        <p:nvGrpSpPr>
          <p:cNvPr id="2" name="Grupo 1" descr="Esta imagem é uma forma decorativa de resumo. ">
            <a:extLst>
              <a:ext uri="{FF2B5EF4-FFF2-40B4-BE49-F238E27FC236}">
                <a16:creationId xmlns:a16="http://schemas.microsoft.com/office/drawing/2014/main" id="{45587425-71B4-439C-A9CB-C746B19FCF94}"/>
              </a:ext>
            </a:extLst>
          </p:cNvPr>
          <p:cNvGrpSpPr/>
          <p:nvPr/>
        </p:nvGrpSpPr>
        <p:grpSpPr>
          <a:xfrm>
            <a:off x="9773010" y="-5780823"/>
            <a:ext cx="8948964" cy="12105059"/>
            <a:chOff x="4855953" y="-2833465"/>
            <a:chExt cx="8948964" cy="12105059"/>
          </a:xfrm>
        </p:grpSpPr>
        <p:sp>
          <p:nvSpPr>
            <p:cNvPr id="8" name="Forma Livre 10">
              <a:extLst>
                <a:ext uri="{FF2B5EF4-FFF2-40B4-BE49-F238E27FC236}">
                  <a16:creationId xmlns:a16="http://schemas.microsoft.com/office/drawing/2014/main" id="{5CC1680F-D545-462D-8E37-625D0529EFFE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9" name="Forma Livre 11">
              <a:extLst>
                <a:ext uri="{FF2B5EF4-FFF2-40B4-BE49-F238E27FC236}">
                  <a16:creationId xmlns:a16="http://schemas.microsoft.com/office/drawing/2014/main" id="{A250DCE1-9788-49E9-8442-FE5FBFD5D80A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10" name="Forma Livre 12">
              <a:extLst>
                <a:ext uri="{FF2B5EF4-FFF2-40B4-BE49-F238E27FC236}">
                  <a16:creationId xmlns:a16="http://schemas.microsoft.com/office/drawing/2014/main" id="{DAF380C1-2BBF-43EA-BCE1-638E3D6D664E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</p:grpSp>
      <p:grpSp>
        <p:nvGrpSpPr>
          <p:cNvPr id="12" name="Grupo 1" descr="Esta imagem é uma forma decorativa de resumo. ">
            <a:extLst>
              <a:ext uri="{FF2B5EF4-FFF2-40B4-BE49-F238E27FC236}">
                <a16:creationId xmlns:a16="http://schemas.microsoft.com/office/drawing/2014/main" id="{33CC5DE7-CEA5-4EE9-86E0-30E069F54E20}"/>
              </a:ext>
            </a:extLst>
          </p:cNvPr>
          <p:cNvGrpSpPr/>
          <p:nvPr/>
        </p:nvGrpSpPr>
        <p:grpSpPr>
          <a:xfrm>
            <a:off x="-7019746" y="-216785"/>
            <a:ext cx="8948964" cy="12105059"/>
            <a:chOff x="4855953" y="-2833465"/>
            <a:chExt cx="8948964" cy="12105059"/>
          </a:xfrm>
        </p:grpSpPr>
        <p:sp>
          <p:nvSpPr>
            <p:cNvPr id="13" name="Forma Livre 10">
              <a:extLst>
                <a:ext uri="{FF2B5EF4-FFF2-40B4-BE49-F238E27FC236}">
                  <a16:creationId xmlns:a16="http://schemas.microsoft.com/office/drawing/2014/main" id="{84D95AEC-D455-44BA-8759-3783E9A565B4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14" name="Forma Livre 11">
              <a:extLst>
                <a:ext uri="{FF2B5EF4-FFF2-40B4-BE49-F238E27FC236}">
                  <a16:creationId xmlns:a16="http://schemas.microsoft.com/office/drawing/2014/main" id="{216363AB-0CED-4951-95A7-4F234D25A24E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15" name="Forma Livre 12">
              <a:extLst>
                <a:ext uri="{FF2B5EF4-FFF2-40B4-BE49-F238E27FC236}">
                  <a16:creationId xmlns:a16="http://schemas.microsoft.com/office/drawing/2014/main" id="{899BC3DC-E869-4FE9-8B41-D9FD220FF3D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</p:grpSp>
      <p:pic>
        <p:nvPicPr>
          <p:cNvPr id="4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E687F61-9B54-4618-A278-F0E68C515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645" y="1343251"/>
            <a:ext cx="6466935" cy="49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194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51_TF33668227.potx" id="{64C06708-10C5-4D1A-946C-86F5B9589ED0}" vid="{0DC6EE3A-F176-45B7-AB05-EF6E841FFBA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CC7A58539FB7488C7690BD578C7B05" ma:contentTypeVersion="9" ma:contentTypeDescription="Create a new document." ma:contentTypeScope="" ma:versionID="1559f65838ebc8d47e15b0da16cc9fa2">
  <xsd:schema xmlns:xsd="http://www.w3.org/2001/XMLSchema" xmlns:xs="http://www.w3.org/2001/XMLSchema" xmlns:p="http://schemas.microsoft.com/office/2006/metadata/properties" xmlns:ns3="71c71ec2-0a04-4a5d-91dd-5f2eeb8a9df8" xmlns:ns4="80a0db9e-20ce-4de3-bb68-f9c3707e40c3" targetNamespace="http://schemas.microsoft.com/office/2006/metadata/properties" ma:root="true" ma:fieldsID="824e3fb81584446f00fa4e021bb9bf8f" ns3:_="" ns4:_="">
    <xsd:import namespace="71c71ec2-0a04-4a5d-91dd-5f2eeb8a9df8"/>
    <xsd:import namespace="80a0db9e-20ce-4de3-bb68-f9c3707e40c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71ec2-0a04-4a5d-91dd-5f2eeb8a9df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a0db9e-20ce-4de3-bb68-f9c3707e40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8B413F-61B6-4BC4-95B0-5B8F1E64B336}">
  <ds:schemaRefs>
    <ds:schemaRef ds:uri="71c71ec2-0a04-4a5d-91dd-5f2eeb8a9df8"/>
    <ds:schemaRef ds:uri="80a0db9e-20ce-4de3-bb68-f9c3707e40c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1B8B210-3600-4CDA-8BF4-0FD3B0684D5A}">
  <ds:schemaRefs>
    <ds:schemaRef ds:uri="71c71ec2-0a04-4a5d-91dd-5f2eeb8a9df8"/>
    <ds:schemaRef ds:uri="80a0db9e-20ce-4de3-bb68-f9c3707e40c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525A871-9642-4DB1-9DB6-5CA2126124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Recursos humanos da 24Slides</Template>
  <Application>Microsoft Office PowerPoint</Application>
  <PresentationFormat>Widescreen</PresentationFormat>
  <Slides>11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Tema do Office</vt:lpstr>
      <vt:lpstr>Recursos humanos slide 1</vt:lpstr>
      <vt:lpstr>Recursos humanos slide 2</vt:lpstr>
      <vt:lpstr>Recursos humanos slide 11</vt:lpstr>
      <vt:lpstr>Recursos humanos slide 8</vt:lpstr>
      <vt:lpstr>Recursos humanos slide 3</vt:lpstr>
      <vt:lpstr>Recursos humanos slide 4</vt:lpstr>
      <vt:lpstr>Recursos humanos slide 11</vt:lpstr>
      <vt:lpstr>Recursos humanos slide 11</vt:lpstr>
      <vt:lpstr>Recursos humanos slide 11</vt:lpstr>
      <vt:lpstr>Recursos humanos slide 11</vt:lpstr>
      <vt:lpstr>Recursos humanos slide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Recursos humanos slide 1</dc:title>
  <dc:creator>CAROLINY FRANCA</dc:creator>
  <cp:revision>2</cp:revision>
  <dcterms:created xsi:type="dcterms:W3CDTF">2021-06-16T01:40:10Z</dcterms:created>
  <dcterms:modified xsi:type="dcterms:W3CDTF">2021-06-20T15:00:30Z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0x010100DCCC7A58539FB7488C7690BD578C7B05</vt:lpwstr>
  </property>
</Properties>
</file>