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5761038" cy="5761038"/>
  <p:notesSz cx="6858000" cy="9144000"/>
  <p:defaultTextStyle>
    <a:defPPr>
      <a:defRPr lang="en-US"/>
    </a:defPPr>
    <a:lvl1pPr marL="0" algn="l" defTabSz="329184" rtl="0" eaLnBrk="1" latinLnBrk="0" hangingPunct="1">
      <a:defRPr sz="1300" kern="1200">
        <a:solidFill>
          <a:schemeClr val="tx1"/>
        </a:solidFill>
        <a:latin typeface="+mn-lt"/>
        <a:ea typeface="+mn-ea"/>
        <a:cs typeface="+mn-cs"/>
      </a:defRPr>
    </a:lvl1pPr>
    <a:lvl2pPr marL="329184" algn="l" defTabSz="329184" rtl="0" eaLnBrk="1" latinLnBrk="0" hangingPunct="1">
      <a:defRPr sz="1300" kern="1200">
        <a:solidFill>
          <a:schemeClr val="tx1"/>
        </a:solidFill>
        <a:latin typeface="+mn-lt"/>
        <a:ea typeface="+mn-ea"/>
        <a:cs typeface="+mn-cs"/>
      </a:defRPr>
    </a:lvl2pPr>
    <a:lvl3pPr marL="658368" algn="l" defTabSz="329184" rtl="0" eaLnBrk="1" latinLnBrk="0" hangingPunct="1">
      <a:defRPr sz="1300" kern="1200">
        <a:solidFill>
          <a:schemeClr val="tx1"/>
        </a:solidFill>
        <a:latin typeface="+mn-lt"/>
        <a:ea typeface="+mn-ea"/>
        <a:cs typeface="+mn-cs"/>
      </a:defRPr>
    </a:lvl3pPr>
    <a:lvl4pPr marL="987552" algn="l" defTabSz="329184" rtl="0" eaLnBrk="1" latinLnBrk="0" hangingPunct="1">
      <a:defRPr sz="1300" kern="1200">
        <a:solidFill>
          <a:schemeClr val="tx1"/>
        </a:solidFill>
        <a:latin typeface="+mn-lt"/>
        <a:ea typeface="+mn-ea"/>
        <a:cs typeface="+mn-cs"/>
      </a:defRPr>
    </a:lvl4pPr>
    <a:lvl5pPr marL="1316736" algn="l" defTabSz="329184" rtl="0" eaLnBrk="1" latinLnBrk="0" hangingPunct="1">
      <a:defRPr sz="1300" kern="1200">
        <a:solidFill>
          <a:schemeClr val="tx1"/>
        </a:solidFill>
        <a:latin typeface="+mn-lt"/>
        <a:ea typeface="+mn-ea"/>
        <a:cs typeface="+mn-cs"/>
      </a:defRPr>
    </a:lvl5pPr>
    <a:lvl6pPr marL="1645920" algn="l" defTabSz="329184" rtl="0" eaLnBrk="1" latinLnBrk="0" hangingPunct="1">
      <a:defRPr sz="1300" kern="1200">
        <a:solidFill>
          <a:schemeClr val="tx1"/>
        </a:solidFill>
        <a:latin typeface="+mn-lt"/>
        <a:ea typeface="+mn-ea"/>
        <a:cs typeface="+mn-cs"/>
      </a:defRPr>
    </a:lvl6pPr>
    <a:lvl7pPr marL="1975104" algn="l" defTabSz="329184" rtl="0" eaLnBrk="1" latinLnBrk="0" hangingPunct="1">
      <a:defRPr sz="1300" kern="1200">
        <a:solidFill>
          <a:schemeClr val="tx1"/>
        </a:solidFill>
        <a:latin typeface="+mn-lt"/>
        <a:ea typeface="+mn-ea"/>
        <a:cs typeface="+mn-cs"/>
      </a:defRPr>
    </a:lvl7pPr>
    <a:lvl8pPr marL="2304288" algn="l" defTabSz="329184" rtl="0" eaLnBrk="1" latinLnBrk="0" hangingPunct="1">
      <a:defRPr sz="1300" kern="1200">
        <a:solidFill>
          <a:schemeClr val="tx1"/>
        </a:solidFill>
        <a:latin typeface="+mn-lt"/>
        <a:ea typeface="+mn-ea"/>
        <a:cs typeface="+mn-cs"/>
      </a:defRPr>
    </a:lvl8pPr>
    <a:lvl9pPr marL="2633472" algn="l" defTabSz="32918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5">
          <p15:clr>
            <a:srgbClr val="A4A3A4"/>
          </p15:clr>
        </p15:guide>
        <p15:guide id="2" pos="1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9218"/>
  </p:normalViewPr>
  <p:slideViewPr>
    <p:cSldViewPr snapToGrid="0" snapToObjects="1">
      <p:cViewPr>
        <p:scale>
          <a:sx n="161" d="100"/>
          <a:sy n="161" d="100"/>
        </p:scale>
        <p:origin x="744" y="-424"/>
      </p:cViewPr>
      <p:guideLst>
        <p:guide orient="horz" pos="1815"/>
        <p:guide pos="18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7B1AF-D911-D044-8D45-1D5F28794D48}" type="datetimeFigureOut">
              <a:rPr lang="en-US" smtClean="0"/>
              <a:t>5/17/21</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CB13E-DA00-0548-A3B5-17DAA91FAF26}" type="slidenum">
              <a:rPr lang="en-US" smtClean="0"/>
              <a:t>‹#›</a:t>
            </a:fld>
            <a:endParaRPr lang="en-US"/>
          </a:p>
        </p:txBody>
      </p:sp>
    </p:spTree>
    <p:extLst>
      <p:ext uri="{BB962C8B-B14F-4D97-AF65-F5344CB8AC3E}">
        <p14:creationId xmlns:p14="http://schemas.microsoft.com/office/powerpoint/2010/main" val="219780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Caption: Illustration of the parameters needed (blue boxes) and calibrated (green boxes) by Mizer. The need for data is hierarchical: a model can be setup and calibrated with the information in red: knowledge of the asymptotic size and observations of  biomass and fishing. The calibration can be refined by adding further information in life history parameters and by using knowledge of Fmsy to calibrate the reproductive efficiency (orange). Additional refinement can be done by specifying the interaction matrix, theta (blue). Other parameters can adjusted, but they are rarely known accurately on a species-by-species basis (black).</a:t>
            </a:r>
          </a:p>
        </p:txBody>
      </p:sp>
      <p:sp>
        <p:nvSpPr>
          <p:cNvPr id="4" name="Slide Number Placeholder 3"/>
          <p:cNvSpPr>
            <a:spLocks noGrp="1"/>
          </p:cNvSpPr>
          <p:nvPr>
            <p:ph type="sldNum" sz="quarter" idx="5"/>
          </p:nvPr>
        </p:nvSpPr>
        <p:spPr/>
        <p:txBody>
          <a:bodyPr/>
          <a:lstStyle/>
          <a:p>
            <a:fld id="{9D8CB13E-DA00-0548-A3B5-17DAA91FAF26}" type="slidenum">
              <a:rPr lang="en-US" smtClean="0"/>
              <a:t>1</a:t>
            </a:fld>
            <a:endParaRPr lang="en-US"/>
          </a:p>
        </p:txBody>
      </p:sp>
    </p:spTree>
    <p:extLst>
      <p:ext uri="{BB962C8B-B14F-4D97-AF65-F5344CB8AC3E}">
        <p14:creationId xmlns:p14="http://schemas.microsoft.com/office/powerpoint/2010/main" val="41229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caption: Illustration of the interplay between the reproductive output and the external density dependence. The model simulates a size spectrum of each species (right). From that spectrum it calculates the reproductive output (blue arrow). The reproductive output is reduced by imposing an external density dependence in the form of a stock recruitment relationship (left panel; green line). The recruitment then determines the flow of new recruits into the size spectrum. The simulation continues until the size spectrum reaches an equilibrium (which may be a dynamic equilibrium). Changing </a:t>
            </a:r>
            <a:r>
              <a:rPr lang="en-US" dirty="0" err="1"/>
              <a:t>Rmax</a:t>
            </a:r>
            <a:r>
              <a:rPr lang="en-US" dirty="0"/>
              <a:t> up or down by a factor results in a change up or down of the spectrum by the same factor. </a:t>
            </a:r>
            <a:r>
              <a:rPr lang="en-US" dirty="0" err="1"/>
              <a:t>Rmax</a:t>
            </a:r>
            <a:r>
              <a:rPr lang="en-US" dirty="0"/>
              <a:t> therefore functions as the central parameter that adjusts the </a:t>
            </a:r>
            <a:r>
              <a:rPr lang="en-US"/>
              <a:t>total biomass of a species.</a:t>
            </a:r>
            <a:endParaRPr lang="en-US" dirty="0"/>
          </a:p>
        </p:txBody>
      </p:sp>
      <p:sp>
        <p:nvSpPr>
          <p:cNvPr id="4" name="Slide Number Placeholder 3"/>
          <p:cNvSpPr>
            <a:spLocks noGrp="1"/>
          </p:cNvSpPr>
          <p:nvPr>
            <p:ph type="sldNum" sz="quarter" idx="5"/>
          </p:nvPr>
        </p:nvSpPr>
        <p:spPr/>
        <p:txBody>
          <a:bodyPr/>
          <a:lstStyle/>
          <a:p>
            <a:fld id="{9D8CB13E-DA00-0548-A3B5-17DAA91FAF26}" type="slidenum">
              <a:rPr lang="en-US" smtClean="0"/>
              <a:t>2</a:t>
            </a:fld>
            <a:endParaRPr lang="en-US"/>
          </a:p>
        </p:txBody>
      </p:sp>
    </p:spTree>
    <p:extLst>
      <p:ext uri="{BB962C8B-B14F-4D97-AF65-F5344CB8AC3E}">
        <p14:creationId xmlns:p14="http://schemas.microsoft.com/office/powerpoint/2010/main" val="387602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2078" y="1789656"/>
            <a:ext cx="4896882" cy="1234889"/>
          </a:xfrm>
        </p:spPr>
        <p:txBody>
          <a:bodyPr/>
          <a:lstStyle/>
          <a:p>
            <a:r>
              <a:rPr lang="da-DK"/>
              <a:t>Click to edit Master title style</a:t>
            </a:r>
            <a:endParaRPr lang="en-US"/>
          </a:p>
        </p:txBody>
      </p:sp>
      <p:sp>
        <p:nvSpPr>
          <p:cNvPr id="3" name="Subtitle 2"/>
          <p:cNvSpPr>
            <a:spLocks noGrp="1"/>
          </p:cNvSpPr>
          <p:nvPr>
            <p:ph type="subTitle" idx="1"/>
          </p:nvPr>
        </p:nvSpPr>
        <p:spPr>
          <a:xfrm>
            <a:off x="864156" y="3264588"/>
            <a:ext cx="4032727" cy="1472265"/>
          </a:xfrm>
        </p:spPr>
        <p:txBody>
          <a:bodyPr/>
          <a:lstStyle>
            <a:lvl1pPr marL="0" indent="0" algn="ctr">
              <a:buNone/>
              <a:defRPr>
                <a:solidFill>
                  <a:schemeClr val="tx1">
                    <a:tint val="75000"/>
                  </a:schemeClr>
                </a:solidFill>
              </a:defRPr>
            </a:lvl1pPr>
            <a:lvl2pPr marL="329184" indent="0" algn="ctr">
              <a:buNone/>
              <a:defRPr>
                <a:solidFill>
                  <a:schemeClr val="tx1">
                    <a:tint val="75000"/>
                  </a:schemeClr>
                </a:solidFill>
              </a:defRPr>
            </a:lvl2pPr>
            <a:lvl3pPr marL="658368" indent="0" algn="ctr">
              <a:buNone/>
              <a:defRPr>
                <a:solidFill>
                  <a:schemeClr val="tx1">
                    <a:tint val="75000"/>
                  </a:schemeClr>
                </a:solidFill>
              </a:defRPr>
            </a:lvl3pPr>
            <a:lvl4pPr marL="987552" indent="0" algn="ctr">
              <a:buNone/>
              <a:defRPr>
                <a:solidFill>
                  <a:schemeClr val="tx1">
                    <a:tint val="75000"/>
                  </a:schemeClr>
                </a:solidFill>
              </a:defRPr>
            </a:lvl4pPr>
            <a:lvl5pPr marL="1316736" indent="0" algn="ctr">
              <a:buNone/>
              <a:defRPr>
                <a:solidFill>
                  <a:schemeClr val="tx1">
                    <a:tint val="75000"/>
                  </a:schemeClr>
                </a:solidFill>
              </a:defRPr>
            </a:lvl5pPr>
            <a:lvl6pPr marL="1645920" indent="0" algn="ctr">
              <a:buNone/>
              <a:defRPr>
                <a:solidFill>
                  <a:schemeClr val="tx1">
                    <a:tint val="75000"/>
                  </a:schemeClr>
                </a:solidFill>
              </a:defRPr>
            </a:lvl6pPr>
            <a:lvl7pPr marL="1975104" indent="0" algn="ctr">
              <a:buNone/>
              <a:defRPr>
                <a:solidFill>
                  <a:schemeClr val="tx1">
                    <a:tint val="75000"/>
                  </a:schemeClr>
                </a:solidFill>
              </a:defRPr>
            </a:lvl7pPr>
            <a:lvl8pPr marL="2304288" indent="0" algn="ctr">
              <a:buNone/>
              <a:defRPr>
                <a:solidFill>
                  <a:schemeClr val="tx1">
                    <a:tint val="75000"/>
                  </a:schemeClr>
                </a:solidFill>
              </a:defRPr>
            </a:lvl8pPr>
            <a:lvl9pPr marL="2633472" indent="0" algn="ctr">
              <a:buNone/>
              <a:defRPr>
                <a:solidFill>
                  <a:schemeClr val="tx1">
                    <a:tint val="75000"/>
                  </a:schemeClr>
                </a:solidFill>
              </a:defRPr>
            </a:lvl9pPr>
          </a:lstStyle>
          <a:p>
            <a:r>
              <a:rPr lang="da-DK"/>
              <a:t>Click to edit Master subtitle style</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5257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82078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32474" y="193369"/>
            <a:ext cx="816147" cy="4130077"/>
          </a:xfrm>
        </p:spPr>
        <p:txBody>
          <a:bodyPr vert="eaVert"/>
          <a:lstStyle/>
          <a:p>
            <a:r>
              <a:rPr lang="da-DK"/>
              <a:t>Click to edit Master title style</a:t>
            </a:r>
            <a:endParaRPr lang="en-US"/>
          </a:p>
        </p:txBody>
      </p:sp>
      <p:sp>
        <p:nvSpPr>
          <p:cNvPr id="3" name="Vertical Text Placeholder 2"/>
          <p:cNvSpPr>
            <a:spLocks noGrp="1"/>
          </p:cNvSpPr>
          <p:nvPr>
            <p:ph type="body" orient="vert" idx="1"/>
          </p:nvPr>
        </p:nvSpPr>
        <p:spPr>
          <a:xfrm>
            <a:off x="181033" y="193369"/>
            <a:ext cx="2355424" cy="4130077"/>
          </a:xfrm>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94062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10"/>
          </p:nvPr>
        </p:nvSpPr>
        <p:spPr/>
        <p:txBody>
          <a:bodyPr/>
          <a:lstStyle/>
          <a:p>
            <a:fld id="{DB6F9C20-A793-E747-A426-FE9EE08BD21D}"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22720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5082" y="3702001"/>
            <a:ext cx="4896882" cy="1144206"/>
          </a:xfrm>
        </p:spPr>
        <p:txBody>
          <a:bodyPr anchor="t"/>
          <a:lstStyle>
            <a:lvl1pPr algn="l">
              <a:defRPr sz="2900" b="1" cap="all"/>
            </a:lvl1pPr>
          </a:lstStyle>
          <a:p>
            <a:r>
              <a:rPr lang="da-DK"/>
              <a:t>Click to edit Master title style</a:t>
            </a:r>
            <a:endParaRPr lang="en-US"/>
          </a:p>
        </p:txBody>
      </p:sp>
      <p:sp>
        <p:nvSpPr>
          <p:cNvPr id="3" name="Text Placeholder 2"/>
          <p:cNvSpPr>
            <a:spLocks noGrp="1"/>
          </p:cNvSpPr>
          <p:nvPr>
            <p:ph type="body" idx="1"/>
          </p:nvPr>
        </p:nvSpPr>
        <p:spPr>
          <a:xfrm>
            <a:off x="455082" y="2441774"/>
            <a:ext cx="4896882" cy="1260227"/>
          </a:xfrm>
        </p:spPr>
        <p:txBody>
          <a:bodyPr anchor="b"/>
          <a:lstStyle>
            <a:lvl1pPr marL="0" indent="0">
              <a:buNone/>
              <a:defRPr sz="1400">
                <a:solidFill>
                  <a:schemeClr val="tx1">
                    <a:tint val="75000"/>
                  </a:schemeClr>
                </a:solidFill>
              </a:defRPr>
            </a:lvl1pPr>
            <a:lvl2pPr marL="329184" indent="0">
              <a:buNone/>
              <a:defRPr sz="1300">
                <a:solidFill>
                  <a:schemeClr val="tx1">
                    <a:tint val="75000"/>
                  </a:schemeClr>
                </a:solidFill>
              </a:defRPr>
            </a:lvl2pPr>
            <a:lvl3pPr marL="658368" indent="0">
              <a:buNone/>
              <a:defRPr sz="1200">
                <a:solidFill>
                  <a:schemeClr val="tx1">
                    <a:tint val="75000"/>
                  </a:schemeClr>
                </a:solidFill>
              </a:defRPr>
            </a:lvl3pPr>
            <a:lvl4pPr marL="987552" indent="0">
              <a:buNone/>
              <a:defRPr sz="1000">
                <a:solidFill>
                  <a:schemeClr val="tx1">
                    <a:tint val="75000"/>
                  </a:schemeClr>
                </a:solidFill>
              </a:defRPr>
            </a:lvl4pPr>
            <a:lvl5pPr marL="1316736" indent="0">
              <a:buNone/>
              <a:defRPr sz="1000">
                <a:solidFill>
                  <a:schemeClr val="tx1">
                    <a:tint val="75000"/>
                  </a:schemeClr>
                </a:solidFill>
              </a:defRPr>
            </a:lvl5pPr>
            <a:lvl6pPr marL="1645920" indent="0">
              <a:buNone/>
              <a:defRPr sz="1000">
                <a:solidFill>
                  <a:schemeClr val="tx1">
                    <a:tint val="75000"/>
                  </a:schemeClr>
                </a:solidFill>
              </a:defRPr>
            </a:lvl6pPr>
            <a:lvl7pPr marL="1975104" indent="0">
              <a:buNone/>
              <a:defRPr sz="1000">
                <a:solidFill>
                  <a:schemeClr val="tx1">
                    <a:tint val="75000"/>
                  </a:schemeClr>
                </a:solidFill>
              </a:defRPr>
            </a:lvl7pPr>
            <a:lvl8pPr marL="2304288" indent="0">
              <a:buNone/>
              <a:defRPr sz="1000">
                <a:solidFill>
                  <a:schemeClr val="tx1">
                    <a:tint val="75000"/>
                  </a:schemeClr>
                </a:solidFill>
              </a:defRPr>
            </a:lvl8pPr>
            <a:lvl9pPr marL="2633472" indent="0">
              <a:buNone/>
              <a:defRPr sz="1000">
                <a:solidFill>
                  <a:schemeClr val="tx1">
                    <a:tint val="75000"/>
                  </a:schemeClr>
                </a:solidFill>
              </a:defRPr>
            </a:lvl9pPr>
          </a:lstStyle>
          <a:p>
            <a:pPr lvl="0"/>
            <a:r>
              <a:rPr lang="da-DK"/>
              <a:t>Click to edit Master text styles</a:t>
            </a:r>
          </a:p>
        </p:txBody>
      </p:sp>
      <p:sp>
        <p:nvSpPr>
          <p:cNvPr id="4" name="Date Placeholder 3"/>
          <p:cNvSpPr>
            <a:spLocks noGrp="1"/>
          </p:cNvSpPr>
          <p:nvPr>
            <p:ph type="dt" sz="half" idx="10"/>
          </p:nvPr>
        </p:nvSpPr>
        <p:spPr/>
        <p:txBody>
          <a:bodyPr/>
          <a:lstStyle/>
          <a:p>
            <a:fld id="{DB6F9C20-A793-E747-A426-FE9EE08BD21D}"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75943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181033" y="1129537"/>
            <a:ext cx="1585285" cy="31939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Content Placeholder 3"/>
          <p:cNvSpPr>
            <a:spLocks noGrp="1"/>
          </p:cNvSpPr>
          <p:nvPr>
            <p:ph sz="half" idx="2"/>
          </p:nvPr>
        </p:nvSpPr>
        <p:spPr>
          <a:xfrm>
            <a:off x="1862336" y="1129537"/>
            <a:ext cx="1586286" cy="31939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Date Placeholder 4"/>
          <p:cNvSpPr>
            <a:spLocks noGrp="1"/>
          </p:cNvSpPr>
          <p:nvPr>
            <p:ph type="dt" sz="half" idx="10"/>
          </p:nvPr>
        </p:nvSpPr>
        <p:spPr/>
        <p:txBody>
          <a:bodyPr/>
          <a:lstStyle/>
          <a:p>
            <a:fld id="{DB6F9C20-A793-E747-A426-FE9EE08BD21D}"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9554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052" y="230709"/>
            <a:ext cx="5184934" cy="960173"/>
          </a:xfrm>
        </p:spPr>
        <p:txBody>
          <a:bodyPr/>
          <a:lstStyle>
            <a:lvl1pPr>
              <a:defRPr/>
            </a:lvl1pPr>
          </a:lstStyle>
          <a:p>
            <a:r>
              <a:rPr lang="da-DK"/>
              <a:t>Click to edit Master title style</a:t>
            </a:r>
            <a:endParaRPr lang="en-US"/>
          </a:p>
        </p:txBody>
      </p:sp>
      <p:sp>
        <p:nvSpPr>
          <p:cNvPr id="3" name="Text Placeholder 2"/>
          <p:cNvSpPr>
            <a:spLocks noGrp="1"/>
          </p:cNvSpPr>
          <p:nvPr>
            <p:ph type="body" idx="1"/>
          </p:nvPr>
        </p:nvSpPr>
        <p:spPr>
          <a:xfrm>
            <a:off x="288052" y="1289566"/>
            <a:ext cx="2545459" cy="537430"/>
          </a:xfrm>
        </p:spPr>
        <p:txBody>
          <a:bodyPr anchor="b"/>
          <a:lstStyle>
            <a:lvl1pPr marL="0" indent="0">
              <a:buNone/>
              <a:defRPr sz="1700" b="1"/>
            </a:lvl1pPr>
            <a:lvl2pPr marL="329184" indent="0">
              <a:buNone/>
              <a:defRPr sz="1400" b="1"/>
            </a:lvl2pPr>
            <a:lvl3pPr marL="658368" indent="0">
              <a:buNone/>
              <a:defRPr sz="1300" b="1"/>
            </a:lvl3pPr>
            <a:lvl4pPr marL="987552" indent="0">
              <a:buNone/>
              <a:defRPr sz="1200" b="1"/>
            </a:lvl4pPr>
            <a:lvl5pPr marL="1316736" indent="0">
              <a:buNone/>
              <a:defRPr sz="1200" b="1"/>
            </a:lvl5pPr>
            <a:lvl6pPr marL="1645920" indent="0">
              <a:buNone/>
              <a:defRPr sz="1200" b="1"/>
            </a:lvl6pPr>
            <a:lvl7pPr marL="1975104" indent="0">
              <a:buNone/>
              <a:defRPr sz="1200" b="1"/>
            </a:lvl7pPr>
            <a:lvl8pPr marL="2304288" indent="0">
              <a:buNone/>
              <a:defRPr sz="1200" b="1"/>
            </a:lvl8pPr>
            <a:lvl9pPr marL="2633472" indent="0">
              <a:buNone/>
              <a:defRPr sz="1200" b="1"/>
            </a:lvl9pPr>
          </a:lstStyle>
          <a:p>
            <a:pPr lvl="0"/>
            <a:r>
              <a:rPr lang="da-DK"/>
              <a:t>Click to edit Master text styles</a:t>
            </a:r>
          </a:p>
        </p:txBody>
      </p:sp>
      <p:sp>
        <p:nvSpPr>
          <p:cNvPr id="4" name="Content Placeholder 3"/>
          <p:cNvSpPr>
            <a:spLocks noGrp="1"/>
          </p:cNvSpPr>
          <p:nvPr>
            <p:ph sz="half" idx="2"/>
          </p:nvPr>
        </p:nvSpPr>
        <p:spPr>
          <a:xfrm>
            <a:off x="288052" y="1826996"/>
            <a:ext cx="2545459" cy="3319265"/>
          </a:xfrm>
        </p:spPr>
        <p:txBody>
          <a:bodyPr/>
          <a:lstStyle>
            <a:lvl1pPr>
              <a:defRPr sz="1700"/>
            </a:lvl1pPr>
            <a:lvl2pPr>
              <a:defRPr sz="1400"/>
            </a:lvl2pPr>
            <a:lvl3pPr>
              <a:defRPr sz="1300"/>
            </a:lvl3pPr>
            <a:lvl4pPr>
              <a:defRPr sz="1200"/>
            </a:lvl4pPr>
            <a:lvl5pPr>
              <a:defRPr sz="1200"/>
            </a:lvl5pPr>
            <a:lvl6pPr>
              <a:defRPr sz="1200"/>
            </a:lvl6pPr>
            <a:lvl7pPr>
              <a:defRPr sz="1200"/>
            </a:lvl7pPr>
            <a:lvl8pPr>
              <a:defRPr sz="1200"/>
            </a:lvl8pPr>
            <a:lvl9pPr>
              <a:defRPr sz="12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Text Placeholder 4"/>
          <p:cNvSpPr>
            <a:spLocks noGrp="1"/>
          </p:cNvSpPr>
          <p:nvPr>
            <p:ph type="body" sz="quarter" idx="3"/>
          </p:nvPr>
        </p:nvSpPr>
        <p:spPr>
          <a:xfrm>
            <a:off x="2926528" y="1289566"/>
            <a:ext cx="2546459" cy="537430"/>
          </a:xfrm>
        </p:spPr>
        <p:txBody>
          <a:bodyPr anchor="b"/>
          <a:lstStyle>
            <a:lvl1pPr marL="0" indent="0">
              <a:buNone/>
              <a:defRPr sz="1700" b="1"/>
            </a:lvl1pPr>
            <a:lvl2pPr marL="329184" indent="0">
              <a:buNone/>
              <a:defRPr sz="1400" b="1"/>
            </a:lvl2pPr>
            <a:lvl3pPr marL="658368" indent="0">
              <a:buNone/>
              <a:defRPr sz="1300" b="1"/>
            </a:lvl3pPr>
            <a:lvl4pPr marL="987552" indent="0">
              <a:buNone/>
              <a:defRPr sz="1200" b="1"/>
            </a:lvl4pPr>
            <a:lvl5pPr marL="1316736" indent="0">
              <a:buNone/>
              <a:defRPr sz="1200" b="1"/>
            </a:lvl5pPr>
            <a:lvl6pPr marL="1645920" indent="0">
              <a:buNone/>
              <a:defRPr sz="1200" b="1"/>
            </a:lvl6pPr>
            <a:lvl7pPr marL="1975104" indent="0">
              <a:buNone/>
              <a:defRPr sz="1200" b="1"/>
            </a:lvl7pPr>
            <a:lvl8pPr marL="2304288" indent="0">
              <a:buNone/>
              <a:defRPr sz="1200" b="1"/>
            </a:lvl8pPr>
            <a:lvl9pPr marL="2633472" indent="0">
              <a:buNone/>
              <a:defRPr sz="1200" b="1"/>
            </a:lvl9pPr>
          </a:lstStyle>
          <a:p>
            <a:pPr lvl="0"/>
            <a:r>
              <a:rPr lang="da-DK"/>
              <a:t>Click to edit Master text styles</a:t>
            </a:r>
          </a:p>
        </p:txBody>
      </p:sp>
      <p:sp>
        <p:nvSpPr>
          <p:cNvPr id="6" name="Content Placeholder 5"/>
          <p:cNvSpPr>
            <a:spLocks noGrp="1"/>
          </p:cNvSpPr>
          <p:nvPr>
            <p:ph sz="quarter" idx="4"/>
          </p:nvPr>
        </p:nvSpPr>
        <p:spPr>
          <a:xfrm>
            <a:off x="2926528" y="1826996"/>
            <a:ext cx="2546459" cy="3319265"/>
          </a:xfrm>
        </p:spPr>
        <p:txBody>
          <a:bodyPr/>
          <a:lstStyle>
            <a:lvl1pPr>
              <a:defRPr sz="1700"/>
            </a:lvl1pPr>
            <a:lvl2pPr>
              <a:defRPr sz="1400"/>
            </a:lvl2pPr>
            <a:lvl3pPr>
              <a:defRPr sz="1300"/>
            </a:lvl3pPr>
            <a:lvl4pPr>
              <a:defRPr sz="1200"/>
            </a:lvl4pPr>
            <a:lvl5pPr>
              <a:defRPr sz="1200"/>
            </a:lvl5pPr>
            <a:lvl6pPr>
              <a:defRPr sz="1200"/>
            </a:lvl6pPr>
            <a:lvl7pPr>
              <a:defRPr sz="1200"/>
            </a:lvl7pPr>
            <a:lvl8pPr>
              <a:defRPr sz="1200"/>
            </a:lvl8pPr>
            <a:lvl9pPr>
              <a:defRPr sz="12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7" name="Date Placeholder 6"/>
          <p:cNvSpPr>
            <a:spLocks noGrp="1"/>
          </p:cNvSpPr>
          <p:nvPr>
            <p:ph type="dt" sz="half" idx="10"/>
          </p:nvPr>
        </p:nvSpPr>
        <p:spPr/>
        <p:txBody>
          <a:bodyPr/>
          <a:lstStyle/>
          <a:p>
            <a:fld id="{DB6F9C20-A793-E747-A426-FE9EE08BD21D}" type="datetimeFigureOut">
              <a:rPr lang="en-US" smtClean="0"/>
              <a:t>5/17/21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42670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Date Placeholder 2"/>
          <p:cNvSpPr>
            <a:spLocks noGrp="1"/>
          </p:cNvSpPr>
          <p:nvPr>
            <p:ph type="dt" sz="half" idx="10"/>
          </p:nvPr>
        </p:nvSpPr>
        <p:spPr/>
        <p:txBody>
          <a:bodyPr/>
          <a:lstStyle/>
          <a:p>
            <a:fld id="{DB6F9C20-A793-E747-A426-FE9EE08BD21D}" type="datetimeFigureOut">
              <a:rPr lang="en-US" smtClean="0"/>
              <a:t>5/17/21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41823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F9C20-A793-E747-A426-FE9EE08BD21D}" type="datetimeFigureOut">
              <a:rPr lang="en-US" smtClean="0"/>
              <a:t>5/17/21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108884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052" y="229375"/>
            <a:ext cx="1895342" cy="976176"/>
          </a:xfrm>
        </p:spPr>
        <p:txBody>
          <a:bodyPr anchor="b"/>
          <a:lstStyle>
            <a:lvl1pPr algn="l">
              <a:defRPr sz="1400" b="1"/>
            </a:lvl1pPr>
          </a:lstStyle>
          <a:p>
            <a:r>
              <a:rPr lang="da-DK"/>
              <a:t>Click to edit Master title style</a:t>
            </a:r>
            <a:endParaRPr lang="en-US"/>
          </a:p>
        </p:txBody>
      </p:sp>
      <p:sp>
        <p:nvSpPr>
          <p:cNvPr id="3" name="Content Placeholder 2"/>
          <p:cNvSpPr>
            <a:spLocks noGrp="1"/>
          </p:cNvSpPr>
          <p:nvPr>
            <p:ph idx="1"/>
          </p:nvPr>
        </p:nvSpPr>
        <p:spPr>
          <a:xfrm>
            <a:off x="2252406" y="229375"/>
            <a:ext cx="3220580" cy="4916886"/>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Text Placeholder 3"/>
          <p:cNvSpPr>
            <a:spLocks noGrp="1"/>
          </p:cNvSpPr>
          <p:nvPr>
            <p:ph type="body" sz="half" idx="2"/>
          </p:nvPr>
        </p:nvSpPr>
        <p:spPr>
          <a:xfrm>
            <a:off x="288052" y="1205551"/>
            <a:ext cx="1895342" cy="3940710"/>
          </a:xfrm>
        </p:spPr>
        <p:txBody>
          <a:bodyPr/>
          <a:lstStyle>
            <a:lvl1pPr marL="0" indent="0">
              <a:buNone/>
              <a:defRPr sz="1000"/>
            </a:lvl1pPr>
            <a:lvl2pPr marL="329184" indent="0">
              <a:buNone/>
              <a:defRPr sz="900"/>
            </a:lvl2pPr>
            <a:lvl3pPr marL="658368" indent="0">
              <a:buNone/>
              <a:defRPr sz="700"/>
            </a:lvl3pPr>
            <a:lvl4pPr marL="987552" indent="0">
              <a:buNone/>
              <a:defRPr sz="600"/>
            </a:lvl4pPr>
            <a:lvl5pPr marL="1316736" indent="0">
              <a:buNone/>
              <a:defRPr sz="600"/>
            </a:lvl5pPr>
            <a:lvl6pPr marL="1645920" indent="0">
              <a:buNone/>
              <a:defRPr sz="600"/>
            </a:lvl6pPr>
            <a:lvl7pPr marL="1975104" indent="0">
              <a:buNone/>
              <a:defRPr sz="600"/>
            </a:lvl7pPr>
            <a:lvl8pPr marL="2304288" indent="0">
              <a:buNone/>
              <a:defRPr sz="600"/>
            </a:lvl8pPr>
            <a:lvl9pPr marL="2633472" indent="0">
              <a:buNone/>
              <a:defRPr sz="600"/>
            </a:lvl9pPr>
          </a:lstStyle>
          <a:p>
            <a:pPr lvl="0"/>
            <a:r>
              <a:rPr lang="da-DK"/>
              <a:t>Click to edit Master text styles</a:t>
            </a:r>
          </a:p>
        </p:txBody>
      </p:sp>
      <p:sp>
        <p:nvSpPr>
          <p:cNvPr id="5" name="Date Placeholder 4"/>
          <p:cNvSpPr>
            <a:spLocks noGrp="1"/>
          </p:cNvSpPr>
          <p:nvPr>
            <p:ph type="dt" sz="half" idx="10"/>
          </p:nvPr>
        </p:nvSpPr>
        <p:spPr/>
        <p:txBody>
          <a:bodyPr/>
          <a:lstStyle/>
          <a:p>
            <a:fld id="{DB6F9C20-A793-E747-A426-FE9EE08BD21D}"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393606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9204" y="4032727"/>
            <a:ext cx="3456623" cy="476086"/>
          </a:xfrm>
        </p:spPr>
        <p:txBody>
          <a:bodyPr anchor="b"/>
          <a:lstStyle>
            <a:lvl1pPr algn="l">
              <a:defRPr sz="1400" b="1"/>
            </a:lvl1pPr>
          </a:lstStyle>
          <a:p>
            <a:r>
              <a:rPr lang="da-DK"/>
              <a:t>Click to edit Master title style</a:t>
            </a:r>
            <a:endParaRPr lang="en-US"/>
          </a:p>
        </p:txBody>
      </p:sp>
      <p:sp>
        <p:nvSpPr>
          <p:cNvPr id="3" name="Picture Placeholder 2"/>
          <p:cNvSpPr>
            <a:spLocks noGrp="1"/>
          </p:cNvSpPr>
          <p:nvPr>
            <p:ph type="pic" idx="1"/>
          </p:nvPr>
        </p:nvSpPr>
        <p:spPr>
          <a:xfrm>
            <a:off x="1129204" y="514759"/>
            <a:ext cx="3456623" cy="3456623"/>
          </a:xfrm>
        </p:spPr>
        <p:txBody>
          <a:bodyPr/>
          <a:lstStyle>
            <a:lvl1pPr marL="0" indent="0">
              <a:buNone/>
              <a:defRPr sz="2300"/>
            </a:lvl1pPr>
            <a:lvl2pPr marL="329184" indent="0">
              <a:buNone/>
              <a:defRPr sz="2000"/>
            </a:lvl2pPr>
            <a:lvl3pPr marL="658368" indent="0">
              <a:buNone/>
              <a:defRPr sz="1700"/>
            </a:lvl3pPr>
            <a:lvl4pPr marL="987552" indent="0">
              <a:buNone/>
              <a:defRPr sz="1400"/>
            </a:lvl4pPr>
            <a:lvl5pPr marL="1316736" indent="0">
              <a:buNone/>
              <a:defRPr sz="1400"/>
            </a:lvl5pPr>
            <a:lvl6pPr marL="1645920" indent="0">
              <a:buNone/>
              <a:defRPr sz="1400"/>
            </a:lvl6pPr>
            <a:lvl7pPr marL="1975104" indent="0">
              <a:buNone/>
              <a:defRPr sz="1400"/>
            </a:lvl7pPr>
            <a:lvl8pPr marL="2304288" indent="0">
              <a:buNone/>
              <a:defRPr sz="1400"/>
            </a:lvl8pPr>
            <a:lvl9pPr marL="2633472" indent="0">
              <a:buNone/>
              <a:defRPr sz="1400"/>
            </a:lvl9pPr>
          </a:lstStyle>
          <a:p>
            <a:endParaRPr lang="en-US"/>
          </a:p>
        </p:txBody>
      </p:sp>
      <p:sp>
        <p:nvSpPr>
          <p:cNvPr id="4" name="Text Placeholder 3"/>
          <p:cNvSpPr>
            <a:spLocks noGrp="1"/>
          </p:cNvSpPr>
          <p:nvPr>
            <p:ph type="body" sz="half" idx="2"/>
          </p:nvPr>
        </p:nvSpPr>
        <p:spPr>
          <a:xfrm>
            <a:off x="1129204" y="4508813"/>
            <a:ext cx="3456623" cy="676121"/>
          </a:xfrm>
        </p:spPr>
        <p:txBody>
          <a:bodyPr/>
          <a:lstStyle>
            <a:lvl1pPr marL="0" indent="0">
              <a:buNone/>
              <a:defRPr sz="1000"/>
            </a:lvl1pPr>
            <a:lvl2pPr marL="329184" indent="0">
              <a:buNone/>
              <a:defRPr sz="900"/>
            </a:lvl2pPr>
            <a:lvl3pPr marL="658368" indent="0">
              <a:buNone/>
              <a:defRPr sz="700"/>
            </a:lvl3pPr>
            <a:lvl4pPr marL="987552" indent="0">
              <a:buNone/>
              <a:defRPr sz="600"/>
            </a:lvl4pPr>
            <a:lvl5pPr marL="1316736" indent="0">
              <a:buNone/>
              <a:defRPr sz="600"/>
            </a:lvl5pPr>
            <a:lvl6pPr marL="1645920" indent="0">
              <a:buNone/>
              <a:defRPr sz="600"/>
            </a:lvl6pPr>
            <a:lvl7pPr marL="1975104" indent="0">
              <a:buNone/>
              <a:defRPr sz="600"/>
            </a:lvl7pPr>
            <a:lvl8pPr marL="2304288" indent="0">
              <a:buNone/>
              <a:defRPr sz="600"/>
            </a:lvl8pPr>
            <a:lvl9pPr marL="2633472" indent="0">
              <a:buNone/>
              <a:defRPr sz="600"/>
            </a:lvl9pPr>
          </a:lstStyle>
          <a:p>
            <a:pPr lvl="0"/>
            <a:r>
              <a:rPr lang="da-DK"/>
              <a:t>Click to edit Master text styles</a:t>
            </a:r>
          </a:p>
        </p:txBody>
      </p:sp>
      <p:sp>
        <p:nvSpPr>
          <p:cNvPr id="5" name="Date Placeholder 4"/>
          <p:cNvSpPr>
            <a:spLocks noGrp="1"/>
          </p:cNvSpPr>
          <p:nvPr>
            <p:ph type="dt" sz="half" idx="10"/>
          </p:nvPr>
        </p:nvSpPr>
        <p:spPr/>
        <p:txBody>
          <a:bodyPr/>
          <a:lstStyle/>
          <a:p>
            <a:fld id="{DB6F9C20-A793-E747-A426-FE9EE08BD21D}" type="datetimeFigureOut">
              <a:rPr lang="en-US" smtClean="0"/>
              <a:t>5/17/21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EEE12-AD93-5347-9CD4-4B6D0EFAB9F7}" type="slidenum">
              <a:rPr lang="en-US" smtClean="0"/>
              <a:t>‹#›</a:t>
            </a:fld>
            <a:endParaRPr lang="en-US"/>
          </a:p>
        </p:txBody>
      </p:sp>
    </p:spTree>
    <p:extLst>
      <p:ext uri="{BB962C8B-B14F-4D97-AF65-F5344CB8AC3E}">
        <p14:creationId xmlns:p14="http://schemas.microsoft.com/office/powerpoint/2010/main" val="426758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052" y="230709"/>
            <a:ext cx="5184934" cy="960173"/>
          </a:xfrm>
          <a:prstGeom prst="rect">
            <a:avLst/>
          </a:prstGeom>
        </p:spPr>
        <p:txBody>
          <a:bodyPr vert="horz" lIns="65837" tIns="32918" rIns="65837" bIns="32918" rtlCol="0" anchor="ctr">
            <a:normAutofit/>
          </a:bodyPr>
          <a:lstStyle/>
          <a:p>
            <a:r>
              <a:rPr lang="da-DK"/>
              <a:t>Click to edit Master title style</a:t>
            </a:r>
            <a:endParaRPr lang="en-US"/>
          </a:p>
        </p:txBody>
      </p:sp>
      <p:sp>
        <p:nvSpPr>
          <p:cNvPr id="3" name="Text Placeholder 2"/>
          <p:cNvSpPr>
            <a:spLocks noGrp="1"/>
          </p:cNvSpPr>
          <p:nvPr>
            <p:ph type="body" idx="1"/>
          </p:nvPr>
        </p:nvSpPr>
        <p:spPr>
          <a:xfrm>
            <a:off x="288052" y="1344243"/>
            <a:ext cx="5184934" cy="3802019"/>
          </a:xfrm>
          <a:prstGeom prst="rect">
            <a:avLst/>
          </a:prstGeom>
        </p:spPr>
        <p:txBody>
          <a:bodyPr vert="horz" lIns="65837" tIns="32918" rIns="65837" bIns="32918" rtlCol="0">
            <a:normAutofit/>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Date Placeholder 3"/>
          <p:cNvSpPr>
            <a:spLocks noGrp="1"/>
          </p:cNvSpPr>
          <p:nvPr>
            <p:ph type="dt" sz="half" idx="2"/>
          </p:nvPr>
        </p:nvSpPr>
        <p:spPr>
          <a:xfrm>
            <a:off x="288052" y="5339629"/>
            <a:ext cx="1344242" cy="306722"/>
          </a:xfrm>
          <a:prstGeom prst="rect">
            <a:avLst/>
          </a:prstGeom>
        </p:spPr>
        <p:txBody>
          <a:bodyPr vert="horz" lIns="65837" tIns="32918" rIns="65837" bIns="32918" rtlCol="0" anchor="ctr"/>
          <a:lstStyle>
            <a:lvl1pPr algn="l">
              <a:defRPr sz="900">
                <a:solidFill>
                  <a:schemeClr val="tx1">
                    <a:tint val="75000"/>
                  </a:schemeClr>
                </a:solidFill>
              </a:defRPr>
            </a:lvl1pPr>
          </a:lstStyle>
          <a:p>
            <a:fld id="{DB6F9C20-A793-E747-A426-FE9EE08BD21D}" type="datetimeFigureOut">
              <a:rPr lang="en-US" smtClean="0"/>
              <a:t>5/17/21</a:t>
            </a:fld>
            <a:endParaRPr lang="en-US"/>
          </a:p>
        </p:txBody>
      </p:sp>
      <p:sp>
        <p:nvSpPr>
          <p:cNvPr id="5" name="Footer Placeholder 4"/>
          <p:cNvSpPr>
            <a:spLocks noGrp="1"/>
          </p:cNvSpPr>
          <p:nvPr>
            <p:ph type="ftr" sz="quarter" idx="3"/>
          </p:nvPr>
        </p:nvSpPr>
        <p:spPr>
          <a:xfrm>
            <a:off x="1968355" y="5339629"/>
            <a:ext cx="1824329" cy="306722"/>
          </a:xfrm>
          <a:prstGeom prst="rect">
            <a:avLst/>
          </a:prstGeom>
        </p:spPr>
        <p:txBody>
          <a:bodyPr vert="horz" lIns="65837" tIns="32918" rIns="65837" bIns="32918"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28744" y="5339629"/>
            <a:ext cx="1344242" cy="306722"/>
          </a:xfrm>
          <a:prstGeom prst="rect">
            <a:avLst/>
          </a:prstGeom>
        </p:spPr>
        <p:txBody>
          <a:bodyPr vert="horz" lIns="65837" tIns="32918" rIns="65837" bIns="32918" rtlCol="0" anchor="ctr"/>
          <a:lstStyle>
            <a:lvl1pPr algn="r">
              <a:defRPr sz="900">
                <a:solidFill>
                  <a:schemeClr val="tx1">
                    <a:tint val="75000"/>
                  </a:schemeClr>
                </a:solidFill>
              </a:defRPr>
            </a:lvl1pPr>
          </a:lstStyle>
          <a:p>
            <a:fld id="{75AEEE12-AD93-5347-9CD4-4B6D0EFAB9F7}" type="slidenum">
              <a:rPr lang="en-US" smtClean="0"/>
              <a:t>‹#›</a:t>
            </a:fld>
            <a:endParaRPr lang="en-US"/>
          </a:p>
        </p:txBody>
      </p:sp>
    </p:spTree>
    <p:extLst>
      <p:ext uri="{BB962C8B-B14F-4D97-AF65-F5344CB8AC3E}">
        <p14:creationId xmlns:p14="http://schemas.microsoft.com/office/powerpoint/2010/main" val="315357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184"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329184" rtl="0" eaLnBrk="1" latinLnBrk="0" hangingPunct="1">
        <a:spcBef>
          <a:spcPct val="20000"/>
        </a:spcBef>
        <a:buFont typeface="Arial"/>
        <a:buChar char="•"/>
        <a:defRPr sz="2300" kern="1200">
          <a:solidFill>
            <a:schemeClr val="tx1"/>
          </a:solidFill>
          <a:latin typeface="+mn-lt"/>
          <a:ea typeface="+mn-ea"/>
          <a:cs typeface="+mn-cs"/>
        </a:defRPr>
      </a:lvl1pPr>
      <a:lvl2pPr marL="534924" indent="-205740" algn="l" defTabSz="329184" rtl="0" eaLnBrk="1" latinLnBrk="0" hangingPunct="1">
        <a:spcBef>
          <a:spcPct val="20000"/>
        </a:spcBef>
        <a:buFont typeface="Arial"/>
        <a:buChar char="–"/>
        <a:defRPr sz="2000" kern="1200">
          <a:solidFill>
            <a:schemeClr val="tx1"/>
          </a:solidFill>
          <a:latin typeface="+mn-lt"/>
          <a:ea typeface="+mn-ea"/>
          <a:cs typeface="+mn-cs"/>
        </a:defRPr>
      </a:lvl2pPr>
      <a:lvl3pPr marL="822960" indent="-164592" algn="l" defTabSz="329184" rtl="0" eaLnBrk="1" latinLnBrk="0" hangingPunct="1">
        <a:spcBef>
          <a:spcPct val="20000"/>
        </a:spcBef>
        <a:buFont typeface="Arial"/>
        <a:buChar char="•"/>
        <a:defRPr sz="1700" kern="1200">
          <a:solidFill>
            <a:schemeClr val="tx1"/>
          </a:solidFill>
          <a:latin typeface="+mn-lt"/>
          <a:ea typeface="+mn-ea"/>
          <a:cs typeface="+mn-cs"/>
        </a:defRPr>
      </a:lvl3pPr>
      <a:lvl4pPr marL="1152144" indent="-164592" algn="l" defTabSz="329184" rtl="0" eaLnBrk="1" latinLnBrk="0" hangingPunct="1">
        <a:spcBef>
          <a:spcPct val="20000"/>
        </a:spcBef>
        <a:buFont typeface="Arial"/>
        <a:buChar char="–"/>
        <a:defRPr sz="1400" kern="1200">
          <a:solidFill>
            <a:schemeClr val="tx1"/>
          </a:solidFill>
          <a:latin typeface="+mn-lt"/>
          <a:ea typeface="+mn-ea"/>
          <a:cs typeface="+mn-cs"/>
        </a:defRPr>
      </a:lvl4pPr>
      <a:lvl5pPr marL="1481328" indent="-164592" algn="l" defTabSz="329184" rtl="0" eaLnBrk="1" latinLnBrk="0" hangingPunct="1">
        <a:spcBef>
          <a:spcPct val="20000"/>
        </a:spcBef>
        <a:buFont typeface="Arial"/>
        <a:buChar char="»"/>
        <a:defRPr sz="1400" kern="1200">
          <a:solidFill>
            <a:schemeClr val="tx1"/>
          </a:solidFill>
          <a:latin typeface="+mn-lt"/>
          <a:ea typeface="+mn-ea"/>
          <a:cs typeface="+mn-cs"/>
        </a:defRPr>
      </a:lvl5pPr>
      <a:lvl6pPr marL="1810512" indent="-164592" algn="l" defTabSz="329184" rtl="0" eaLnBrk="1" latinLnBrk="0" hangingPunct="1">
        <a:spcBef>
          <a:spcPct val="20000"/>
        </a:spcBef>
        <a:buFont typeface="Arial"/>
        <a:buChar char="•"/>
        <a:defRPr sz="1400" kern="1200">
          <a:solidFill>
            <a:schemeClr val="tx1"/>
          </a:solidFill>
          <a:latin typeface="+mn-lt"/>
          <a:ea typeface="+mn-ea"/>
          <a:cs typeface="+mn-cs"/>
        </a:defRPr>
      </a:lvl6pPr>
      <a:lvl7pPr marL="2139696" indent="-164592" algn="l" defTabSz="329184" rtl="0" eaLnBrk="1" latinLnBrk="0" hangingPunct="1">
        <a:spcBef>
          <a:spcPct val="20000"/>
        </a:spcBef>
        <a:buFont typeface="Arial"/>
        <a:buChar char="•"/>
        <a:defRPr sz="1400" kern="1200">
          <a:solidFill>
            <a:schemeClr val="tx1"/>
          </a:solidFill>
          <a:latin typeface="+mn-lt"/>
          <a:ea typeface="+mn-ea"/>
          <a:cs typeface="+mn-cs"/>
        </a:defRPr>
      </a:lvl7pPr>
      <a:lvl8pPr marL="2468880" indent="-164592" algn="l" defTabSz="329184" rtl="0" eaLnBrk="1" latinLnBrk="0" hangingPunct="1">
        <a:spcBef>
          <a:spcPct val="20000"/>
        </a:spcBef>
        <a:buFont typeface="Arial"/>
        <a:buChar char="•"/>
        <a:defRPr sz="1400" kern="1200">
          <a:solidFill>
            <a:schemeClr val="tx1"/>
          </a:solidFill>
          <a:latin typeface="+mn-lt"/>
          <a:ea typeface="+mn-ea"/>
          <a:cs typeface="+mn-cs"/>
        </a:defRPr>
      </a:lvl8pPr>
      <a:lvl9pPr marL="2798064" indent="-164592" algn="l" defTabSz="329184" rtl="0" eaLnBrk="1" latinLnBrk="0" hangingPunct="1">
        <a:spcBef>
          <a:spcPct val="20000"/>
        </a:spcBef>
        <a:buFont typeface="Arial"/>
        <a:buChar char="•"/>
        <a:defRPr sz="1400" kern="1200">
          <a:solidFill>
            <a:schemeClr val="tx1"/>
          </a:solidFill>
          <a:latin typeface="+mn-lt"/>
          <a:ea typeface="+mn-ea"/>
          <a:cs typeface="+mn-cs"/>
        </a:defRPr>
      </a:lvl9pPr>
    </p:bodyStyle>
    <p:otherStyle>
      <a:defPPr>
        <a:defRPr lang="en-US"/>
      </a:defPPr>
      <a:lvl1pPr marL="0" algn="l" defTabSz="329184" rtl="0" eaLnBrk="1" latinLnBrk="0" hangingPunct="1">
        <a:defRPr sz="1300" kern="1200">
          <a:solidFill>
            <a:schemeClr val="tx1"/>
          </a:solidFill>
          <a:latin typeface="+mn-lt"/>
          <a:ea typeface="+mn-ea"/>
          <a:cs typeface="+mn-cs"/>
        </a:defRPr>
      </a:lvl1pPr>
      <a:lvl2pPr marL="329184" algn="l" defTabSz="329184" rtl="0" eaLnBrk="1" latinLnBrk="0" hangingPunct="1">
        <a:defRPr sz="1300" kern="1200">
          <a:solidFill>
            <a:schemeClr val="tx1"/>
          </a:solidFill>
          <a:latin typeface="+mn-lt"/>
          <a:ea typeface="+mn-ea"/>
          <a:cs typeface="+mn-cs"/>
        </a:defRPr>
      </a:lvl2pPr>
      <a:lvl3pPr marL="658368" algn="l" defTabSz="329184" rtl="0" eaLnBrk="1" latinLnBrk="0" hangingPunct="1">
        <a:defRPr sz="1300" kern="1200">
          <a:solidFill>
            <a:schemeClr val="tx1"/>
          </a:solidFill>
          <a:latin typeface="+mn-lt"/>
          <a:ea typeface="+mn-ea"/>
          <a:cs typeface="+mn-cs"/>
        </a:defRPr>
      </a:lvl3pPr>
      <a:lvl4pPr marL="987552" algn="l" defTabSz="329184" rtl="0" eaLnBrk="1" latinLnBrk="0" hangingPunct="1">
        <a:defRPr sz="1300" kern="1200">
          <a:solidFill>
            <a:schemeClr val="tx1"/>
          </a:solidFill>
          <a:latin typeface="+mn-lt"/>
          <a:ea typeface="+mn-ea"/>
          <a:cs typeface="+mn-cs"/>
        </a:defRPr>
      </a:lvl4pPr>
      <a:lvl5pPr marL="1316736" algn="l" defTabSz="329184" rtl="0" eaLnBrk="1" latinLnBrk="0" hangingPunct="1">
        <a:defRPr sz="1300" kern="1200">
          <a:solidFill>
            <a:schemeClr val="tx1"/>
          </a:solidFill>
          <a:latin typeface="+mn-lt"/>
          <a:ea typeface="+mn-ea"/>
          <a:cs typeface="+mn-cs"/>
        </a:defRPr>
      </a:lvl5pPr>
      <a:lvl6pPr marL="1645920" algn="l" defTabSz="329184" rtl="0" eaLnBrk="1" latinLnBrk="0" hangingPunct="1">
        <a:defRPr sz="1300" kern="1200">
          <a:solidFill>
            <a:schemeClr val="tx1"/>
          </a:solidFill>
          <a:latin typeface="+mn-lt"/>
          <a:ea typeface="+mn-ea"/>
          <a:cs typeface="+mn-cs"/>
        </a:defRPr>
      </a:lvl6pPr>
      <a:lvl7pPr marL="1975104" algn="l" defTabSz="329184" rtl="0" eaLnBrk="1" latinLnBrk="0" hangingPunct="1">
        <a:defRPr sz="1300" kern="1200">
          <a:solidFill>
            <a:schemeClr val="tx1"/>
          </a:solidFill>
          <a:latin typeface="+mn-lt"/>
          <a:ea typeface="+mn-ea"/>
          <a:cs typeface="+mn-cs"/>
        </a:defRPr>
      </a:lvl7pPr>
      <a:lvl8pPr marL="2304288" algn="l" defTabSz="329184" rtl="0" eaLnBrk="1" latinLnBrk="0" hangingPunct="1">
        <a:defRPr sz="1300" kern="1200">
          <a:solidFill>
            <a:schemeClr val="tx1"/>
          </a:solidFill>
          <a:latin typeface="+mn-lt"/>
          <a:ea typeface="+mn-ea"/>
          <a:cs typeface="+mn-cs"/>
        </a:defRPr>
      </a:lvl8pPr>
      <a:lvl9pPr marL="2633472" algn="l" defTabSz="32918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Documents and Settings\kha\My Documents\Pics\Cod2.gif"/>
          <p:cNvPicPr>
            <a:picLocks noChangeAspect="1" noChangeArrowheads="1"/>
          </p:cNvPicPr>
          <p:nvPr/>
        </p:nvPicPr>
        <p:blipFill rotWithShape="1">
          <a:blip r:embed="rId3" cstate="print"/>
          <a:srcRect l="1291" t="8960" r="24358" b="-10438"/>
          <a:stretch/>
        </p:blipFill>
        <p:spPr bwMode="auto">
          <a:xfrm>
            <a:off x="1403771" y="881372"/>
            <a:ext cx="4179600" cy="2466000"/>
          </a:xfrm>
          <a:prstGeom prst="rect">
            <a:avLst/>
          </a:prstGeom>
          <a:noFill/>
        </p:spPr>
      </p:pic>
      <mc:AlternateContent xmlns:mc="http://schemas.openxmlformats.org/markup-compatibility/2006" xmlns:a14="http://schemas.microsoft.com/office/drawing/2010/main">
        <mc:Choice Requires="a14">
          <p:sp>
            <p:nvSpPr>
              <p:cNvPr id="4" name="Rounded Rectangle 3"/>
              <p:cNvSpPr/>
              <p:nvPr/>
            </p:nvSpPr>
            <p:spPr>
              <a:xfrm>
                <a:off x="290433" y="1831919"/>
                <a:ext cx="888262" cy="561007"/>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Suitable prey</a:t>
                </a:r>
              </a:p>
              <a:p>
                <a:pPr algn="ctr"/>
                <a14:m>
                  <m:oMathPara xmlns:m="http://schemas.openxmlformats.org/officeDocument/2006/math">
                    <m:oMathParaPr>
                      <m:jc m:val="centerGroup"/>
                    </m:oMathParaPr>
                    <m:oMath xmlns:m="http://schemas.openxmlformats.org/officeDocument/2006/math">
                      <m:r>
                        <a:rPr lang="da-DK" sz="1000" b="0" i="1" dirty="0" smtClean="0">
                          <a:solidFill>
                            <a:schemeClr val="tx2"/>
                          </a:solidFill>
                          <a:latin typeface="Cambria Math" panose="02040503050406030204" pitchFamily="18" charset="0"/>
                        </a:rPr>
                        <m:t>𝜃</m:t>
                      </m:r>
                      <m:r>
                        <a:rPr lang="da-DK" sz="1000" b="0" i="1" dirty="0" smtClean="0">
                          <a:solidFill>
                            <a:schemeClr val="accent6"/>
                          </a:solidFill>
                          <a:latin typeface="Cambria Math" panose="02040503050406030204" pitchFamily="18" charset="0"/>
                        </a:rPr>
                        <m:t>, </m:t>
                      </m:r>
                      <m:r>
                        <a:rPr lang="da-DK" sz="1000" b="0" i="1" dirty="0" smtClean="0">
                          <a:solidFill>
                            <a:schemeClr val="accent6"/>
                          </a:solidFill>
                          <a:latin typeface="Cambria Math" panose="02040503050406030204" pitchFamily="18" charset="0"/>
                        </a:rPr>
                        <m:t>𝛽</m:t>
                      </m:r>
                      <m:r>
                        <a:rPr lang="da-DK" sz="1000" b="0" i="1" dirty="0" smtClean="0">
                          <a:solidFill>
                            <a:schemeClr val="accent6"/>
                          </a:solidFill>
                          <a:latin typeface="Cambria Math" panose="02040503050406030204" pitchFamily="18" charset="0"/>
                        </a:rPr>
                        <m:t>, </m:t>
                      </m:r>
                      <m:r>
                        <m:rPr>
                          <m:sty m:val="p"/>
                        </m:rPr>
                        <a:rPr lang="da-DK" sz="1000" b="0" i="1" dirty="0" smtClean="0">
                          <a:solidFill>
                            <a:schemeClr val="accent6"/>
                          </a:solidFill>
                          <a:latin typeface="Cambria Math" panose="02040503050406030204" pitchFamily="18" charset="0"/>
                        </a:rPr>
                        <m:t>σ</m:t>
                      </m:r>
                    </m:oMath>
                  </m:oMathPara>
                </a14:m>
                <a:endParaRPr lang="da-DK" sz="1000" b="0" i="1" dirty="0">
                  <a:solidFill>
                    <a:schemeClr val="accent6"/>
                  </a:solidFill>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290433" y="1831919"/>
                <a:ext cx="888262" cy="561007"/>
              </a:xfrm>
              <a:prstGeom prst="roundRect">
                <a:avLst/>
              </a:prstGeom>
              <a:blipFill>
                <a:blip r:embed="rId4"/>
                <a:stretch>
                  <a:fillRect/>
                </a:stretch>
              </a:blipFill>
              <a:ln w="381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a:xfrm>
                <a:off x="1331095"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Encounter</a:t>
                </a:r>
              </a:p>
              <a:p>
                <a:pPr algn="ctr"/>
                <a14:m>
                  <m:oMath xmlns:m="http://schemas.openxmlformats.org/officeDocument/2006/math">
                    <m:r>
                      <m:rPr>
                        <m:sty m:val="p"/>
                      </m:rPr>
                      <a:rPr lang="da-DK" sz="1000" b="0" i="1" smtClean="0">
                        <a:solidFill>
                          <a:schemeClr val="tx1"/>
                        </a:solidFill>
                        <a:latin typeface="Cambria Math" panose="02040503050406030204" pitchFamily="18" charset="0"/>
                      </a:rPr>
                      <m:t>γ</m:t>
                    </m:r>
                  </m:oMath>
                </a14:m>
                <a:r>
                  <a:rPr lang="da-DK" sz="1000" i="1" dirty="0">
                    <a:solidFill>
                      <a:schemeClr val="tx1"/>
                    </a:solidFill>
                  </a:rPr>
                  <a:t>, </a:t>
                </a:r>
                <a:r>
                  <a:rPr lang="en-US" sz="1000" i="1" dirty="0">
                    <a:solidFill>
                      <a:schemeClr val="tx1"/>
                    </a:solidFill>
                  </a:rPr>
                  <a:t>q</a:t>
                </a:r>
              </a:p>
            </p:txBody>
          </p:sp>
        </mc:Choice>
        <mc:Fallback xmlns="">
          <p:sp>
            <p:nvSpPr>
              <p:cNvPr id="11" name="Rounded Rectangle 10"/>
              <p:cNvSpPr>
                <a:spLocks noRot="1" noChangeAspect="1" noMove="1" noResize="1" noEditPoints="1" noAdjustHandles="1" noChangeArrowheads="1" noChangeShapeType="1" noTextEdit="1"/>
              </p:cNvSpPr>
              <p:nvPr/>
            </p:nvSpPr>
            <p:spPr>
              <a:xfrm>
                <a:off x="1331095" y="1824128"/>
                <a:ext cx="888262" cy="568798"/>
              </a:xfrm>
              <a:prstGeom prst="roundRect">
                <a:avLst/>
              </a:prstGeom>
              <a:blipFill>
                <a:blip r:embed="rId5"/>
                <a:stretch>
                  <a:fillRect/>
                </a:stretch>
              </a:blipFill>
              <a:ln w="38100">
                <a:solidFill>
                  <a:schemeClr val="accent1">
                    <a:lumMod val="75000"/>
                  </a:schemeClr>
                </a:solidFill>
              </a:ln>
              <a:effectLst/>
            </p:spPr>
            <p:txBody>
              <a:bodyPr/>
              <a:lstStyle/>
              <a:p>
                <a:r>
                  <a:rPr lang="en-US">
                    <a:noFill/>
                  </a:rPr>
                  <a:t> </a:t>
                </a:r>
              </a:p>
            </p:txBody>
          </p:sp>
        </mc:Fallback>
      </mc:AlternateContent>
      <p:sp>
        <p:nvSpPr>
          <p:cNvPr id="12" name="Rounded Rectangle 11"/>
          <p:cNvSpPr/>
          <p:nvPr/>
        </p:nvSpPr>
        <p:spPr>
          <a:xfrm>
            <a:off x="2398566"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Assimilation</a:t>
            </a:r>
          </a:p>
          <a:p>
            <a:pPr algn="ctr"/>
            <a:r>
              <a:rPr lang="en-US" sz="1000" i="1" dirty="0">
                <a:solidFill>
                  <a:schemeClr val="tx1"/>
                </a:solidFill>
              </a:rPr>
              <a:t>α, </a:t>
            </a:r>
            <a:r>
              <a:rPr lang="en-US" sz="1000" i="1" dirty="0">
                <a:solidFill>
                  <a:schemeClr val="accent6"/>
                </a:solidFill>
              </a:rPr>
              <a:t>h</a:t>
            </a:r>
            <a:endParaRPr lang="en-US" i="1" dirty="0">
              <a:solidFill>
                <a:schemeClr val="accent6"/>
              </a:solidFill>
            </a:endParaRPr>
          </a:p>
        </p:txBody>
      </p:sp>
      <p:sp>
        <p:nvSpPr>
          <p:cNvPr id="13" name="Rounded Rectangle 12"/>
          <p:cNvSpPr/>
          <p:nvPr/>
        </p:nvSpPr>
        <p:spPr>
          <a:xfrm>
            <a:off x="3057432" y="2603303"/>
            <a:ext cx="888262" cy="366213"/>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Respiration</a:t>
            </a:r>
          </a:p>
          <a:p>
            <a:pPr algn="ctr"/>
            <a:r>
              <a:rPr lang="en-US" sz="1000" i="1" dirty="0">
                <a:solidFill>
                  <a:schemeClr val="tx1"/>
                </a:solidFill>
              </a:rPr>
              <a:t>f</a:t>
            </a:r>
            <a:r>
              <a:rPr lang="en-US" sz="1000" i="1" baseline="-25000" dirty="0">
                <a:solidFill>
                  <a:schemeClr val="tx1"/>
                </a:solidFill>
              </a:rPr>
              <a:t>c</a:t>
            </a:r>
            <a:r>
              <a:rPr lang="en-US" sz="1000" i="1" dirty="0">
                <a:solidFill>
                  <a:schemeClr val="tx1"/>
                </a:solidFill>
              </a:rPr>
              <a:t> </a:t>
            </a:r>
            <a:endParaRPr lang="en-US" i="1" baseline="-25000" dirty="0">
              <a:solidFill>
                <a:schemeClr val="tx1"/>
              </a:solidFill>
            </a:endParaRPr>
          </a:p>
        </p:txBody>
      </p:sp>
      <p:sp>
        <p:nvSpPr>
          <p:cNvPr id="14" name="Rounded Rectangle 13"/>
          <p:cNvSpPr/>
          <p:nvPr/>
        </p:nvSpPr>
        <p:spPr>
          <a:xfrm>
            <a:off x="3668625" y="1824128"/>
            <a:ext cx="888262" cy="56879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Maturation</a:t>
            </a:r>
          </a:p>
          <a:p>
            <a:pPr algn="ctr"/>
            <a:r>
              <a:rPr lang="en-US" sz="1000" i="1" dirty="0" err="1">
                <a:solidFill>
                  <a:schemeClr val="tx1"/>
                </a:solidFill>
              </a:rPr>
              <a:t>w</a:t>
            </a:r>
            <a:r>
              <a:rPr lang="en-US" sz="1000" i="1" baseline="-25000" dirty="0" err="1">
                <a:solidFill>
                  <a:schemeClr val="tx1"/>
                </a:solidFill>
              </a:rPr>
              <a:t>mat</a:t>
            </a:r>
            <a:endParaRPr lang="en-US" i="1" baseline="-25000" dirty="0">
              <a:solidFill>
                <a:schemeClr val="tx1"/>
              </a:solidFill>
            </a:endParaRPr>
          </a:p>
        </p:txBody>
      </p:sp>
      <mc:AlternateContent xmlns:mc="http://schemas.openxmlformats.org/markup-compatibility/2006" xmlns:a14="http://schemas.microsoft.com/office/drawing/2010/main">
        <mc:Choice Requires="a14">
          <p:sp>
            <p:nvSpPr>
              <p:cNvPr id="15" name="Rounded Rectangle 14"/>
              <p:cNvSpPr/>
              <p:nvPr/>
            </p:nvSpPr>
            <p:spPr>
              <a:xfrm>
                <a:off x="4268590" y="1231952"/>
                <a:ext cx="888262" cy="522048"/>
              </a:xfrm>
              <a:prstGeom prst="roundRect">
                <a:avLst/>
              </a:prstGeom>
              <a:solidFill>
                <a:schemeClr val="accent1">
                  <a:lumMod val="20000"/>
                  <a:lumOff val="80000"/>
                  <a:alpha val="86000"/>
                </a:schemeClr>
              </a:solidFill>
              <a:ln w="38100">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Growth</a:t>
                </a:r>
                <a:endParaRPr lang="da-DK" sz="1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da-DK" sz="1000" b="0" i="1" smtClean="0">
                              <a:solidFill>
                                <a:srgbClr val="FF0000"/>
                              </a:solidFill>
                              <a:latin typeface="Cambria Math" panose="02040503050406030204" pitchFamily="18" charset="0"/>
                            </a:rPr>
                          </m:ctrlPr>
                        </m:sSubPr>
                        <m:e>
                          <m:r>
                            <a:rPr lang="da-DK" sz="1000" b="0" i="1" smtClean="0">
                              <a:solidFill>
                                <a:srgbClr val="FF0000"/>
                              </a:solidFill>
                              <a:latin typeface="Cambria Math" panose="02040503050406030204" pitchFamily="18" charset="0"/>
                            </a:rPr>
                            <m:t>𝑊</m:t>
                          </m:r>
                        </m:e>
                        <m:sub>
                          <m:r>
                            <a:rPr lang="da-DK" sz="1000" b="0" i="1" smtClean="0">
                              <a:solidFill>
                                <a:srgbClr val="FF0000"/>
                              </a:solidFill>
                              <a:latin typeface="Cambria Math" panose="02040503050406030204" pitchFamily="18" charset="0"/>
                            </a:rPr>
                            <m:t>∞</m:t>
                          </m:r>
                        </m:sub>
                      </m:sSub>
                    </m:oMath>
                  </m:oMathPara>
                </a14:m>
                <a:endParaRPr lang="en-US" sz="1000" dirty="0">
                  <a:solidFill>
                    <a:schemeClr val="tx1"/>
                  </a:solidFill>
                </a:endParaRPr>
              </a:p>
            </p:txBody>
          </p:sp>
        </mc:Choice>
        <mc:Fallback xmlns="">
          <p:sp>
            <p:nvSpPr>
              <p:cNvPr id="15" name="Rounded Rectangle 14"/>
              <p:cNvSpPr>
                <a:spLocks noRot="1" noChangeAspect="1" noMove="1" noResize="1" noEditPoints="1" noAdjustHandles="1" noChangeArrowheads="1" noChangeShapeType="1" noTextEdit="1"/>
              </p:cNvSpPr>
              <p:nvPr/>
            </p:nvSpPr>
            <p:spPr>
              <a:xfrm>
                <a:off x="4268590" y="1231952"/>
                <a:ext cx="888262" cy="522048"/>
              </a:xfrm>
              <a:prstGeom prst="roundRect">
                <a:avLst/>
              </a:prstGeom>
              <a:blipFill>
                <a:blip r:embed="rId6"/>
                <a:stretch>
                  <a:fillRect/>
                </a:stretch>
              </a:blipFill>
              <a:ln w="381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a:xfrm>
                <a:off x="4268590" y="2595512"/>
                <a:ext cx="888262" cy="366213"/>
              </a:xfrm>
              <a:prstGeom prst="roundRect">
                <a:avLst/>
              </a:prstGeom>
              <a:solidFill>
                <a:schemeClr val="accent3">
                  <a:lumMod val="75000"/>
                  <a:alpha val="86000"/>
                </a:schemeClr>
              </a:solidFill>
              <a:ln w="381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Reproduction</a:t>
                </a:r>
              </a:p>
              <a:p>
                <a:pPr algn="ctr"/>
                <a14:m>
                  <m:oMathPara xmlns:m="http://schemas.openxmlformats.org/officeDocument/2006/math">
                    <m:oMathParaPr>
                      <m:jc m:val="centerGroup"/>
                    </m:oMathParaPr>
                    <m:oMath xmlns:m="http://schemas.openxmlformats.org/officeDocument/2006/math">
                      <m:sSub>
                        <m:sSubPr>
                          <m:ctrlPr>
                            <a:rPr lang="da-DK" sz="1000" b="0" i="1" dirty="0" smtClean="0">
                              <a:solidFill>
                                <a:schemeClr val="accent6">
                                  <a:lumMod val="75000"/>
                                </a:schemeClr>
                              </a:solidFill>
                              <a:latin typeface="Cambria Math" panose="02040503050406030204" pitchFamily="18" charset="0"/>
                            </a:rPr>
                          </m:ctrlPr>
                        </m:sSubPr>
                        <m:e>
                          <m:r>
                            <a:rPr lang="en-US" sz="1000" i="1" dirty="0" smtClean="0">
                              <a:solidFill>
                                <a:schemeClr val="accent6">
                                  <a:lumMod val="75000"/>
                                </a:schemeClr>
                              </a:solidFill>
                              <a:latin typeface="Cambria Math" panose="02040503050406030204" pitchFamily="18" charset="0"/>
                            </a:rPr>
                            <m:t>𝜀</m:t>
                          </m:r>
                        </m:e>
                        <m:sub>
                          <m:r>
                            <m:rPr>
                              <m:sty m:val="p"/>
                            </m:rPr>
                            <a:rPr lang="da-DK" sz="1000" b="0" i="0" dirty="0" smtClean="0">
                              <a:solidFill>
                                <a:schemeClr val="accent6">
                                  <a:lumMod val="75000"/>
                                </a:schemeClr>
                              </a:solidFill>
                              <a:latin typeface="Cambria Math" panose="02040503050406030204" pitchFamily="18" charset="0"/>
                            </a:rPr>
                            <m:t>repro</m:t>
                          </m:r>
                        </m:sub>
                      </m:sSub>
                    </m:oMath>
                  </m:oMathPara>
                </a14:m>
                <a:endParaRPr lang="en-US" i="1" dirty="0">
                  <a:solidFill>
                    <a:schemeClr val="accent6">
                      <a:lumMod val="75000"/>
                    </a:schemeClr>
                  </a:solidFill>
                </a:endParaRPr>
              </a:p>
            </p:txBody>
          </p:sp>
        </mc:Choice>
        <mc:Fallback xmlns="">
          <p:sp>
            <p:nvSpPr>
              <p:cNvPr id="16" name="Rounded Rectangle 15"/>
              <p:cNvSpPr>
                <a:spLocks noRot="1" noChangeAspect="1" noMove="1" noResize="1" noEditPoints="1" noAdjustHandles="1" noChangeArrowheads="1" noChangeShapeType="1" noTextEdit="1"/>
              </p:cNvSpPr>
              <p:nvPr/>
            </p:nvSpPr>
            <p:spPr>
              <a:xfrm>
                <a:off x="4268590" y="2595512"/>
                <a:ext cx="888262" cy="366213"/>
              </a:xfrm>
              <a:prstGeom prst="roundRect">
                <a:avLst/>
              </a:prstGeom>
              <a:blipFill>
                <a:blip r:embed="rId7"/>
                <a:stretch>
                  <a:fillRect/>
                </a:stretch>
              </a:blipFill>
              <a:ln w="38100">
                <a:solidFill>
                  <a:schemeClr val="bg2">
                    <a:lumMod val="25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ounded Rectangle 16"/>
              <p:cNvSpPr/>
              <p:nvPr/>
            </p:nvSpPr>
            <p:spPr>
              <a:xfrm>
                <a:off x="4268590" y="3163241"/>
                <a:ext cx="888262" cy="390658"/>
              </a:xfrm>
              <a:prstGeom prst="roundRect">
                <a:avLst/>
              </a:prstGeom>
              <a:solidFill>
                <a:schemeClr val="accent3">
                  <a:lumMod val="75000"/>
                  <a:alpha val="86000"/>
                </a:schemeClr>
              </a:solidFill>
              <a:ln w="381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tx1"/>
                    </a:solidFill>
                  </a:rPr>
                  <a:t>Recruitment</a:t>
                </a:r>
              </a:p>
              <a:p>
                <a:pPr algn="ctr"/>
                <a14:m>
                  <m:oMathPara xmlns:m="http://schemas.openxmlformats.org/officeDocument/2006/math">
                    <m:oMathParaPr>
                      <m:jc m:val="centerGroup"/>
                    </m:oMathParaPr>
                    <m:oMath xmlns:m="http://schemas.openxmlformats.org/officeDocument/2006/math">
                      <m:r>
                        <a:rPr lang="en-US" sz="1000" i="1" dirty="0" smtClean="0">
                          <a:solidFill>
                            <a:srgbClr val="FF0000"/>
                          </a:solidFill>
                          <a:latin typeface="Cambria Math" panose="02040503050406030204" pitchFamily="18" charset="0"/>
                        </a:rPr>
                        <m:t>𝑅</m:t>
                      </m:r>
                      <m:r>
                        <m:rPr>
                          <m:sty m:val="p"/>
                        </m:rPr>
                        <a:rPr lang="en-US" sz="1000" i="0" baseline="-25000" dirty="0" err="1" smtClean="0">
                          <a:solidFill>
                            <a:srgbClr val="FF0000"/>
                          </a:solidFill>
                          <a:latin typeface="Cambria Math" panose="02040503050406030204" pitchFamily="18" charset="0"/>
                        </a:rPr>
                        <m:t>max</m:t>
                      </m:r>
                    </m:oMath>
                  </m:oMathPara>
                </a14:m>
                <a:endParaRPr lang="en-US" baseline="-25000" dirty="0">
                  <a:solidFill>
                    <a:srgbClr val="FF0000"/>
                  </a:solidFill>
                </a:endParaRPr>
              </a:p>
            </p:txBody>
          </p:sp>
        </mc:Choice>
        <mc:Fallback xmlns="">
          <p:sp>
            <p:nvSpPr>
              <p:cNvPr id="17" name="Rounded Rectangle 16"/>
              <p:cNvSpPr>
                <a:spLocks noRot="1" noChangeAspect="1" noMove="1" noResize="1" noEditPoints="1" noAdjustHandles="1" noChangeArrowheads="1" noChangeShapeType="1" noTextEdit="1"/>
              </p:cNvSpPr>
              <p:nvPr/>
            </p:nvSpPr>
            <p:spPr>
              <a:xfrm>
                <a:off x="4268590" y="3163241"/>
                <a:ext cx="888262" cy="390658"/>
              </a:xfrm>
              <a:prstGeom prst="roundRect">
                <a:avLst/>
              </a:prstGeom>
              <a:blipFill>
                <a:blip r:embed="rId8"/>
                <a:stretch>
                  <a:fillRect/>
                </a:stretch>
              </a:blipFill>
              <a:ln w="38100">
                <a:solidFill>
                  <a:schemeClr val="bg2">
                    <a:lumMod val="25000"/>
                  </a:schemeClr>
                </a:solidFill>
              </a:ln>
              <a:effectLst/>
            </p:spPr>
            <p:txBody>
              <a:bodyPr/>
              <a:lstStyle/>
              <a:p>
                <a:r>
                  <a:rPr lang="en-US">
                    <a:noFill/>
                  </a:rPr>
                  <a:t> </a:t>
                </a:r>
              </a:p>
            </p:txBody>
          </p:sp>
        </mc:Fallback>
      </mc:AlternateContent>
      <p:sp>
        <p:nvSpPr>
          <p:cNvPr id="18" name="Right Arrow 17"/>
          <p:cNvSpPr/>
          <p:nvPr/>
        </p:nvSpPr>
        <p:spPr>
          <a:xfrm>
            <a:off x="1178695" y="1878669"/>
            <a:ext cx="152400" cy="44413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Right Arrow 18"/>
          <p:cNvSpPr/>
          <p:nvPr/>
        </p:nvSpPr>
        <p:spPr>
          <a:xfrm>
            <a:off x="2219356" y="1878669"/>
            <a:ext cx="179209" cy="44413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3286827" y="1948795"/>
            <a:ext cx="381797" cy="272711"/>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rot="5400000">
            <a:off x="4616354" y="3008895"/>
            <a:ext cx="210378" cy="98315"/>
          </a:xfrm>
          <a:prstGeom prst="righ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3195044" y="2286019"/>
            <a:ext cx="397380"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rot="5400000">
            <a:off x="4465104" y="2289915"/>
            <a:ext cx="397380"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5400000" flipH="1">
            <a:off x="4480918" y="1841888"/>
            <a:ext cx="365752" cy="213814"/>
          </a:xfrm>
          <a:prstGeom prst="bentArrow">
            <a:avLst/>
          </a:prstGeom>
          <a:solidFill>
            <a:schemeClr val="tx1">
              <a:lumMod val="85000"/>
              <a:lumOff val="15000"/>
              <a:alpha val="79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DE8763D4-3826-2148-92EF-B56BFE12547B}"/>
              </a:ext>
            </a:extLst>
          </p:cNvPr>
          <p:cNvCxnSpPr/>
          <p:nvPr/>
        </p:nvCxnSpPr>
        <p:spPr>
          <a:xfrm flipV="1">
            <a:off x="4383314" y="3606801"/>
            <a:ext cx="173573" cy="4209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3DD38C1-3237-E140-BEAC-E7B208798F79}"/>
              </a:ext>
            </a:extLst>
          </p:cNvPr>
          <p:cNvSpPr txBox="1"/>
          <p:nvPr/>
        </p:nvSpPr>
        <p:spPr>
          <a:xfrm>
            <a:off x="3441454" y="4011505"/>
            <a:ext cx="2141918" cy="584775"/>
          </a:xfrm>
          <a:prstGeom prst="rect">
            <a:avLst/>
          </a:prstGeom>
          <a:noFill/>
        </p:spPr>
        <p:txBody>
          <a:bodyPr wrap="square" rtlCol="0">
            <a:spAutoFit/>
          </a:bodyPr>
          <a:lstStyle/>
          <a:p>
            <a:pPr algn="ctr"/>
            <a:r>
              <a:rPr lang="en-US" sz="1600" dirty="0">
                <a:solidFill>
                  <a:srgbClr val="FF0000"/>
                </a:solidFill>
              </a:rPr>
              <a:t>Observations of biomass and fishing</a:t>
            </a:r>
          </a:p>
        </p:txBody>
      </p:sp>
      <p:cxnSp>
        <p:nvCxnSpPr>
          <p:cNvPr id="7" name="Straight Arrow Connector 6">
            <a:extLst>
              <a:ext uri="{FF2B5EF4-FFF2-40B4-BE49-F238E27FC236}">
                <a16:creationId xmlns:a16="http://schemas.microsoft.com/office/drawing/2014/main" id="{7DAC3525-192A-DA43-AEC4-83CA408A3610}"/>
              </a:ext>
            </a:extLst>
          </p:cNvPr>
          <p:cNvCxnSpPr>
            <a:cxnSpLocks/>
          </p:cNvCxnSpPr>
          <p:nvPr/>
        </p:nvCxnSpPr>
        <p:spPr>
          <a:xfrm>
            <a:off x="4521135" y="770663"/>
            <a:ext cx="191586" cy="5341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E71AAB-FC43-C94E-9496-0F353116D194}"/>
              </a:ext>
            </a:extLst>
          </p:cNvPr>
          <p:cNvSpPr txBox="1"/>
          <p:nvPr/>
        </p:nvSpPr>
        <p:spPr>
          <a:xfrm>
            <a:off x="3471801" y="472216"/>
            <a:ext cx="2383986" cy="338554"/>
          </a:xfrm>
          <a:prstGeom prst="rect">
            <a:avLst/>
          </a:prstGeom>
          <a:noFill/>
        </p:spPr>
        <p:txBody>
          <a:bodyPr wrap="none" rtlCol="0">
            <a:spAutoFit/>
          </a:bodyPr>
          <a:lstStyle/>
          <a:p>
            <a:r>
              <a:rPr lang="en-US" sz="1600" dirty="0">
                <a:solidFill>
                  <a:srgbClr val="FF0000"/>
                </a:solidFill>
              </a:rPr>
              <a:t>Life-history data (</a:t>
            </a:r>
            <a:r>
              <a:rPr lang="en-US" sz="1600" dirty="0" err="1">
                <a:solidFill>
                  <a:srgbClr val="FF0000"/>
                </a:solidFill>
              </a:rPr>
              <a:t>fishbase</a:t>
            </a:r>
            <a:r>
              <a:rPr lang="en-US" sz="1600" dirty="0">
                <a:solidFill>
                  <a:srgbClr val="FF0000"/>
                </a:solidFill>
              </a:rPr>
              <a:t>)</a:t>
            </a:r>
          </a:p>
        </p:txBody>
      </p:sp>
      <p:cxnSp>
        <p:nvCxnSpPr>
          <p:cNvPr id="26" name="Straight Arrow Connector 25">
            <a:extLst>
              <a:ext uri="{FF2B5EF4-FFF2-40B4-BE49-F238E27FC236}">
                <a16:creationId xmlns:a16="http://schemas.microsoft.com/office/drawing/2014/main" id="{C296B05C-BF14-A74A-A4C0-DB1C8195C868}"/>
              </a:ext>
            </a:extLst>
          </p:cNvPr>
          <p:cNvCxnSpPr>
            <a:cxnSpLocks/>
          </p:cNvCxnSpPr>
          <p:nvPr/>
        </p:nvCxnSpPr>
        <p:spPr>
          <a:xfrm flipH="1">
            <a:off x="591101" y="1231952"/>
            <a:ext cx="143463" cy="85319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2BF10C5-D0FB-0745-805F-4C093EE381D0}"/>
              </a:ext>
            </a:extLst>
          </p:cNvPr>
          <p:cNvSpPr txBox="1"/>
          <p:nvPr/>
        </p:nvSpPr>
        <p:spPr>
          <a:xfrm>
            <a:off x="297615" y="881372"/>
            <a:ext cx="1773241" cy="369332"/>
          </a:xfrm>
          <a:prstGeom prst="rect">
            <a:avLst/>
          </a:prstGeom>
          <a:noFill/>
        </p:spPr>
        <p:txBody>
          <a:bodyPr wrap="none" rtlCol="0">
            <a:spAutoFit/>
          </a:bodyPr>
          <a:lstStyle/>
          <a:p>
            <a:pPr algn="ctr"/>
            <a:r>
              <a:rPr lang="en-US" sz="900" dirty="0">
                <a:solidFill>
                  <a:schemeClr val="tx2"/>
                </a:solidFill>
              </a:rPr>
              <a:t>Regional stomach observations or</a:t>
            </a:r>
          </a:p>
          <a:p>
            <a:pPr algn="ctr"/>
            <a:r>
              <a:rPr lang="en-US" sz="900" dirty="0" err="1">
                <a:solidFill>
                  <a:schemeClr val="tx2"/>
                </a:solidFill>
              </a:rPr>
              <a:t>Spatio-temperoral</a:t>
            </a:r>
            <a:r>
              <a:rPr lang="en-US" sz="900" dirty="0">
                <a:solidFill>
                  <a:schemeClr val="tx2"/>
                </a:solidFill>
              </a:rPr>
              <a:t> overlap</a:t>
            </a:r>
          </a:p>
        </p:txBody>
      </p:sp>
      <p:cxnSp>
        <p:nvCxnSpPr>
          <p:cNvPr id="28" name="Straight Arrow Connector 27">
            <a:extLst>
              <a:ext uri="{FF2B5EF4-FFF2-40B4-BE49-F238E27FC236}">
                <a16:creationId xmlns:a16="http://schemas.microsoft.com/office/drawing/2014/main" id="{D5906E40-0EF6-B54D-880E-6D7A38E0EB9A}"/>
              </a:ext>
            </a:extLst>
          </p:cNvPr>
          <p:cNvCxnSpPr>
            <a:cxnSpLocks/>
            <a:endCxn id="11" idx="2"/>
          </p:cNvCxnSpPr>
          <p:nvPr/>
        </p:nvCxnSpPr>
        <p:spPr>
          <a:xfrm flipH="1" flipV="1">
            <a:off x="1775226" y="2392926"/>
            <a:ext cx="580221" cy="89065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5958592-D4D1-EA4F-9976-F590F468ABE2}"/>
              </a:ext>
            </a:extLst>
          </p:cNvPr>
          <p:cNvCxnSpPr>
            <a:cxnSpLocks/>
          </p:cNvCxnSpPr>
          <p:nvPr/>
        </p:nvCxnSpPr>
        <p:spPr>
          <a:xfrm>
            <a:off x="2601154" y="573314"/>
            <a:ext cx="303876" cy="152742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7DE264C-4889-7349-A31A-E05AABD37187}"/>
              </a:ext>
            </a:extLst>
          </p:cNvPr>
          <p:cNvSpPr txBox="1"/>
          <p:nvPr/>
        </p:nvSpPr>
        <p:spPr>
          <a:xfrm>
            <a:off x="1535276" y="357322"/>
            <a:ext cx="2121093" cy="261610"/>
          </a:xfrm>
          <a:prstGeom prst="rect">
            <a:avLst/>
          </a:prstGeom>
          <a:noFill/>
        </p:spPr>
        <p:txBody>
          <a:bodyPr wrap="none" rtlCol="0">
            <a:spAutoFit/>
          </a:bodyPr>
          <a:lstStyle/>
          <a:p>
            <a:r>
              <a:rPr lang="en-US" sz="1100" dirty="0">
                <a:solidFill>
                  <a:schemeClr val="accent6"/>
                </a:solidFill>
              </a:rPr>
              <a:t>Calculated from von Bertalanffy k</a:t>
            </a:r>
          </a:p>
        </p:txBody>
      </p:sp>
      <p:cxnSp>
        <p:nvCxnSpPr>
          <p:cNvPr id="34" name="Straight Arrow Connector 33">
            <a:extLst>
              <a:ext uri="{FF2B5EF4-FFF2-40B4-BE49-F238E27FC236}">
                <a16:creationId xmlns:a16="http://schemas.microsoft.com/office/drawing/2014/main" id="{CD1ED0C4-D3E1-794A-90F1-278D17CCFA7A}"/>
              </a:ext>
            </a:extLst>
          </p:cNvPr>
          <p:cNvCxnSpPr>
            <a:cxnSpLocks/>
          </p:cNvCxnSpPr>
          <p:nvPr/>
        </p:nvCxnSpPr>
        <p:spPr>
          <a:xfrm flipV="1">
            <a:off x="3263634" y="2947988"/>
            <a:ext cx="1293253" cy="79676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6E68EDD-412E-5240-9AE0-C37675FDA7DC}"/>
              </a:ext>
            </a:extLst>
          </p:cNvPr>
          <p:cNvSpPr txBox="1"/>
          <p:nvPr/>
        </p:nvSpPr>
        <p:spPr>
          <a:xfrm>
            <a:off x="2054261" y="3678401"/>
            <a:ext cx="1295547" cy="261610"/>
          </a:xfrm>
          <a:prstGeom prst="rect">
            <a:avLst/>
          </a:prstGeom>
          <a:noFill/>
        </p:spPr>
        <p:txBody>
          <a:bodyPr wrap="none" rtlCol="0">
            <a:spAutoFit/>
          </a:bodyPr>
          <a:lstStyle/>
          <a:p>
            <a:r>
              <a:rPr lang="en-US" sz="1100" dirty="0">
                <a:solidFill>
                  <a:schemeClr val="accent6"/>
                </a:solidFill>
              </a:rPr>
              <a:t>Knowledge of Fmsy</a:t>
            </a:r>
          </a:p>
        </p:txBody>
      </p:sp>
      <p:cxnSp>
        <p:nvCxnSpPr>
          <p:cNvPr id="38" name="Straight Arrow Connector 37">
            <a:extLst>
              <a:ext uri="{FF2B5EF4-FFF2-40B4-BE49-F238E27FC236}">
                <a16:creationId xmlns:a16="http://schemas.microsoft.com/office/drawing/2014/main" id="{ADA8B93E-C42D-624A-90A2-A35A235F72A5}"/>
              </a:ext>
            </a:extLst>
          </p:cNvPr>
          <p:cNvCxnSpPr>
            <a:cxnSpLocks/>
          </p:cNvCxnSpPr>
          <p:nvPr/>
        </p:nvCxnSpPr>
        <p:spPr>
          <a:xfrm flipV="1">
            <a:off x="2316003" y="2959042"/>
            <a:ext cx="736958" cy="3245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FF98E7D-6190-1D4F-877C-C78635622A6C}"/>
              </a:ext>
            </a:extLst>
          </p:cNvPr>
          <p:cNvSpPr txBox="1"/>
          <p:nvPr/>
        </p:nvSpPr>
        <p:spPr>
          <a:xfrm>
            <a:off x="1574638" y="3249163"/>
            <a:ext cx="1311578" cy="369332"/>
          </a:xfrm>
          <a:prstGeom prst="rect">
            <a:avLst/>
          </a:prstGeom>
          <a:noFill/>
        </p:spPr>
        <p:txBody>
          <a:bodyPr wrap="square" rtlCol="0">
            <a:spAutoFit/>
          </a:bodyPr>
          <a:lstStyle/>
          <a:p>
            <a:r>
              <a:rPr lang="en-US" sz="900" dirty="0"/>
              <a:t>Provided by </a:t>
            </a:r>
            <a:r>
              <a:rPr lang="en-US" sz="900" dirty="0" err="1"/>
              <a:t>mizer</a:t>
            </a:r>
            <a:r>
              <a:rPr lang="en-US" sz="900" dirty="0"/>
              <a:t>,</a:t>
            </a:r>
          </a:p>
          <a:p>
            <a:r>
              <a:rPr lang="en-US" sz="900" dirty="0"/>
              <a:t>usually not touched</a:t>
            </a:r>
          </a:p>
        </p:txBody>
      </p:sp>
      <p:cxnSp>
        <p:nvCxnSpPr>
          <p:cNvPr id="43" name="Straight Arrow Connector 42">
            <a:extLst>
              <a:ext uri="{FF2B5EF4-FFF2-40B4-BE49-F238E27FC236}">
                <a16:creationId xmlns:a16="http://schemas.microsoft.com/office/drawing/2014/main" id="{E49F2361-3348-7247-8AE8-7D027F72204E}"/>
              </a:ext>
            </a:extLst>
          </p:cNvPr>
          <p:cNvCxnSpPr>
            <a:cxnSpLocks/>
          </p:cNvCxnSpPr>
          <p:nvPr/>
        </p:nvCxnSpPr>
        <p:spPr>
          <a:xfrm flipV="1">
            <a:off x="2366193" y="2250138"/>
            <a:ext cx="408503" cy="10334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A0B856D-9EFB-524F-9082-143A98A1666A}"/>
              </a:ext>
            </a:extLst>
          </p:cNvPr>
          <p:cNvCxnSpPr>
            <a:cxnSpLocks/>
            <a:stCxn id="49" idx="2"/>
          </p:cNvCxnSpPr>
          <p:nvPr/>
        </p:nvCxnSpPr>
        <p:spPr>
          <a:xfrm>
            <a:off x="3420085" y="1262709"/>
            <a:ext cx="585995" cy="70549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EEB1F2A-44CA-3649-9258-65200E0C1E22}"/>
              </a:ext>
            </a:extLst>
          </p:cNvPr>
          <p:cNvSpPr txBox="1"/>
          <p:nvPr/>
        </p:nvSpPr>
        <p:spPr>
          <a:xfrm>
            <a:off x="2785720" y="708711"/>
            <a:ext cx="1268730" cy="553998"/>
          </a:xfrm>
          <a:prstGeom prst="rect">
            <a:avLst/>
          </a:prstGeom>
          <a:noFill/>
        </p:spPr>
        <p:txBody>
          <a:bodyPr wrap="square" rtlCol="0">
            <a:spAutoFit/>
          </a:bodyPr>
          <a:lstStyle/>
          <a:p>
            <a:pPr algn="ctr"/>
            <a:r>
              <a:rPr lang="en-US" sz="1000" dirty="0">
                <a:solidFill>
                  <a:schemeClr val="accent6"/>
                </a:solidFill>
              </a:rPr>
              <a:t>Life-history data or assumed as 0.25*</a:t>
            </a:r>
            <a:r>
              <a:rPr lang="en-US" sz="1000" dirty="0" err="1">
                <a:solidFill>
                  <a:schemeClr val="accent6"/>
                </a:solidFill>
              </a:rPr>
              <a:t>Winf</a:t>
            </a:r>
            <a:endParaRPr lang="en-US" sz="1000" dirty="0">
              <a:solidFill>
                <a:schemeClr val="accent6"/>
              </a:solidFill>
            </a:endParaRPr>
          </a:p>
        </p:txBody>
      </p:sp>
      <p:cxnSp>
        <p:nvCxnSpPr>
          <p:cNvPr id="53" name="Straight Arrow Connector 52">
            <a:extLst>
              <a:ext uri="{FF2B5EF4-FFF2-40B4-BE49-F238E27FC236}">
                <a16:creationId xmlns:a16="http://schemas.microsoft.com/office/drawing/2014/main" id="{9A26ED53-468F-2C4E-8267-61CA020B8FB4}"/>
              </a:ext>
            </a:extLst>
          </p:cNvPr>
          <p:cNvCxnSpPr>
            <a:cxnSpLocks/>
            <a:stCxn id="54" idx="0"/>
          </p:cNvCxnSpPr>
          <p:nvPr/>
        </p:nvCxnSpPr>
        <p:spPr>
          <a:xfrm flipV="1">
            <a:off x="711657" y="2250138"/>
            <a:ext cx="103553" cy="64950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6748CE2-B9B3-2C4B-A009-7C884AA7B152}"/>
              </a:ext>
            </a:extLst>
          </p:cNvPr>
          <p:cNvSpPr txBox="1"/>
          <p:nvPr/>
        </p:nvSpPr>
        <p:spPr>
          <a:xfrm>
            <a:off x="77292" y="2899638"/>
            <a:ext cx="1268730" cy="707886"/>
          </a:xfrm>
          <a:prstGeom prst="rect">
            <a:avLst/>
          </a:prstGeom>
          <a:noFill/>
        </p:spPr>
        <p:txBody>
          <a:bodyPr wrap="square" rtlCol="0">
            <a:spAutoFit/>
          </a:bodyPr>
          <a:lstStyle/>
          <a:p>
            <a:pPr algn="ctr"/>
            <a:r>
              <a:rPr lang="en-US" sz="1000" dirty="0">
                <a:solidFill>
                  <a:schemeClr val="accent6"/>
                </a:solidFill>
              </a:rPr>
              <a:t>General (species-specific) stomach observation or literature</a:t>
            </a:r>
          </a:p>
        </p:txBody>
      </p:sp>
    </p:spTree>
    <p:extLst>
      <p:ext uri="{BB962C8B-B14F-4D97-AF65-F5344CB8AC3E}">
        <p14:creationId xmlns:p14="http://schemas.microsoft.com/office/powerpoint/2010/main" val="294078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56ECC70-3EDC-6041-A786-0F25D7CD8CDE}"/>
              </a:ext>
            </a:extLst>
          </p:cNvPr>
          <p:cNvSpPr/>
          <p:nvPr/>
        </p:nvSpPr>
        <p:spPr>
          <a:xfrm>
            <a:off x="72546" y="3077155"/>
            <a:ext cx="2623931" cy="1770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7CD0F29-225D-F143-83DA-EC818672BD0B}"/>
              </a:ext>
            </a:extLst>
          </p:cNvPr>
          <p:cNvSpPr/>
          <p:nvPr/>
        </p:nvSpPr>
        <p:spPr>
          <a:xfrm>
            <a:off x="2981739" y="3077155"/>
            <a:ext cx="2623931" cy="1770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DF0107F-3AE5-8B49-A0E5-96EC97F02A2C}"/>
              </a:ext>
            </a:extLst>
          </p:cNvPr>
          <p:cNvGrpSpPr/>
          <p:nvPr/>
        </p:nvGrpSpPr>
        <p:grpSpPr>
          <a:xfrm>
            <a:off x="3265714" y="3243942"/>
            <a:ext cx="2166257" cy="1349829"/>
            <a:chOff x="3265714" y="3243942"/>
            <a:chExt cx="2166257" cy="1349829"/>
          </a:xfrm>
        </p:grpSpPr>
        <p:sp>
          <p:nvSpPr>
            <p:cNvPr id="38" name="Freeform 37">
              <a:extLst>
                <a:ext uri="{FF2B5EF4-FFF2-40B4-BE49-F238E27FC236}">
                  <a16:creationId xmlns:a16="http://schemas.microsoft.com/office/drawing/2014/main" id="{9C6D6E20-6A9A-3F4C-8282-C7AFA5F825DC}"/>
                </a:ext>
              </a:extLst>
            </p:cNvPr>
            <p:cNvSpPr/>
            <p:nvPr/>
          </p:nvSpPr>
          <p:spPr>
            <a:xfrm>
              <a:off x="4673600" y="3875315"/>
              <a:ext cx="433287" cy="610682"/>
            </a:xfrm>
            <a:custGeom>
              <a:avLst/>
              <a:gdLst>
                <a:gd name="connsiteX0" fmla="*/ 22827 w 481240"/>
                <a:gd name="connsiteY0" fmla="*/ 37037 h 698391"/>
                <a:gd name="connsiteX1" fmla="*/ 244170 w 481240"/>
                <a:gd name="connsiteY1" fmla="*/ 84209 h 698391"/>
                <a:gd name="connsiteX2" fmla="*/ 374798 w 481240"/>
                <a:gd name="connsiteY2" fmla="*/ 222094 h 698391"/>
                <a:gd name="connsiteX3" fmla="*/ 436484 w 481240"/>
                <a:gd name="connsiteY3" fmla="*/ 447066 h 698391"/>
                <a:gd name="connsiteX4" fmla="*/ 454627 w 481240"/>
                <a:gd name="connsiteY4" fmla="*/ 643009 h 698391"/>
                <a:gd name="connsiteX5" fmla="*/ 55484 w 481240"/>
                <a:gd name="connsiteY5" fmla="*/ 646637 h 698391"/>
                <a:gd name="connsiteX6" fmla="*/ 22827 w 481240"/>
                <a:gd name="connsiteY6" fmla="*/ 37037 h 698391"/>
                <a:gd name="connsiteX0" fmla="*/ 22827 w 481240"/>
                <a:gd name="connsiteY0" fmla="*/ 37037 h 698391"/>
                <a:gd name="connsiteX1" fmla="*/ 244170 w 481240"/>
                <a:gd name="connsiteY1" fmla="*/ 84209 h 698391"/>
                <a:gd name="connsiteX2" fmla="*/ 374798 w 481240"/>
                <a:gd name="connsiteY2" fmla="*/ 222094 h 698391"/>
                <a:gd name="connsiteX3" fmla="*/ 436484 w 481240"/>
                <a:gd name="connsiteY3" fmla="*/ 447066 h 698391"/>
                <a:gd name="connsiteX4" fmla="*/ 454627 w 481240"/>
                <a:gd name="connsiteY4" fmla="*/ 643009 h 698391"/>
                <a:gd name="connsiteX5" fmla="*/ 55484 w 481240"/>
                <a:gd name="connsiteY5" fmla="*/ 646637 h 698391"/>
                <a:gd name="connsiteX6" fmla="*/ 22827 w 481240"/>
                <a:gd name="connsiteY6" fmla="*/ 37037 h 698391"/>
                <a:gd name="connsiteX0" fmla="*/ 22827 w 481240"/>
                <a:gd name="connsiteY0" fmla="*/ 0 h 661354"/>
                <a:gd name="connsiteX1" fmla="*/ 244170 w 481240"/>
                <a:gd name="connsiteY1" fmla="*/ 47172 h 661354"/>
                <a:gd name="connsiteX2" fmla="*/ 374798 w 481240"/>
                <a:gd name="connsiteY2" fmla="*/ 185057 h 661354"/>
                <a:gd name="connsiteX3" fmla="*/ 436484 w 481240"/>
                <a:gd name="connsiteY3" fmla="*/ 410029 h 661354"/>
                <a:gd name="connsiteX4" fmla="*/ 454627 w 481240"/>
                <a:gd name="connsiteY4" fmla="*/ 605972 h 661354"/>
                <a:gd name="connsiteX5" fmla="*/ 55484 w 481240"/>
                <a:gd name="connsiteY5" fmla="*/ 609600 h 661354"/>
                <a:gd name="connsiteX6" fmla="*/ 22827 w 481240"/>
                <a:gd name="connsiteY6" fmla="*/ 0 h 661354"/>
                <a:gd name="connsiteX0" fmla="*/ 6355 w 464768"/>
                <a:gd name="connsiteY0" fmla="*/ 0 h 661354"/>
                <a:gd name="connsiteX1" fmla="*/ 227698 w 464768"/>
                <a:gd name="connsiteY1" fmla="*/ 47172 h 661354"/>
                <a:gd name="connsiteX2" fmla="*/ 358326 w 464768"/>
                <a:gd name="connsiteY2" fmla="*/ 185057 h 661354"/>
                <a:gd name="connsiteX3" fmla="*/ 420012 w 464768"/>
                <a:gd name="connsiteY3" fmla="*/ 410029 h 661354"/>
                <a:gd name="connsiteX4" fmla="*/ 438155 w 464768"/>
                <a:gd name="connsiteY4" fmla="*/ 605972 h 661354"/>
                <a:gd name="connsiteX5" fmla="*/ 39012 w 464768"/>
                <a:gd name="connsiteY5" fmla="*/ 609600 h 661354"/>
                <a:gd name="connsiteX6" fmla="*/ 6355 w 464768"/>
                <a:gd name="connsiteY6" fmla="*/ 0 h 661354"/>
                <a:gd name="connsiteX0" fmla="*/ 6355 w 464768"/>
                <a:gd name="connsiteY0" fmla="*/ 0 h 661354"/>
                <a:gd name="connsiteX1" fmla="*/ 227698 w 464768"/>
                <a:gd name="connsiteY1" fmla="*/ 47172 h 661354"/>
                <a:gd name="connsiteX2" fmla="*/ 358326 w 464768"/>
                <a:gd name="connsiteY2" fmla="*/ 185057 h 661354"/>
                <a:gd name="connsiteX3" fmla="*/ 420012 w 464768"/>
                <a:gd name="connsiteY3" fmla="*/ 410029 h 661354"/>
                <a:gd name="connsiteX4" fmla="*/ 438155 w 464768"/>
                <a:gd name="connsiteY4" fmla="*/ 605972 h 661354"/>
                <a:gd name="connsiteX5" fmla="*/ 39012 w 464768"/>
                <a:gd name="connsiteY5" fmla="*/ 609600 h 661354"/>
                <a:gd name="connsiteX6" fmla="*/ 6355 w 464768"/>
                <a:gd name="connsiteY6" fmla="*/ 0 h 661354"/>
                <a:gd name="connsiteX0" fmla="*/ 0 w 458413"/>
                <a:gd name="connsiteY0" fmla="*/ 0 h 661354"/>
                <a:gd name="connsiteX1" fmla="*/ 221343 w 458413"/>
                <a:gd name="connsiteY1" fmla="*/ 47172 h 661354"/>
                <a:gd name="connsiteX2" fmla="*/ 351971 w 458413"/>
                <a:gd name="connsiteY2" fmla="*/ 185057 h 661354"/>
                <a:gd name="connsiteX3" fmla="*/ 413657 w 458413"/>
                <a:gd name="connsiteY3" fmla="*/ 410029 h 661354"/>
                <a:gd name="connsiteX4" fmla="*/ 431800 w 458413"/>
                <a:gd name="connsiteY4" fmla="*/ 605972 h 661354"/>
                <a:gd name="connsiteX5" fmla="*/ 32657 w 458413"/>
                <a:gd name="connsiteY5" fmla="*/ 609600 h 661354"/>
                <a:gd name="connsiteX6" fmla="*/ 0 w 458413"/>
                <a:gd name="connsiteY6" fmla="*/ 0 h 661354"/>
                <a:gd name="connsiteX0" fmla="*/ 0 w 458413"/>
                <a:gd name="connsiteY0" fmla="*/ 0 h 622375"/>
                <a:gd name="connsiteX1" fmla="*/ 221343 w 458413"/>
                <a:gd name="connsiteY1" fmla="*/ 47172 h 622375"/>
                <a:gd name="connsiteX2" fmla="*/ 351971 w 458413"/>
                <a:gd name="connsiteY2" fmla="*/ 185057 h 622375"/>
                <a:gd name="connsiteX3" fmla="*/ 413657 w 458413"/>
                <a:gd name="connsiteY3" fmla="*/ 410029 h 622375"/>
                <a:gd name="connsiteX4" fmla="*/ 431800 w 458413"/>
                <a:gd name="connsiteY4" fmla="*/ 605972 h 622375"/>
                <a:gd name="connsiteX5" fmla="*/ 32657 w 458413"/>
                <a:gd name="connsiteY5" fmla="*/ 609600 h 622375"/>
                <a:gd name="connsiteX6" fmla="*/ 0 w 458413"/>
                <a:gd name="connsiteY6" fmla="*/ 0 h 622375"/>
                <a:gd name="connsiteX0" fmla="*/ 0 w 458413"/>
                <a:gd name="connsiteY0" fmla="*/ 0 h 610683"/>
                <a:gd name="connsiteX1" fmla="*/ 221343 w 458413"/>
                <a:gd name="connsiteY1" fmla="*/ 47172 h 610683"/>
                <a:gd name="connsiteX2" fmla="*/ 351971 w 458413"/>
                <a:gd name="connsiteY2" fmla="*/ 185057 h 610683"/>
                <a:gd name="connsiteX3" fmla="*/ 413657 w 458413"/>
                <a:gd name="connsiteY3" fmla="*/ 410029 h 610683"/>
                <a:gd name="connsiteX4" fmla="*/ 431800 w 458413"/>
                <a:gd name="connsiteY4" fmla="*/ 605972 h 610683"/>
                <a:gd name="connsiteX5" fmla="*/ 32657 w 458413"/>
                <a:gd name="connsiteY5" fmla="*/ 609600 h 610683"/>
                <a:gd name="connsiteX6" fmla="*/ 0 w 458413"/>
                <a:gd name="connsiteY6" fmla="*/ 0 h 610683"/>
                <a:gd name="connsiteX0" fmla="*/ 0 w 433287"/>
                <a:gd name="connsiteY0" fmla="*/ 0 h 610683"/>
                <a:gd name="connsiteX1" fmla="*/ 221343 w 433287"/>
                <a:gd name="connsiteY1" fmla="*/ 47172 h 610683"/>
                <a:gd name="connsiteX2" fmla="*/ 351971 w 433287"/>
                <a:gd name="connsiteY2" fmla="*/ 185057 h 610683"/>
                <a:gd name="connsiteX3" fmla="*/ 413657 w 433287"/>
                <a:gd name="connsiteY3" fmla="*/ 410029 h 610683"/>
                <a:gd name="connsiteX4" fmla="*/ 431800 w 433287"/>
                <a:gd name="connsiteY4" fmla="*/ 605972 h 610683"/>
                <a:gd name="connsiteX5" fmla="*/ 32657 w 433287"/>
                <a:gd name="connsiteY5" fmla="*/ 609600 h 610683"/>
                <a:gd name="connsiteX6" fmla="*/ 0 w 433287"/>
                <a:gd name="connsiteY6" fmla="*/ 0 h 610683"/>
                <a:gd name="connsiteX0" fmla="*/ 0 w 433287"/>
                <a:gd name="connsiteY0" fmla="*/ 0 h 608511"/>
                <a:gd name="connsiteX1" fmla="*/ 221343 w 433287"/>
                <a:gd name="connsiteY1" fmla="*/ 47172 h 608511"/>
                <a:gd name="connsiteX2" fmla="*/ 351971 w 433287"/>
                <a:gd name="connsiteY2" fmla="*/ 185057 h 608511"/>
                <a:gd name="connsiteX3" fmla="*/ 413657 w 433287"/>
                <a:gd name="connsiteY3" fmla="*/ 410029 h 608511"/>
                <a:gd name="connsiteX4" fmla="*/ 431800 w 433287"/>
                <a:gd name="connsiteY4" fmla="*/ 605972 h 608511"/>
                <a:gd name="connsiteX5" fmla="*/ 18142 w 433287"/>
                <a:gd name="connsiteY5" fmla="*/ 605971 h 608511"/>
                <a:gd name="connsiteX6" fmla="*/ 0 w 433287"/>
                <a:gd name="connsiteY6" fmla="*/ 0 h 608511"/>
                <a:gd name="connsiteX0" fmla="*/ 0 w 433287"/>
                <a:gd name="connsiteY0" fmla="*/ 0 h 608511"/>
                <a:gd name="connsiteX1" fmla="*/ 221343 w 433287"/>
                <a:gd name="connsiteY1" fmla="*/ 47172 h 608511"/>
                <a:gd name="connsiteX2" fmla="*/ 351971 w 433287"/>
                <a:gd name="connsiteY2" fmla="*/ 185057 h 608511"/>
                <a:gd name="connsiteX3" fmla="*/ 413657 w 433287"/>
                <a:gd name="connsiteY3" fmla="*/ 410029 h 608511"/>
                <a:gd name="connsiteX4" fmla="*/ 431800 w 433287"/>
                <a:gd name="connsiteY4" fmla="*/ 605972 h 608511"/>
                <a:gd name="connsiteX5" fmla="*/ 18142 w 433287"/>
                <a:gd name="connsiteY5" fmla="*/ 605971 h 608511"/>
                <a:gd name="connsiteX6" fmla="*/ 0 w 433287"/>
                <a:gd name="connsiteY6" fmla="*/ 0 h 608511"/>
                <a:gd name="connsiteX0" fmla="*/ 2401 w 435688"/>
                <a:gd name="connsiteY0" fmla="*/ 0 h 610682"/>
                <a:gd name="connsiteX1" fmla="*/ 223744 w 435688"/>
                <a:gd name="connsiteY1" fmla="*/ 47172 h 610682"/>
                <a:gd name="connsiteX2" fmla="*/ 354372 w 435688"/>
                <a:gd name="connsiteY2" fmla="*/ 185057 h 610682"/>
                <a:gd name="connsiteX3" fmla="*/ 416058 w 435688"/>
                <a:gd name="connsiteY3" fmla="*/ 410029 h 610682"/>
                <a:gd name="connsiteX4" fmla="*/ 434201 w 435688"/>
                <a:gd name="connsiteY4" fmla="*/ 605972 h 610682"/>
                <a:gd name="connsiteX5" fmla="*/ 6029 w 435688"/>
                <a:gd name="connsiteY5" fmla="*/ 609599 h 610682"/>
                <a:gd name="connsiteX6" fmla="*/ 2401 w 435688"/>
                <a:gd name="connsiteY6" fmla="*/ 0 h 610682"/>
                <a:gd name="connsiteX0" fmla="*/ 0 w 433287"/>
                <a:gd name="connsiteY0" fmla="*/ 0 h 610682"/>
                <a:gd name="connsiteX1" fmla="*/ 221343 w 433287"/>
                <a:gd name="connsiteY1" fmla="*/ 47172 h 610682"/>
                <a:gd name="connsiteX2" fmla="*/ 351971 w 433287"/>
                <a:gd name="connsiteY2" fmla="*/ 185057 h 610682"/>
                <a:gd name="connsiteX3" fmla="*/ 413657 w 433287"/>
                <a:gd name="connsiteY3" fmla="*/ 410029 h 610682"/>
                <a:gd name="connsiteX4" fmla="*/ 431800 w 433287"/>
                <a:gd name="connsiteY4" fmla="*/ 605972 h 610682"/>
                <a:gd name="connsiteX5" fmla="*/ 3628 w 433287"/>
                <a:gd name="connsiteY5" fmla="*/ 609599 h 610682"/>
                <a:gd name="connsiteX6" fmla="*/ 0 w 433287"/>
                <a:gd name="connsiteY6" fmla="*/ 0 h 610682"/>
                <a:gd name="connsiteX0" fmla="*/ 0 w 433287"/>
                <a:gd name="connsiteY0" fmla="*/ 0 h 610682"/>
                <a:gd name="connsiteX1" fmla="*/ 221343 w 433287"/>
                <a:gd name="connsiteY1" fmla="*/ 47172 h 610682"/>
                <a:gd name="connsiteX2" fmla="*/ 351971 w 433287"/>
                <a:gd name="connsiteY2" fmla="*/ 185057 h 610682"/>
                <a:gd name="connsiteX3" fmla="*/ 413657 w 433287"/>
                <a:gd name="connsiteY3" fmla="*/ 410029 h 610682"/>
                <a:gd name="connsiteX4" fmla="*/ 431800 w 433287"/>
                <a:gd name="connsiteY4" fmla="*/ 605972 h 610682"/>
                <a:gd name="connsiteX5" fmla="*/ 3628 w 433287"/>
                <a:gd name="connsiteY5" fmla="*/ 609599 h 610682"/>
                <a:gd name="connsiteX6" fmla="*/ 0 w 433287"/>
                <a:gd name="connsiteY6" fmla="*/ 0 h 61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287" h="610682">
                  <a:moveTo>
                    <a:pt x="0" y="0"/>
                  </a:moveTo>
                  <a:cubicBezTo>
                    <a:pt x="133048" y="22376"/>
                    <a:pt x="162681" y="16329"/>
                    <a:pt x="221343" y="47172"/>
                  </a:cubicBezTo>
                  <a:cubicBezTo>
                    <a:pt x="280005" y="78015"/>
                    <a:pt x="319919" y="124581"/>
                    <a:pt x="351971" y="185057"/>
                  </a:cubicBezTo>
                  <a:cubicBezTo>
                    <a:pt x="384023" y="245533"/>
                    <a:pt x="400352" y="339876"/>
                    <a:pt x="413657" y="410029"/>
                  </a:cubicBezTo>
                  <a:cubicBezTo>
                    <a:pt x="426962" y="480182"/>
                    <a:pt x="437243" y="503767"/>
                    <a:pt x="431800" y="605972"/>
                  </a:cubicBezTo>
                  <a:cubicBezTo>
                    <a:pt x="270329" y="610206"/>
                    <a:pt x="289076" y="612018"/>
                    <a:pt x="3628" y="609599"/>
                  </a:cubicBezTo>
                  <a:cubicBezTo>
                    <a:pt x="1210" y="276980"/>
                    <a:pt x="12095" y="434824"/>
                    <a:pt x="0" y="0"/>
                  </a:cubicBezTo>
                  <a:close/>
                </a:path>
              </a:pathLst>
            </a:cu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F03292F-3174-5C44-BD26-D2FEE60A26EC}"/>
                </a:ext>
              </a:extLst>
            </p:cNvPr>
            <p:cNvGrpSpPr/>
            <p:nvPr/>
          </p:nvGrpSpPr>
          <p:grpSpPr>
            <a:xfrm>
              <a:off x="3265714" y="3243942"/>
              <a:ext cx="2166257" cy="1349829"/>
              <a:chOff x="3276600" y="3951514"/>
              <a:chExt cx="2166257" cy="1349829"/>
            </a:xfrm>
          </p:grpSpPr>
          <p:cxnSp>
            <p:nvCxnSpPr>
              <p:cNvPr id="5" name="Straight Arrow Connector 4">
                <a:extLst>
                  <a:ext uri="{FF2B5EF4-FFF2-40B4-BE49-F238E27FC236}">
                    <a16:creationId xmlns:a16="http://schemas.microsoft.com/office/drawing/2014/main" id="{C75C87D1-740C-C447-95D0-64B58AB9728A}"/>
                  </a:ext>
                </a:extLst>
              </p:cNvPr>
              <p:cNvCxnSpPr/>
              <p:nvPr/>
            </p:nvCxnSpPr>
            <p:spPr>
              <a:xfrm>
                <a:off x="3276600" y="5301343"/>
                <a:ext cx="2166257"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42C3E344-ACEE-DC49-B979-2CDE73874FF8}"/>
                  </a:ext>
                </a:extLst>
              </p:cNvPr>
              <p:cNvCxnSpPr>
                <a:cxnSpLocks/>
              </p:cNvCxnSpPr>
              <p:nvPr/>
            </p:nvCxnSpPr>
            <p:spPr>
              <a:xfrm flipV="1">
                <a:off x="3276600" y="3951514"/>
                <a:ext cx="0" cy="1349829"/>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Freeform 12">
              <a:extLst>
                <a:ext uri="{FF2B5EF4-FFF2-40B4-BE49-F238E27FC236}">
                  <a16:creationId xmlns:a16="http://schemas.microsoft.com/office/drawing/2014/main" id="{C4EB5CCE-7C7E-F544-B2E4-D1568C3F83F0}"/>
                </a:ext>
              </a:extLst>
            </p:cNvPr>
            <p:cNvSpPr/>
            <p:nvPr/>
          </p:nvSpPr>
          <p:spPr>
            <a:xfrm>
              <a:off x="3424518" y="3514165"/>
              <a:ext cx="1677328" cy="968188"/>
            </a:xfrm>
            <a:custGeom>
              <a:avLst/>
              <a:gdLst>
                <a:gd name="connsiteX0" fmla="*/ 0 w 1677328"/>
                <a:gd name="connsiteY0" fmla="*/ 0 h 968188"/>
                <a:gd name="connsiteX1" fmla="*/ 1667435 w 1677328"/>
                <a:gd name="connsiteY1" fmla="*/ 788894 h 968188"/>
                <a:gd name="connsiteX2" fmla="*/ 1676400 w 1677328"/>
                <a:gd name="connsiteY2" fmla="*/ 842682 h 968188"/>
                <a:gd name="connsiteX3" fmla="*/ 1676400 w 1677328"/>
                <a:gd name="connsiteY3" fmla="*/ 968188 h 968188"/>
              </a:gdLst>
              <a:ahLst/>
              <a:cxnLst>
                <a:cxn ang="0">
                  <a:pos x="connsiteX0" y="connsiteY0"/>
                </a:cxn>
                <a:cxn ang="0">
                  <a:pos x="connsiteX1" y="connsiteY1"/>
                </a:cxn>
                <a:cxn ang="0">
                  <a:pos x="connsiteX2" y="connsiteY2"/>
                </a:cxn>
                <a:cxn ang="0">
                  <a:pos x="connsiteX3" y="connsiteY3"/>
                </a:cxn>
              </a:cxnLst>
              <a:rect l="l" t="t" r="r" b="b"/>
              <a:pathLst>
                <a:path w="1677328" h="968188">
                  <a:moveTo>
                    <a:pt x="0" y="0"/>
                  </a:moveTo>
                  <a:cubicBezTo>
                    <a:pt x="1323899" y="568412"/>
                    <a:pt x="1535862" y="131025"/>
                    <a:pt x="1667435" y="788894"/>
                  </a:cubicBezTo>
                  <a:cubicBezTo>
                    <a:pt x="1671000" y="806718"/>
                    <a:pt x="1675492" y="824528"/>
                    <a:pt x="1676400" y="842682"/>
                  </a:cubicBezTo>
                  <a:cubicBezTo>
                    <a:pt x="1678489" y="884465"/>
                    <a:pt x="1676400" y="926353"/>
                    <a:pt x="1676400" y="968188"/>
                  </a:cubicBezTo>
                </a:path>
              </a:pathLst>
            </a:custGeom>
            <a:noFill/>
            <a:ln w="381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15FE5CE-3BB3-FA46-8D13-4C820CB555B3}"/>
              </a:ext>
            </a:extLst>
          </p:cNvPr>
          <p:cNvGrpSpPr/>
          <p:nvPr/>
        </p:nvGrpSpPr>
        <p:grpSpPr>
          <a:xfrm>
            <a:off x="795603" y="3993137"/>
            <a:ext cx="4108091" cy="1110341"/>
            <a:chOff x="795603" y="3993137"/>
            <a:chExt cx="4108091" cy="1110341"/>
          </a:xfrm>
        </p:grpSpPr>
        <p:cxnSp>
          <p:nvCxnSpPr>
            <p:cNvPr id="15" name="Straight Connector 14">
              <a:extLst>
                <a:ext uri="{FF2B5EF4-FFF2-40B4-BE49-F238E27FC236}">
                  <a16:creationId xmlns:a16="http://schemas.microsoft.com/office/drawing/2014/main" id="{50D8E73A-F217-F049-B396-FF5C72EE1399}"/>
                </a:ext>
              </a:extLst>
            </p:cNvPr>
            <p:cNvCxnSpPr/>
            <p:nvPr/>
          </p:nvCxnSpPr>
          <p:spPr>
            <a:xfrm>
              <a:off x="4903694" y="4482353"/>
              <a:ext cx="0" cy="600635"/>
            </a:xfrm>
            <a:prstGeom prst="line">
              <a:avLst/>
            </a:prstGeom>
            <a:ln w="47625">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E876C49-CD5A-624C-A698-60F0F2A2D5ED}"/>
                </a:ext>
              </a:extLst>
            </p:cNvPr>
            <p:cNvCxnSpPr>
              <a:cxnSpLocks/>
            </p:cNvCxnSpPr>
            <p:nvPr/>
          </p:nvCxnSpPr>
          <p:spPr>
            <a:xfrm flipV="1">
              <a:off x="795603" y="5082988"/>
              <a:ext cx="4108091" cy="20490"/>
            </a:xfrm>
            <a:prstGeom prst="line">
              <a:avLst/>
            </a:prstGeom>
            <a:ln w="47625">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E4C720E-B81C-E84B-8AD4-B224E3A4A814}"/>
                </a:ext>
              </a:extLst>
            </p:cNvPr>
            <p:cNvCxnSpPr>
              <a:cxnSpLocks/>
            </p:cNvCxnSpPr>
            <p:nvPr/>
          </p:nvCxnSpPr>
          <p:spPr>
            <a:xfrm flipV="1">
              <a:off x="795603" y="3993137"/>
              <a:ext cx="0" cy="1110341"/>
            </a:xfrm>
            <a:prstGeom prst="line">
              <a:avLst/>
            </a:prstGeom>
            <a:ln w="47625">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648A7F2-2045-3A4B-BDBA-AB0C1FD96AD0}"/>
              </a:ext>
            </a:extLst>
          </p:cNvPr>
          <p:cNvGrpSpPr/>
          <p:nvPr/>
        </p:nvGrpSpPr>
        <p:grpSpPr>
          <a:xfrm>
            <a:off x="154552" y="3253259"/>
            <a:ext cx="2179978" cy="1349829"/>
            <a:chOff x="154552" y="3253259"/>
            <a:chExt cx="2179978" cy="1349829"/>
          </a:xfrm>
        </p:grpSpPr>
        <p:grpSp>
          <p:nvGrpSpPr>
            <p:cNvPr id="10" name="Group 9">
              <a:extLst>
                <a:ext uri="{FF2B5EF4-FFF2-40B4-BE49-F238E27FC236}">
                  <a16:creationId xmlns:a16="http://schemas.microsoft.com/office/drawing/2014/main" id="{AE930121-4210-8343-8483-BC46F3DAB942}"/>
                </a:ext>
              </a:extLst>
            </p:cNvPr>
            <p:cNvGrpSpPr/>
            <p:nvPr/>
          </p:nvGrpSpPr>
          <p:grpSpPr>
            <a:xfrm>
              <a:off x="168273" y="3253259"/>
              <a:ext cx="2166257" cy="1349829"/>
              <a:chOff x="3276600" y="3951514"/>
              <a:chExt cx="2166257" cy="1349829"/>
            </a:xfrm>
          </p:grpSpPr>
          <p:cxnSp>
            <p:nvCxnSpPr>
              <p:cNvPr id="11" name="Straight Arrow Connector 10">
                <a:extLst>
                  <a:ext uri="{FF2B5EF4-FFF2-40B4-BE49-F238E27FC236}">
                    <a16:creationId xmlns:a16="http://schemas.microsoft.com/office/drawing/2014/main" id="{3F455B37-B18F-D64F-9B1B-0B8007958376}"/>
                  </a:ext>
                </a:extLst>
              </p:cNvPr>
              <p:cNvCxnSpPr/>
              <p:nvPr/>
            </p:nvCxnSpPr>
            <p:spPr>
              <a:xfrm>
                <a:off x="3276600" y="5301343"/>
                <a:ext cx="216625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34FC0DB-59AA-5948-B518-4978E31FEE33}"/>
                  </a:ext>
                </a:extLst>
              </p:cNvPr>
              <p:cNvCxnSpPr>
                <a:cxnSpLocks/>
              </p:cNvCxnSpPr>
              <p:nvPr/>
            </p:nvCxnSpPr>
            <p:spPr>
              <a:xfrm flipV="1">
                <a:off x="3276600" y="3951514"/>
                <a:ext cx="0" cy="13498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4" name="Straight Connector 23">
              <a:extLst>
                <a:ext uri="{FF2B5EF4-FFF2-40B4-BE49-F238E27FC236}">
                  <a16:creationId xmlns:a16="http://schemas.microsoft.com/office/drawing/2014/main" id="{B79C7485-0B07-5D48-B5EE-2FBF18AABEA9}"/>
                </a:ext>
              </a:extLst>
            </p:cNvPr>
            <p:cNvCxnSpPr/>
            <p:nvPr/>
          </p:nvCxnSpPr>
          <p:spPr>
            <a:xfrm flipV="1">
              <a:off x="168273" y="3326258"/>
              <a:ext cx="1318453" cy="1266586"/>
            </a:xfrm>
            <a:prstGeom prst="line">
              <a:avLst/>
            </a:prstGeom>
            <a:ln>
              <a:solidFill>
                <a:schemeClr val="tx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25" name="Freeform 24">
              <a:extLst>
                <a:ext uri="{FF2B5EF4-FFF2-40B4-BE49-F238E27FC236}">
                  <a16:creationId xmlns:a16="http://schemas.microsoft.com/office/drawing/2014/main" id="{AE7888F7-DFE8-9942-A0BD-69ABE9A25967}"/>
                </a:ext>
              </a:extLst>
            </p:cNvPr>
            <p:cNvSpPr/>
            <p:nvPr/>
          </p:nvSpPr>
          <p:spPr>
            <a:xfrm>
              <a:off x="154552" y="3783457"/>
              <a:ext cx="2147962" cy="815057"/>
            </a:xfrm>
            <a:custGeom>
              <a:avLst/>
              <a:gdLst>
                <a:gd name="connsiteX0" fmla="*/ 0 w 2124636"/>
                <a:gd name="connsiteY0" fmla="*/ 833922 h 833922"/>
                <a:gd name="connsiteX1" fmla="*/ 2070848 w 2124636"/>
                <a:gd name="connsiteY1" fmla="*/ 204 h 833922"/>
                <a:gd name="connsiteX2" fmla="*/ 2124636 w 2124636"/>
                <a:gd name="connsiteY2" fmla="*/ 204 h 833922"/>
                <a:gd name="connsiteX0" fmla="*/ 0 w 2124636"/>
                <a:gd name="connsiteY0" fmla="*/ 833718 h 833718"/>
                <a:gd name="connsiteX1" fmla="*/ 1039907 w 2124636"/>
                <a:gd name="connsiteY1" fmla="*/ 295835 h 833718"/>
                <a:gd name="connsiteX2" fmla="*/ 2124636 w 2124636"/>
                <a:gd name="connsiteY2" fmla="*/ 0 h 833718"/>
                <a:gd name="connsiteX0" fmla="*/ 0 w 2124636"/>
                <a:gd name="connsiteY0" fmla="*/ 833718 h 833718"/>
                <a:gd name="connsiteX1" fmla="*/ 1039907 w 2124636"/>
                <a:gd name="connsiteY1" fmla="*/ 295835 h 833718"/>
                <a:gd name="connsiteX2" fmla="*/ 2124636 w 2124636"/>
                <a:gd name="connsiteY2" fmla="*/ 0 h 833718"/>
                <a:gd name="connsiteX0" fmla="*/ 0 w 2124636"/>
                <a:gd name="connsiteY0" fmla="*/ 833718 h 833718"/>
                <a:gd name="connsiteX1" fmla="*/ 1183342 w 2124636"/>
                <a:gd name="connsiteY1" fmla="*/ 197223 h 833718"/>
                <a:gd name="connsiteX2" fmla="*/ 2124636 w 2124636"/>
                <a:gd name="connsiteY2" fmla="*/ 0 h 833718"/>
                <a:gd name="connsiteX0" fmla="*/ 0 w 2124636"/>
                <a:gd name="connsiteY0" fmla="*/ 833718 h 833718"/>
                <a:gd name="connsiteX1" fmla="*/ 1129554 w 2124636"/>
                <a:gd name="connsiteY1" fmla="*/ 259976 h 833718"/>
                <a:gd name="connsiteX2" fmla="*/ 2124636 w 2124636"/>
                <a:gd name="connsiteY2" fmla="*/ 0 h 833718"/>
                <a:gd name="connsiteX0" fmla="*/ 0 w 2124636"/>
                <a:gd name="connsiteY0" fmla="*/ 833718 h 833718"/>
                <a:gd name="connsiteX1" fmla="*/ 1442129 w 2124636"/>
                <a:gd name="connsiteY1" fmla="*/ 82694 h 833718"/>
                <a:gd name="connsiteX2" fmla="*/ 2124636 w 2124636"/>
                <a:gd name="connsiteY2" fmla="*/ 0 h 833718"/>
                <a:gd name="connsiteX0" fmla="*/ 0 w 2124636"/>
                <a:gd name="connsiteY0" fmla="*/ 833718 h 833718"/>
                <a:gd name="connsiteX1" fmla="*/ 1176206 w 2124636"/>
                <a:gd name="connsiteY1" fmla="*/ 134012 h 833718"/>
                <a:gd name="connsiteX2" fmla="*/ 2124636 w 2124636"/>
                <a:gd name="connsiteY2" fmla="*/ 0 h 833718"/>
                <a:gd name="connsiteX0" fmla="*/ 0 w 2124636"/>
                <a:gd name="connsiteY0" fmla="*/ 833718 h 833718"/>
                <a:gd name="connsiteX1" fmla="*/ 1176206 w 2124636"/>
                <a:gd name="connsiteY1" fmla="*/ 134012 h 833718"/>
                <a:gd name="connsiteX2" fmla="*/ 1155167 w 2124636"/>
                <a:gd name="connsiteY2" fmla="*/ 308002 h 833718"/>
                <a:gd name="connsiteX3" fmla="*/ 2124636 w 2124636"/>
                <a:gd name="connsiteY3" fmla="*/ 0 h 833718"/>
                <a:gd name="connsiteX0" fmla="*/ 0 w 2124636"/>
                <a:gd name="connsiteY0" fmla="*/ 833718 h 833718"/>
                <a:gd name="connsiteX1" fmla="*/ 1176206 w 2124636"/>
                <a:gd name="connsiteY1" fmla="*/ 134012 h 833718"/>
                <a:gd name="connsiteX2" fmla="*/ 1155167 w 2124636"/>
                <a:gd name="connsiteY2" fmla="*/ 308002 h 833718"/>
                <a:gd name="connsiteX3" fmla="*/ 2124636 w 2124636"/>
                <a:gd name="connsiteY3" fmla="*/ 0 h 833718"/>
                <a:gd name="connsiteX0" fmla="*/ 0 w 2124636"/>
                <a:gd name="connsiteY0" fmla="*/ 833718 h 833718"/>
                <a:gd name="connsiteX1" fmla="*/ 1155167 w 2124636"/>
                <a:gd name="connsiteY1" fmla="*/ 308002 h 833718"/>
                <a:gd name="connsiteX2" fmla="*/ 2124636 w 2124636"/>
                <a:gd name="connsiteY2" fmla="*/ 0 h 833718"/>
                <a:gd name="connsiteX0" fmla="*/ 0 w 2124636"/>
                <a:gd name="connsiteY0" fmla="*/ 833718 h 833718"/>
                <a:gd name="connsiteX1" fmla="*/ 1024539 w 2124636"/>
                <a:gd name="connsiteY1" fmla="*/ 116724 h 833718"/>
                <a:gd name="connsiteX2" fmla="*/ 2124636 w 2124636"/>
                <a:gd name="connsiteY2" fmla="*/ 0 h 833718"/>
                <a:gd name="connsiteX0" fmla="*/ 0 w 2124636"/>
                <a:gd name="connsiteY0" fmla="*/ 833718 h 833718"/>
                <a:gd name="connsiteX1" fmla="*/ 1024539 w 2124636"/>
                <a:gd name="connsiteY1" fmla="*/ 116724 h 833718"/>
                <a:gd name="connsiteX2" fmla="*/ 2124636 w 2124636"/>
                <a:gd name="connsiteY2" fmla="*/ 0 h 833718"/>
                <a:gd name="connsiteX0" fmla="*/ 0 w 2124636"/>
                <a:gd name="connsiteY0" fmla="*/ 833718 h 833718"/>
                <a:gd name="connsiteX1" fmla="*/ 1145837 w 2124636"/>
                <a:gd name="connsiteY1" fmla="*/ 126054 h 833718"/>
                <a:gd name="connsiteX2" fmla="*/ 2124636 w 2124636"/>
                <a:gd name="connsiteY2" fmla="*/ 0 h 833718"/>
                <a:gd name="connsiteX0" fmla="*/ 0 w 2124636"/>
                <a:gd name="connsiteY0" fmla="*/ 833718 h 833718"/>
                <a:gd name="connsiteX1" fmla="*/ 1145837 w 2124636"/>
                <a:gd name="connsiteY1" fmla="*/ 126054 h 833718"/>
                <a:gd name="connsiteX2" fmla="*/ 2124636 w 2124636"/>
                <a:gd name="connsiteY2" fmla="*/ 0 h 833718"/>
                <a:gd name="connsiteX0" fmla="*/ 0 w 2147962"/>
                <a:gd name="connsiteY0" fmla="*/ 815057 h 815057"/>
                <a:gd name="connsiteX1" fmla="*/ 1169163 w 2147962"/>
                <a:gd name="connsiteY1" fmla="*/ 126054 h 815057"/>
                <a:gd name="connsiteX2" fmla="*/ 2147962 w 2147962"/>
                <a:gd name="connsiteY2" fmla="*/ 0 h 815057"/>
              </a:gdLst>
              <a:ahLst/>
              <a:cxnLst>
                <a:cxn ang="0">
                  <a:pos x="connsiteX0" y="connsiteY0"/>
                </a:cxn>
                <a:cxn ang="0">
                  <a:pos x="connsiteX1" y="connsiteY1"/>
                </a:cxn>
                <a:cxn ang="0">
                  <a:pos x="connsiteX2" y="connsiteY2"/>
                </a:cxn>
              </a:cxnLst>
              <a:rect l="l" t="t" r="r" b="b"/>
              <a:pathLst>
                <a:path w="2147962" h="815057">
                  <a:moveTo>
                    <a:pt x="0" y="815057"/>
                  </a:moveTo>
                  <a:cubicBezTo>
                    <a:pt x="296644" y="551578"/>
                    <a:pt x="815057" y="265007"/>
                    <a:pt x="1169163" y="126054"/>
                  </a:cubicBezTo>
                  <a:cubicBezTo>
                    <a:pt x="1681798" y="-12914"/>
                    <a:pt x="1997270" y="21009"/>
                    <a:pt x="2147962" y="0"/>
                  </a:cubicBezTo>
                </a:path>
              </a:pathLst>
            </a:custGeom>
            <a:noFill/>
            <a:ln w="508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EE5542F-7158-6D44-B5FD-47D7A7C0E690}"/>
                </a:ext>
              </a:extLst>
            </p:cNvPr>
            <p:cNvCxnSpPr>
              <a:endCxn id="25" idx="2"/>
            </p:cNvCxnSpPr>
            <p:nvPr/>
          </p:nvCxnSpPr>
          <p:spPr>
            <a:xfrm>
              <a:off x="168273" y="3783457"/>
              <a:ext cx="2134241" cy="0"/>
            </a:xfrm>
            <a:prstGeom prst="line">
              <a:avLst/>
            </a:prstGeom>
            <a:ln>
              <a:solidFill>
                <a:schemeClr val="accent3">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C56FB6EF-A417-0D48-A56D-48FA77D35066}"/>
                </a:ext>
              </a:extLst>
            </p:cNvPr>
            <p:cNvSpPr txBox="1"/>
            <p:nvPr/>
          </p:nvSpPr>
          <p:spPr>
            <a:xfrm>
              <a:off x="168272" y="3523482"/>
              <a:ext cx="558230" cy="292388"/>
            </a:xfrm>
            <a:prstGeom prst="rect">
              <a:avLst/>
            </a:prstGeom>
            <a:noFill/>
          </p:spPr>
          <p:txBody>
            <a:bodyPr wrap="none" rtlCol="0">
              <a:spAutoFit/>
            </a:bodyPr>
            <a:lstStyle/>
            <a:p>
              <a:r>
                <a:rPr lang="en-US" dirty="0" err="1">
                  <a:solidFill>
                    <a:srgbClr val="FF0000"/>
                  </a:solidFill>
                </a:rPr>
                <a:t>Rmax</a:t>
              </a:r>
              <a:endParaRPr lang="en-US" dirty="0">
                <a:solidFill>
                  <a:srgbClr val="FF0000"/>
                </a:solidFill>
              </a:endParaRPr>
            </a:p>
          </p:txBody>
        </p:sp>
      </p:grpSp>
      <p:sp>
        <p:nvSpPr>
          <p:cNvPr id="29" name="TextBox 28">
            <a:extLst>
              <a:ext uri="{FF2B5EF4-FFF2-40B4-BE49-F238E27FC236}">
                <a16:creationId xmlns:a16="http://schemas.microsoft.com/office/drawing/2014/main" id="{B0E12DDB-EA53-4043-BDC5-4FFED54E8BB3}"/>
              </a:ext>
            </a:extLst>
          </p:cNvPr>
          <p:cNvSpPr txBox="1"/>
          <p:nvPr/>
        </p:nvSpPr>
        <p:spPr>
          <a:xfrm>
            <a:off x="2086487" y="4847696"/>
            <a:ext cx="1588063" cy="292388"/>
          </a:xfrm>
          <a:prstGeom prst="rect">
            <a:avLst/>
          </a:prstGeom>
          <a:noFill/>
        </p:spPr>
        <p:txBody>
          <a:bodyPr wrap="none" rtlCol="0">
            <a:spAutoFit/>
          </a:bodyPr>
          <a:lstStyle/>
          <a:p>
            <a:r>
              <a:rPr lang="en-US" dirty="0"/>
              <a:t>Reproductive output</a:t>
            </a:r>
          </a:p>
        </p:txBody>
      </p:sp>
      <p:grpSp>
        <p:nvGrpSpPr>
          <p:cNvPr id="43" name="Group 42">
            <a:extLst>
              <a:ext uri="{FF2B5EF4-FFF2-40B4-BE49-F238E27FC236}">
                <a16:creationId xmlns:a16="http://schemas.microsoft.com/office/drawing/2014/main" id="{5F0C78EB-8FF2-9343-8656-E47E05A0B610}"/>
              </a:ext>
            </a:extLst>
          </p:cNvPr>
          <p:cNvGrpSpPr/>
          <p:nvPr/>
        </p:nvGrpSpPr>
        <p:grpSpPr>
          <a:xfrm>
            <a:off x="795603" y="3737227"/>
            <a:ext cx="2628915" cy="292388"/>
            <a:chOff x="795603" y="3737227"/>
            <a:chExt cx="2628915" cy="292388"/>
          </a:xfrm>
        </p:grpSpPr>
        <p:cxnSp>
          <p:nvCxnSpPr>
            <p:cNvPr id="30" name="Straight Connector 29">
              <a:extLst>
                <a:ext uri="{FF2B5EF4-FFF2-40B4-BE49-F238E27FC236}">
                  <a16:creationId xmlns:a16="http://schemas.microsoft.com/office/drawing/2014/main" id="{F0712646-0F85-0E4E-80FD-50C0C92E683E}"/>
                </a:ext>
              </a:extLst>
            </p:cNvPr>
            <p:cNvCxnSpPr>
              <a:cxnSpLocks/>
            </p:cNvCxnSpPr>
            <p:nvPr/>
          </p:nvCxnSpPr>
          <p:spPr>
            <a:xfrm>
              <a:off x="795603" y="3993137"/>
              <a:ext cx="2628915" cy="0"/>
            </a:xfrm>
            <a:prstGeom prst="line">
              <a:avLst/>
            </a:prstGeom>
            <a:ln w="47625">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FC0C49D-E694-6B45-B538-EBEE7E8505FC}"/>
                </a:ext>
              </a:extLst>
            </p:cNvPr>
            <p:cNvSpPr txBox="1"/>
            <p:nvPr/>
          </p:nvSpPr>
          <p:spPr>
            <a:xfrm>
              <a:off x="2276391" y="3737227"/>
              <a:ext cx="1024961" cy="292388"/>
            </a:xfrm>
            <a:prstGeom prst="rect">
              <a:avLst/>
            </a:prstGeom>
            <a:noFill/>
          </p:spPr>
          <p:txBody>
            <a:bodyPr wrap="none" rtlCol="0">
              <a:spAutoFit/>
            </a:bodyPr>
            <a:lstStyle/>
            <a:p>
              <a:r>
                <a:rPr lang="en-US" dirty="0"/>
                <a:t>Recruitment</a:t>
              </a:r>
            </a:p>
          </p:txBody>
        </p:sp>
      </p:grpSp>
      <p:sp>
        <p:nvSpPr>
          <p:cNvPr id="46" name="TextBox 45">
            <a:extLst>
              <a:ext uri="{FF2B5EF4-FFF2-40B4-BE49-F238E27FC236}">
                <a16:creationId xmlns:a16="http://schemas.microsoft.com/office/drawing/2014/main" id="{CEC7F5E8-F28C-0B4F-9AA2-7073F81082EA}"/>
              </a:ext>
            </a:extLst>
          </p:cNvPr>
          <p:cNvSpPr txBox="1"/>
          <p:nvPr/>
        </p:nvSpPr>
        <p:spPr>
          <a:xfrm>
            <a:off x="3463444" y="2808684"/>
            <a:ext cx="1660519" cy="292388"/>
          </a:xfrm>
          <a:prstGeom prst="rect">
            <a:avLst/>
          </a:prstGeom>
          <a:noFill/>
        </p:spPr>
        <p:txBody>
          <a:bodyPr wrap="none" rtlCol="0">
            <a:spAutoFit/>
          </a:bodyPr>
          <a:lstStyle/>
          <a:p>
            <a:r>
              <a:rPr lang="en-US" dirty="0"/>
              <a:t>Species size spectrum</a:t>
            </a:r>
          </a:p>
        </p:txBody>
      </p:sp>
      <p:sp>
        <p:nvSpPr>
          <p:cNvPr id="47" name="TextBox 46">
            <a:extLst>
              <a:ext uri="{FF2B5EF4-FFF2-40B4-BE49-F238E27FC236}">
                <a16:creationId xmlns:a16="http://schemas.microsoft.com/office/drawing/2014/main" id="{2F0361CB-5C3D-D54B-B0A1-07D5053875BF}"/>
              </a:ext>
            </a:extLst>
          </p:cNvPr>
          <p:cNvSpPr txBox="1"/>
          <p:nvPr/>
        </p:nvSpPr>
        <p:spPr>
          <a:xfrm>
            <a:off x="360897" y="2810707"/>
            <a:ext cx="2158283" cy="292388"/>
          </a:xfrm>
          <a:prstGeom prst="rect">
            <a:avLst/>
          </a:prstGeom>
          <a:noFill/>
        </p:spPr>
        <p:txBody>
          <a:bodyPr wrap="none" rtlCol="0">
            <a:spAutoFit/>
          </a:bodyPr>
          <a:lstStyle/>
          <a:p>
            <a:r>
              <a:rPr lang="en-US" dirty="0"/>
              <a:t>External density dependence</a:t>
            </a:r>
          </a:p>
        </p:txBody>
      </p:sp>
      <p:sp>
        <p:nvSpPr>
          <p:cNvPr id="48" name="TextBox 47">
            <a:extLst>
              <a:ext uri="{FF2B5EF4-FFF2-40B4-BE49-F238E27FC236}">
                <a16:creationId xmlns:a16="http://schemas.microsoft.com/office/drawing/2014/main" id="{45B256B0-5C08-C74E-8C80-1C0A1270729F}"/>
              </a:ext>
            </a:extLst>
          </p:cNvPr>
          <p:cNvSpPr txBox="1"/>
          <p:nvPr/>
        </p:nvSpPr>
        <p:spPr>
          <a:xfrm>
            <a:off x="4936379" y="4592844"/>
            <a:ext cx="622286" cy="230832"/>
          </a:xfrm>
          <a:prstGeom prst="rect">
            <a:avLst/>
          </a:prstGeom>
          <a:noFill/>
        </p:spPr>
        <p:txBody>
          <a:bodyPr wrap="none" rtlCol="0">
            <a:spAutoFit/>
          </a:bodyPr>
          <a:lstStyle/>
          <a:p>
            <a:r>
              <a:rPr lang="en-US" sz="900" dirty="0"/>
              <a:t>Body size</a:t>
            </a:r>
          </a:p>
        </p:txBody>
      </p:sp>
      <p:cxnSp>
        <p:nvCxnSpPr>
          <p:cNvPr id="50" name="Straight Arrow Connector 49">
            <a:extLst>
              <a:ext uri="{FF2B5EF4-FFF2-40B4-BE49-F238E27FC236}">
                <a16:creationId xmlns:a16="http://schemas.microsoft.com/office/drawing/2014/main" id="{936E6D75-8755-6844-ADA3-48D4A0D2F083}"/>
              </a:ext>
            </a:extLst>
          </p:cNvPr>
          <p:cNvCxnSpPr/>
          <p:nvPr/>
        </p:nvCxnSpPr>
        <p:spPr>
          <a:xfrm>
            <a:off x="494034" y="3408664"/>
            <a:ext cx="0" cy="70216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83D527F-54B2-7748-99B8-0D5CEE411805}"/>
              </a:ext>
            </a:extLst>
          </p:cNvPr>
          <p:cNvCxnSpPr/>
          <p:nvPr/>
        </p:nvCxnSpPr>
        <p:spPr>
          <a:xfrm>
            <a:off x="3930323" y="3327455"/>
            <a:ext cx="0" cy="70216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99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10100</TotalTime>
  <Words>337</Words>
  <Application>Microsoft Macintosh PowerPoint</Application>
  <PresentationFormat>Custom</PresentationFormat>
  <Paragraphs>36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 Math</vt:lpstr>
      <vt:lpstr>Office Theme</vt:lpstr>
      <vt:lpstr>PowerPoint Presentation</vt:lpstr>
      <vt:lpstr>PowerPoint Presentation</vt:lpstr>
    </vt:vector>
  </TitlesOfParts>
  <Company>DTU Aqua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Haste Andersen</dc:creator>
  <cp:lastModifiedBy>Ken Haste Andersen</cp:lastModifiedBy>
  <cp:revision>28</cp:revision>
  <dcterms:created xsi:type="dcterms:W3CDTF">2014-06-11T13:33:52Z</dcterms:created>
  <dcterms:modified xsi:type="dcterms:W3CDTF">2021-05-17T07:39:12Z</dcterms:modified>
</cp:coreProperties>
</file>