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6" r:id="rId8"/>
    <p:sldId id="273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HK Grotesk Light" pitchFamily="2" charset="77"/>
      <p:regular r:id="rId14"/>
    </p:embeddedFont>
    <p:embeddedFont>
      <p:font typeface="HK Grotesk Medium Bold" pitchFamily="2" charset="77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0" autoAdjust="0"/>
    <p:restoredTop sz="94618" autoAdjust="0"/>
  </p:normalViewPr>
  <p:slideViewPr>
    <p:cSldViewPr>
      <p:cViewPr>
        <p:scale>
          <a:sx n="60" d="100"/>
          <a:sy n="60" d="100"/>
        </p:scale>
        <p:origin x="1288" y="7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1.svg"/><Relationship Id="rId21" Type="http://schemas.openxmlformats.org/officeDocument/2006/relationships/image" Target="../media/image23.svg"/><Relationship Id="rId34" Type="http://schemas.openxmlformats.org/officeDocument/2006/relationships/image" Target="../media/image36.png"/><Relationship Id="rId42" Type="http://schemas.openxmlformats.org/officeDocument/2006/relationships/image" Target="../media/image44.png"/><Relationship Id="rId47" Type="http://schemas.openxmlformats.org/officeDocument/2006/relationships/image" Target="../media/image49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9" Type="http://schemas.openxmlformats.org/officeDocument/2006/relationships/image" Target="../media/image31.sv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svg"/><Relationship Id="rId40" Type="http://schemas.openxmlformats.org/officeDocument/2006/relationships/image" Target="../media/image42.png"/><Relationship Id="rId45" Type="http://schemas.openxmlformats.org/officeDocument/2006/relationships/image" Target="../media/image47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49" Type="http://schemas.openxmlformats.org/officeDocument/2006/relationships/image" Target="../media/image51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31" Type="http://schemas.openxmlformats.org/officeDocument/2006/relationships/image" Target="../media/image33.svg"/><Relationship Id="rId44" Type="http://schemas.openxmlformats.org/officeDocument/2006/relationships/image" Target="../media/image46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svg"/><Relationship Id="rId30" Type="http://schemas.openxmlformats.org/officeDocument/2006/relationships/image" Target="../media/image32.png"/><Relationship Id="rId35" Type="http://schemas.openxmlformats.org/officeDocument/2006/relationships/image" Target="../media/image37.svg"/><Relationship Id="rId43" Type="http://schemas.openxmlformats.org/officeDocument/2006/relationships/image" Target="../media/image45.svg"/><Relationship Id="rId48" Type="http://schemas.openxmlformats.org/officeDocument/2006/relationships/image" Target="../media/image50.png"/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33" Type="http://schemas.openxmlformats.org/officeDocument/2006/relationships/image" Target="../media/image35.svg"/><Relationship Id="rId38" Type="http://schemas.openxmlformats.org/officeDocument/2006/relationships/image" Target="../media/image40.png"/><Relationship Id="rId46" Type="http://schemas.openxmlformats.org/officeDocument/2006/relationships/image" Target="../media/image48.png"/><Relationship Id="rId20" Type="http://schemas.openxmlformats.org/officeDocument/2006/relationships/image" Target="../media/image22.png"/><Relationship Id="rId41" Type="http://schemas.openxmlformats.org/officeDocument/2006/relationships/image" Target="../media/image4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67605" y="2400300"/>
            <a:ext cx="11552789" cy="4300635"/>
            <a:chOff x="0" y="-1602800"/>
            <a:chExt cx="15403719" cy="5734180"/>
          </a:xfrm>
        </p:grpSpPr>
        <p:sp>
          <p:nvSpPr>
            <p:cNvPr id="3" name="TextBox 3"/>
            <p:cNvSpPr txBox="1"/>
            <p:nvPr/>
          </p:nvSpPr>
          <p:spPr>
            <a:xfrm>
              <a:off x="0" y="-1602800"/>
              <a:ext cx="15403719" cy="45648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200"/>
                </a:lnSpc>
              </a:pPr>
              <a:r>
                <a:rPr lang="en-US" sz="11999" spc="-119" dirty="0">
                  <a:solidFill>
                    <a:srgbClr val="FFFFFF"/>
                  </a:solidFill>
                  <a:latin typeface="HK Grotesk Medium Bold"/>
                </a:rPr>
                <a:t>Comic Universe </a:t>
              </a:r>
              <a:r>
                <a:rPr lang="en-US" sz="11999" spc="-119" dirty="0">
                  <a:solidFill>
                    <a:srgbClr val="4EC8CA"/>
                  </a:solidFill>
                  <a:latin typeface="HK Grotesk Medium Bold"/>
                </a:rPr>
                <a:t>Connections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492196" y="3438968"/>
              <a:ext cx="12419328" cy="6924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dirty="0">
                  <a:solidFill>
                    <a:srgbClr val="FFFFFF"/>
                  </a:solidFill>
                  <a:latin typeface="HK Grotesk Light"/>
                </a:rPr>
                <a:t>Sentiment Connectivity of Marvel and DC Characters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886169" y="2809431"/>
              <a:ext cx="13631380" cy="0"/>
            </a:xfrm>
            <a:prstGeom prst="line">
              <a:avLst/>
            </a:prstGeom>
            <a:ln w="63500" cap="rnd">
              <a:solidFill>
                <a:srgbClr val="343434"/>
              </a:solidFill>
              <a:prstDash val="sysDot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938846"/>
            <a:ext cx="6239428" cy="1922582"/>
            <a:chOff x="0" y="-9525"/>
            <a:chExt cx="8319237" cy="2563444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8319237" cy="1470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7200" dirty="0">
                  <a:solidFill>
                    <a:srgbClr val="4EC8CA"/>
                  </a:solidFill>
                  <a:latin typeface="HK Grotesk Medium Bold"/>
                </a:rPr>
                <a:t>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10237"/>
              <a:ext cx="7395654" cy="6436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800" dirty="0">
                  <a:solidFill>
                    <a:srgbClr val="FFFFFF"/>
                  </a:solidFill>
                  <a:latin typeface="HK Grotesk Light"/>
                </a:rPr>
                <a:t>~15 minutes presentation then Q&amp;A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997133" y="1943100"/>
            <a:ext cx="6914307" cy="464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 spc="-30" dirty="0">
                <a:solidFill>
                  <a:srgbClr val="FFFFFF"/>
                </a:solidFill>
                <a:latin typeface="HK Grotesk Medium Bold"/>
              </a:rPr>
              <a:t>Introduction to the problem (2 min)</a:t>
            </a:r>
            <a:endParaRPr lang="en-US" sz="3000" i="1" spc="-30" dirty="0">
              <a:solidFill>
                <a:srgbClr val="FFFFFF"/>
              </a:solidFill>
              <a:latin typeface="HK Grotesk Medium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312656" y="1987775"/>
            <a:ext cx="684477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200" dirty="0">
                <a:solidFill>
                  <a:srgbClr val="4EC8CA"/>
                </a:solidFill>
                <a:latin typeface="HK Grotesk Light"/>
              </a:rPr>
              <a:t>01</a:t>
            </a:r>
          </a:p>
        </p:txBody>
      </p:sp>
      <p:sp>
        <p:nvSpPr>
          <p:cNvPr id="17" name="AutoShape 17"/>
          <p:cNvSpPr/>
          <p:nvPr/>
        </p:nvSpPr>
        <p:spPr>
          <a:xfrm>
            <a:off x="9312656" y="2628900"/>
            <a:ext cx="7946644" cy="0"/>
          </a:xfrm>
          <a:prstGeom prst="line">
            <a:avLst/>
          </a:prstGeom>
          <a:ln w="47625" cap="rnd">
            <a:solidFill>
              <a:srgbClr val="1B1B1B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8B1177DB-14D3-8B4D-AE12-686C40DA87BD}"/>
              </a:ext>
            </a:extLst>
          </p:cNvPr>
          <p:cNvSpPr txBox="1"/>
          <p:nvPr/>
        </p:nvSpPr>
        <p:spPr>
          <a:xfrm>
            <a:off x="9997133" y="3009900"/>
            <a:ext cx="6914307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 spc="-30" dirty="0">
                <a:solidFill>
                  <a:srgbClr val="FFFFFF"/>
                </a:solidFill>
                <a:latin typeface="HK Grotesk Medium Bold"/>
              </a:rPr>
              <a:t>The raw data – </a:t>
            </a:r>
            <a:r>
              <a:rPr lang="en-US" sz="3000" i="1" spc="-30" dirty="0">
                <a:solidFill>
                  <a:srgbClr val="FFFFFF"/>
                </a:solidFill>
                <a:latin typeface="HK Grotesk Medium Bold"/>
              </a:rPr>
              <a:t>What? (2</a:t>
            </a:r>
            <a:r>
              <a:rPr lang="en-US" sz="3000" spc="-30" dirty="0">
                <a:solidFill>
                  <a:srgbClr val="FFFFFF"/>
                </a:solidFill>
                <a:latin typeface="HK Grotesk Medium Bold"/>
              </a:rPr>
              <a:t> min)</a:t>
            </a:r>
            <a:endParaRPr lang="en-US" sz="3000" i="1" spc="-30" dirty="0">
              <a:solidFill>
                <a:srgbClr val="FFFFFF"/>
              </a:solidFill>
              <a:latin typeface="HK Grotesk Medium Bold"/>
            </a:endParaRPr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527A6205-876C-D94F-ABB3-42B13BA77C47}"/>
              </a:ext>
            </a:extLst>
          </p:cNvPr>
          <p:cNvSpPr txBox="1"/>
          <p:nvPr/>
        </p:nvSpPr>
        <p:spPr>
          <a:xfrm>
            <a:off x="9312656" y="3054575"/>
            <a:ext cx="684477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200" dirty="0">
                <a:solidFill>
                  <a:srgbClr val="4EC8CA"/>
                </a:solidFill>
                <a:latin typeface="HK Grotesk Light"/>
              </a:rPr>
              <a:t>02</a:t>
            </a: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411F1BD0-097A-B241-B5AC-C01DF752388F}"/>
              </a:ext>
            </a:extLst>
          </p:cNvPr>
          <p:cNvSpPr/>
          <p:nvPr/>
        </p:nvSpPr>
        <p:spPr>
          <a:xfrm>
            <a:off x="9312656" y="3695700"/>
            <a:ext cx="7946644" cy="0"/>
          </a:xfrm>
          <a:prstGeom prst="line">
            <a:avLst/>
          </a:prstGeom>
          <a:ln w="47625" cap="rnd">
            <a:solidFill>
              <a:srgbClr val="1B1B1B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CD7BF336-11E5-6A4A-821D-06DB3216458D}"/>
              </a:ext>
            </a:extLst>
          </p:cNvPr>
          <p:cNvSpPr txBox="1"/>
          <p:nvPr/>
        </p:nvSpPr>
        <p:spPr>
          <a:xfrm>
            <a:off x="9997133" y="4076699"/>
            <a:ext cx="6914307" cy="464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 spc="-30" dirty="0">
                <a:solidFill>
                  <a:srgbClr val="FFFFFF"/>
                </a:solidFill>
                <a:latin typeface="HK Grotesk Medium Bold"/>
              </a:rPr>
              <a:t>The modelling – </a:t>
            </a:r>
            <a:r>
              <a:rPr lang="en-US" sz="3000" i="1" spc="-30" dirty="0">
                <a:solidFill>
                  <a:srgbClr val="FFFFFF"/>
                </a:solidFill>
                <a:latin typeface="HK Grotesk Medium Bold"/>
              </a:rPr>
              <a:t>Why? (2</a:t>
            </a:r>
            <a:r>
              <a:rPr lang="en-US" sz="3000" spc="-30" dirty="0">
                <a:solidFill>
                  <a:srgbClr val="FFFFFF"/>
                </a:solidFill>
                <a:latin typeface="HK Grotesk Medium Bold"/>
              </a:rPr>
              <a:t> min) 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59BBF555-BAEE-1445-A4D2-A640E72E7457}"/>
              </a:ext>
            </a:extLst>
          </p:cNvPr>
          <p:cNvSpPr txBox="1"/>
          <p:nvPr/>
        </p:nvSpPr>
        <p:spPr>
          <a:xfrm>
            <a:off x="9312656" y="4121374"/>
            <a:ext cx="684477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200" dirty="0">
                <a:solidFill>
                  <a:srgbClr val="4EC8CA"/>
                </a:solidFill>
                <a:latin typeface="HK Grotesk Light"/>
              </a:rPr>
              <a:t>03</a:t>
            </a:r>
          </a:p>
        </p:txBody>
      </p:sp>
      <p:sp>
        <p:nvSpPr>
          <p:cNvPr id="24" name="AutoShape 17">
            <a:extLst>
              <a:ext uri="{FF2B5EF4-FFF2-40B4-BE49-F238E27FC236}">
                <a16:creationId xmlns:a16="http://schemas.microsoft.com/office/drawing/2014/main" id="{1E940E13-6879-4646-8A51-C7A89836685F}"/>
              </a:ext>
            </a:extLst>
          </p:cNvPr>
          <p:cNvSpPr/>
          <p:nvPr/>
        </p:nvSpPr>
        <p:spPr>
          <a:xfrm>
            <a:off x="9312656" y="4762499"/>
            <a:ext cx="7946644" cy="0"/>
          </a:xfrm>
          <a:prstGeom prst="line">
            <a:avLst/>
          </a:prstGeom>
          <a:ln w="47625" cap="rnd">
            <a:solidFill>
              <a:srgbClr val="1B1B1B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7E654D88-3EC7-C548-B764-62EC84B52265}"/>
              </a:ext>
            </a:extLst>
          </p:cNvPr>
          <p:cNvSpPr txBox="1"/>
          <p:nvPr/>
        </p:nvSpPr>
        <p:spPr>
          <a:xfrm>
            <a:off x="9997133" y="5143497"/>
            <a:ext cx="6914307" cy="464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 spc="-30" dirty="0">
                <a:solidFill>
                  <a:srgbClr val="FFFFFF"/>
                </a:solidFill>
                <a:latin typeface="HK Grotesk Medium Bold"/>
              </a:rPr>
              <a:t>The infrastructure – </a:t>
            </a:r>
            <a:r>
              <a:rPr lang="en-US" sz="3000" i="1" spc="-30" dirty="0">
                <a:solidFill>
                  <a:srgbClr val="FFFFFF"/>
                </a:solidFill>
                <a:latin typeface="HK Grotesk Medium Bold"/>
              </a:rPr>
              <a:t>How? (6 min)</a:t>
            </a:r>
          </a:p>
        </p:txBody>
      </p:sp>
      <p:sp>
        <p:nvSpPr>
          <p:cNvPr id="26" name="TextBox 14">
            <a:extLst>
              <a:ext uri="{FF2B5EF4-FFF2-40B4-BE49-F238E27FC236}">
                <a16:creationId xmlns:a16="http://schemas.microsoft.com/office/drawing/2014/main" id="{25012EFC-E3D2-D24C-AE80-6368D5698CC7}"/>
              </a:ext>
            </a:extLst>
          </p:cNvPr>
          <p:cNvSpPr txBox="1"/>
          <p:nvPr/>
        </p:nvSpPr>
        <p:spPr>
          <a:xfrm>
            <a:off x="9312656" y="5188172"/>
            <a:ext cx="684477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200" dirty="0">
                <a:solidFill>
                  <a:srgbClr val="4EC8CA"/>
                </a:solidFill>
                <a:latin typeface="HK Grotesk Light"/>
              </a:rPr>
              <a:t>04</a:t>
            </a:r>
          </a:p>
        </p:txBody>
      </p:sp>
      <p:sp>
        <p:nvSpPr>
          <p:cNvPr id="27" name="AutoShape 17">
            <a:extLst>
              <a:ext uri="{FF2B5EF4-FFF2-40B4-BE49-F238E27FC236}">
                <a16:creationId xmlns:a16="http://schemas.microsoft.com/office/drawing/2014/main" id="{DBF273AA-3AC4-C54A-BAD2-A22913B11842}"/>
              </a:ext>
            </a:extLst>
          </p:cNvPr>
          <p:cNvSpPr/>
          <p:nvPr/>
        </p:nvSpPr>
        <p:spPr>
          <a:xfrm>
            <a:off x="9312656" y="5829297"/>
            <a:ext cx="7946644" cy="0"/>
          </a:xfrm>
          <a:prstGeom prst="line">
            <a:avLst/>
          </a:prstGeom>
          <a:ln w="47625" cap="rnd">
            <a:solidFill>
              <a:srgbClr val="1B1B1B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F12C5C54-87D4-C240-8AAF-55C3BDB2EB7D}"/>
              </a:ext>
            </a:extLst>
          </p:cNvPr>
          <p:cNvSpPr txBox="1"/>
          <p:nvPr/>
        </p:nvSpPr>
        <p:spPr>
          <a:xfrm>
            <a:off x="9997133" y="6215183"/>
            <a:ext cx="6914307" cy="464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 spc="-30" dirty="0">
                <a:solidFill>
                  <a:srgbClr val="FFFFFF"/>
                </a:solidFill>
                <a:latin typeface="HK Grotesk Medium Bold"/>
              </a:rPr>
              <a:t>Data Visualization (</a:t>
            </a:r>
            <a:r>
              <a:rPr lang="en-US" sz="3000" i="1" spc="-30" dirty="0">
                <a:solidFill>
                  <a:srgbClr val="FFFFFF"/>
                </a:solidFill>
                <a:latin typeface="HK Grotesk Medium Bold"/>
              </a:rPr>
              <a:t>3 min)</a:t>
            </a:r>
            <a:r>
              <a:rPr lang="en-US" sz="3000" spc="-30" dirty="0">
                <a:solidFill>
                  <a:srgbClr val="FFFFFF"/>
                </a:solidFill>
                <a:latin typeface="HK Grotesk Medium Bold"/>
              </a:rPr>
              <a:t> </a:t>
            </a:r>
          </a:p>
        </p:txBody>
      </p:sp>
      <p:sp>
        <p:nvSpPr>
          <p:cNvPr id="29" name="TextBox 14">
            <a:extLst>
              <a:ext uri="{FF2B5EF4-FFF2-40B4-BE49-F238E27FC236}">
                <a16:creationId xmlns:a16="http://schemas.microsoft.com/office/drawing/2014/main" id="{F947340B-9BDC-414D-AC58-2DEB649E315E}"/>
              </a:ext>
            </a:extLst>
          </p:cNvPr>
          <p:cNvSpPr txBox="1"/>
          <p:nvPr/>
        </p:nvSpPr>
        <p:spPr>
          <a:xfrm>
            <a:off x="9312656" y="6259858"/>
            <a:ext cx="684477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200" dirty="0">
                <a:solidFill>
                  <a:srgbClr val="4EC8CA"/>
                </a:solidFill>
                <a:latin typeface="HK Grotesk Light"/>
              </a:rPr>
              <a:t>05</a:t>
            </a:r>
          </a:p>
        </p:txBody>
      </p:sp>
      <p:sp>
        <p:nvSpPr>
          <p:cNvPr id="30" name="AutoShape 17">
            <a:extLst>
              <a:ext uri="{FF2B5EF4-FFF2-40B4-BE49-F238E27FC236}">
                <a16:creationId xmlns:a16="http://schemas.microsoft.com/office/drawing/2014/main" id="{4C499B8E-9998-EA4F-ADC8-C5BC951A6693}"/>
              </a:ext>
            </a:extLst>
          </p:cNvPr>
          <p:cNvSpPr/>
          <p:nvPr/>
        </p:nvSpPr>
        <p:spPr>
          <a:xfrm>
            <a:off x="9312656" y="6900983"/>
            <a:ext cx="7946644" cy="0"/>
          </a:xfrm>
          <a:prstGeom prst="line">
            <a:avLst/>
          </a:prstGeom>
          <a:ln w="47625" cap="rnd">
            <a:solidFill>
              <a:srgbClr val="1B1B1B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30074" y="6465716"/>
            <a:ext cx="4095787" cy="2278574"/>
            <a:chOff x="0" y="-9525"/>
            <a:chExt cx="5461049" cy="3038098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5461049" cy="1846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 spc="-30" dirty="0">
                  <a:solidFill>
                    <a:srgbClr val="FFFFFF"/>
                  </a:solidFill>
                  <a:latin typeface="HK Grotesk Medium Bold"/>
                </a:rPr>
                <a:t>Disney acquisition of entertainment studios under Robert </a:t>
              </a:r>
              <a:r>
                <a:rPr lang="en-US" sz="3000" spc="-30" dirty="0" err="1">
                  <a:solidFill>
                    <a:srgbClr val="FFFFFF"/>
                  </a:solidFill>
                  <a:latin typeface="HK Grotesk Medium Bold"/>
                </a:rPr>
                <a:t>Iger</a:t>
              </a:r>
              <a:endParaRPr lang="en-US" sz="3000" spc="-30" dirty="0">
                <a:solidFill>
                  <a:srgbClr val="FFFFFF"/>
                </a:solidFill>
                <a:latin typeface="HK Grotesk Medium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88202"/>
              <a:ext cx="5461049" cy="10403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200" dirty="0">
                  <a:solidFill>
                    <a:srgbClr val="FFFFFF"/>
                  </a:solidFill>
                  <a:latin typeface="HK Grotesk Light"/>
                </a:rPr>
                <a:t>Marvel - US $4 billion</a:t>
              </a:r>
            </a:p>
            <a:p>
              <a:pPr>
                <a:lnSpc>
                  <a:spcPts val="3079"/>
                </a:lnSpc>
              </a:pPr>
              <a:r>
                <a:rPr lang="en-US" sz="2200" dirty="0" err="1">
                  <a:solidFill>
                    <a:srgbClr val="FFFFFF"/>
                  </a:solidFill>
                  <a:latin typeface="HK Grotesk Light"/>
                </a:rPr>
                <a:t>Lucasfilms</a:t>
              </a:r>
              <a:r>
                <a:rPr lang="en-US" sz="2200" dirty="0">
                  <a:solidFill>
                    <a:srgbClr val="FFFFFF"/>
                  </a:solidFill>
                  <a:latin typeface="HK Grotesk Light"/>
                </a:rPr>
                <a:t> – US $4 billion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30074" y="1391894"/>
            <a:ext cx="12823211" cy="2047041"/>
            <a:chOff x="0" y="-9525"/>
            <a:chExt cx="17097614" cy="2729389"/>
          </a:xfrm>
        </p:grpSpPr>
        <p:sp>
          <p:nvSpPr>
            <p:cNvPr id="6" name="TextBox 6"/>
            <p:cNvSpPr txBox="1"/>
            <p:nvPr/>
          </p:nvSpPr>
          <p:spPr>
            <a:xfrm>
              <a:off x="0" y="-9525"/>
              <a:ext cx="17097614" cy="1470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7200" dirty="0">
                  <a:solidFill>
                    <a:srgbClr val="4EC8CA"/>
                  </a:solidFill>
                  <a:latin typeface="HK Grotesk Medium Bold"/>
                </a:rPr>
                <a:t>Introduction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076183"/>
              <a:ext cx="15199478" cy="6436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800" dirty="0">
                  <a:solidFill>
                    <a:srgbClr val="FFFFFF"/>
                  </a:solidFill>
                  <a:latin typeface="HK Grotesk Light"/>
                </a:rPr>
                <a:t>Idea for the project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516126" y="6465716"/>
            <a:ext cx="4095787" cy="2846201"/>
            <a:chOff x="0" y="-9525"/>
            <a:chExt cx="5461049" cy="3794934"/>
          </a:xfrm>
        </p:grpSpPr>
        <p:sp>
          <p:nvSpPr>
            <p:cNvPr id="9" name="TextBox 9"/>
            <p:cNvSpPr txBox="1"/>
            <p:nvPr/>
          </p:nvSpPr>
          <p:spPr>
            <a:xfrm>
              <a:off x="0" y="-9525"/>
              <a:ext cx="5461049" cy="12311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 spc="-30" dirty="0">
                  <a:solidFill>
                    <a:srgbClr val="FFFFFF"/>
                  </a:solidFill>
                  <a:latin typeface="HK Grotesk Medium Bold"/>
                </a:rPr>
                <a:t>The avengers has been hugely profitable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684918"/>
              <a:ext cx="5461049" cy="21004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200" dirty="0">
                  <a:solidFill>
                    <a:srgbClr val="FFFFFF"/>
                  </a:solidFill>
                  <a:latin typeface="HK Grotesk Light"/>
                </a:rPr>
                <a:t>Endgame is one of highest grossing film of all time. Connectivity across universes is key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117415" y="6465716"/>
            <a:ext cx="4095787" cy="2846201"/>
            <a:chOff x="0" y="-9525"/>
            <a:chExt cx="5461049" cy="3794934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9525"/>
              <a:ext cx="5461049" cy="615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 spc="-30" dirty="0">
                  <a:solidFill>
                    <a:srgbClr val="FFFFFF"/>
                  </a:solidFill>
                  <a:latin typeface="HK Grotesk Medium Bold"/>
                </a:rPr>
                <a:t>What about DC comics?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684918"/>
              <a:ext cx="5461049" cy="21004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200" dirty="0">
                  <a:solidFill>
                    <a:srgbClr val="FFFFFF"/>
                  </a:solidFill>
                  <a:latin typeface="HK Grotesk Light"/>
                </a:rPr>
                <a:t>Are the characters and stories also highly intertwined? And could they be incorporated into the marvel universe?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700" y="5137024"/>
            <a:ext cx="684477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200">
                <a:solidFill>
                  <a:srgbClr val="4EC8CA"/>
                </a:solidFill>
                <a:latin typeface="HK Grotesk Light"/>
              </a:rPr>
              <a:t>01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515689" y="5137024"/>
            <a:ext cx="684477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200">
                <a:solidFill>
                  <a:srgbClr val="4EC8CA"/>
                </a:solidFill>
                <a:latin typeface="HK Grotesk Light"/>
              </a:rPr>
              <a:t>02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116978" y="5137024"/>
            <a:ext cx="684477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200">
                <a:solidFill>
                  <a:srgbClr val="4EC8CA"/>
                </a:solidFill>
                <a:latin typeface="HK Grotesk Light"/>
              </a:rPr>
              <a:t>03</a:t>
            </a:r>
          </a:p>
        </p:txBody>
      </p:sp>
      <p:sp>
        <p:nvSpPr>
          <p:cNvPr id="17" name="AutoShape 17"/>
          <p:cNvSpPr/>
          <p:nvPr/>
        </p:nvSpPr>
        <p:spPr>
          <a:xfrm>
            <a:off x="1713177" y="5351971"/>
            <a:ext cx="3411747" cy="0"/>
          </a:xfrm>
          <a:prstGeom prst="line">
            <a:avLst/>
          </a:prstGeom>
          <a:ln w="47625" cap="rnd">
            <a:solidFill>
              <a:srgbClr val="343434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7200166" y="5328159"/>
            <a:ext cx="3411747" cy="0"/>
          </a:xfrm>
          <a:prstGeom prst="line">
            <a:avLst/>
          </a:prstGeom>
          <a:ln w="47625" cap="rnd">
            <a:solidFill>
              <a:srgbClr val="343434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12801455" y="5328159"/>
            <a:ext cx="3411747" cy="0"/>
          </a:xfrm>
          <a:prstGeom prst="line">
            <a:avLst/>
          </a:prstGeom>
          <a:ln w="47625" cap="rnd">
            <a:solidFill>
              <a:srgbClr val="343434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432792"/>
            <a:ext cx="15224171" cy="2144384"/>
            <a:chOff x="0" y="-9525"/>
            <a:chExt cx="20298895" cy="2859179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20298895" cy="14710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39"/>
                </a:lnSpc>
              </a:pPr>
              <a:r>
                <a:rPr lang="en-US" sz="7199" dirty="0">
                  <a:solidFill>
                    <a:srgbClr val="FFFFFF"/>
                  </a:solidFill>
                  <a:latin typeface="HK Grotesk Medium Bold"/>
                </a:rPr>
                <a:t>The Raw </a:t>
              </a:r>
              <a:r>
                <a:rPr lang="en-US" sz="7199" dirty="0">
                  <a:solidFill>
                    <a:srgbClr val="4EC8CA"/>
                  </a:solidFill>
                  <a:latin typeface="HK Grotesk Medium Bold"/>
                </a:rPr>
                <a:t>Data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05973"/>
              <a:ext cx="18877234" cy="6436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800" dirty="0">
                  <a:solidFill>
                    <a:srgbClr val="FFFFFF"/>
                  </a:solidFill>
                  <a:latin typeface="HK Grotesk Light"/>
                </a:rPr>
                <a:t>What data sources does the analysis build upon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5674106"/>
            <a:ext cx="3498188" cy="382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200" dirty="0">
                <a:solidFill>
                  <a:srgbClr val="4EC8CA"/>
                </a:solidFill>
                <a:latin typeface="HK Grotesk Light"/>
              </a:rPr>
              <a:t>Character Lists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191250" y="5671773"/>
            <a:ext cx="3498188" cy="382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200" dirty="0">
                <a:solidFill>
                  <a:srgbClr val="4EC8CA"/>
                </a:solidFill>
                <a:latin typeface="HK Grotesk Light"/>
              </a:rPr>
              <a:t>Wikipedia pages</a:t>
            </a:r>
          </a:p>
        </p:txBody>
      </p:sp>
      <p:sp>
        <p:nvSpPr>
          <p:cNvPr id="28" name="TextBox 12">
            <a:extLst>
              <a:ext uri="{FF2B5EF4-FFF2-40B4-BE49-F238E27FC236}">
                <a16:creationId xmlns:a16="http://schemas.microsoft.com/office/drawing/2014/main" id="{BDFA6CF6-C0E1-FA4C-A055-235FF24CDEE8}"/>
              </a:ext>
            </a:extLst>
          </p:cNvPr>
          <p:cNvSpPr txBox="1"/>
          <p:nvPr/>
        </p:nvSpPr>
        <p:spPr>
          <a:xfrm>
            <a:off x="11353800" y="5638387"/>
            <a:ext cx="3498188" cy="3827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200" dirty="0">
                <a:solidFill>
                  <a:srgbClr val="4EC8CA"/>
                </a:solidFill>
                <a:latin typeface="HK Grotesk Light"/>
              </a:rPr>
              <a:t>Azure Cognitive Services</a:t>
            </a:r>
          </a:p>
        </p:txBody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931924BE-DA2D-6547-8D58-A8E1ECEF3BDE}"/>
              </a:ext>
            </a:extLst>
          </p:cNvPr>
          <p:cNvSpPr txBox="1"/>
          <p:nvPr/>
        </p:nvSpPr>
        <p:spPr>
          <a:xfrm>
            <a:off x="1028700" y="6023916"/>
            <a:ext cx="3498188" cy="1952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HK Grotesk Light"/>
              </a:rPr>
              <a:t>List of names and Wikipedia links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HK Grotesk Light"/>
              </a:rPr>
              <a:t>Example: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HK Grotesk Light"/>
              </a:rPr>
              <a:t>27|Al </a:t>
            </a:r>
            <a:r>
              <a:rPr lang="en-US" sz="2000" dirty="0" err="1">
                <a:solidFill>
                  <a:srgbClr val="FFFFFF"/>
                </a:solidFill>
                <a:latin typeface="HK Grotesk Light"/>
              </a:rPr>
              <a:t>Pratt|Atom</a:t>
            </a:r>
            <a:r>
              <a:rPr lang="en-US" sz="2000" dirty="0">
                <a:solidFill>
                  <a:srgbClr val="FFFFFF"/>
                </a:solidFill>
                <a:latin typeface="HK Grotesk Light"/>
              </a:rPr>
              <a:t> (Al Pratt)</a:t>
            </a:r>
          </a:p>
        </p:txBody>
      </p:sp>
      <p:sp>
        <p:nvSpPr>
          <p:cNvPr id="33" name="TextBox 4">
            <a:extLst>
              <a:ext uri="{FF2B5EF4-FFF2-40B4-BE49-F238E27FC236}">
                <a16:creationId xmlns:a16="http://schemas.microsoft.com/office/drawing/2014/main" id="{9521340B-AE39-AC44-89C9-F3954C5A46D8}"/>
              </a:ext>
            </a:extLst>
          </p:cNvPr>
          <p:cNvSpPr txBox="1"/>
          <p:nvPr/>
        </p:nvSpPr>
        <p:spPr>
          <a:xfrm>
            <a:off x="6192805" y="6021120"/>
            <a:ext cx="3498188" cy="2452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HK Grotesk Light"/>
              </a:rPr>
              <a:t>Wikipedia API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endParaRPr lang="en-US" sz="2000" dirty="0">
              <a:solidFill>
                <a:srgbClr val="FFFFFF"/>
              </a:solidFill>
              <a:latin typeface="HK Grotesk Light"/>
            </a:endParaRP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HK Grotesk Light"/>
              </a:rPr>
              <a:t>Example: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HK Grotesk Light"/>
              </a:rPr>
              <a:t>https://</a:t>
            </a:r>
            <a:r>
              <a:rPr lang="en-US" sz="2000" dirty="0" err="1">
                <a:solidFill>
                  <a:srgbClr val="FFFFFF"/>
                </a:solidFill>
                <a:latin typeface="HK Grotesk Light"/>
              </a:rPr>
              <a:t>en.wikipedia.org</a:t>
            </a:r>
            <a:r>
              <a:rPr lang="en-US" sz="2000" dirty="0">
                <a:solidFill>
                  <a:srgbClr val="FFFFFF"/>
                </a:solidFill>
                <a:latin typeface="HK Grotesk Light"/>
              </a:rPr>
              <a:t>/w/</a:t>
            </a:r>
            <a:r>
              <a:rPr lang="en-US" sz="2000" dirty="0" err="1">
                <a:solidFill>
                  <a:srgbClr val="FFFFFF"/>
                </a:solidFill>
                <a:latin typeface="HK Grotesk Light"/>
              </a:rPr>
              <a:t>api.php</a:t>
            </a:r>
            <a:r>
              <a:rPr lang="en-US" sz="2000" dirty="0">
                <a:solidFill>
                  <a:srgbClr val="FFFFFF"/>
                </a:solidFill>
                <a:latin typeface="HK Grotesk Light"/>
              </a:rPr>
              <a:t>?</a:t>
            </a:r>
          </a:p>
        </p:txBody>
      </p:sp>
      <p:sp>
        <p:nvSpPr>
          <p:cNvPr id="34" name="TextBox 4">
            <a:extLst>
              <a:ext uri="{FF2B5EF4-FFF2-40B4-BE49-F238E27FC236}">
                <a16:creationId xmlns:a16="http://schemas.microsoft.com/office/drawing/2014/main" id="{2FD566E0-41E9-E049-BF2B-3A37FBB8C646}"/>
              </a:ext>
            </a:extLst>
          </p:cNvPr>
          <p:cNvSpPr txBox="1"/>
          <p:nvPr/>
        </p:nvSpPr>
        <p:spPr>
          <a:xfrm>
            <a:off x="11353800" y="6021120"/>
            <a:ext cx="3498188" cy="3452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HK Grotesk Light"/>
              </a:rPr>
              <a:t>AI/ML API for Text analysis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endParaRPr lang="en-US" sz="2000" dirty="0">
              <a:solidFill>
                <a:srgbClr val="FFFFFF"/>
              </a:solidFill>
              <a:latin typeface="HK Grotesk Light"/>
            </a:endParaRP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HK Grotesk Light"/>
              </a:rPr>
              <a:t>Example: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HK Grotesk Light"/>
              </a:rPr>
              <a:t>“We went to Contoso Steakhouse located at midtown NYC last week for a dinner party, and we adore the spot!”</a:t>
            </a:r>
          </a:p>
        </p:txBody>
      </p:sp>
      <p:sp>
        <p:nvSpPr>
          <p:cNvPr id="36" name="TextBox 4">
            <a:extLst>
              <a:ext uri="{FF2B5EF4-FFF2-40B4-BE49-F238E27FC236}">
                <a16:creationId xmlns:a16="http://schemas.microsoft.com/office/drawing/2014/main" id="{DB8916AE-6937-5E47-9B11-D85F7EF689E3}"/>
              </a:ext>
            </a:extLst>
          </p:cNvPr>
          <p:cNvSpPr txBox="1"/>
          <p:nvPr/>
        </p:nvSpPr>
        <p:spPr>
          <a:xfrm>
            <a:off x="14935200" y="6054506"/>
            <a:ext cx="3498188" cy="3452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endParaRPr lang="en-US" sz="2000" dirty="0">
              <a:solidFill>
                <a:srgbClr val="FFFFFF"/>
              </a:solidFill>
              <a:latin typeface="HK Grotesk Light"/>
            </a:endParaRPr>
          </a:p>
          <a:p>
            <a:pPr>
              <a:lnSpc>
                <a:spcPts val="3919"/>
              </a:lnSpc>
              <a:spcBef>
                <a:spcPct val="0"/>
              </a:spcBef>
            </a:pPr>
            <a:endParaRPr lang="en-US" sz="2000" dirty="0">
              <a:solidFill>
                <a:srgbClr val="FFFFFF"/>
              </a:solidFill>
              <a:latin typeface="HK Grotesk Light"/>
            </a:endParaRP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HK Grotesk Light"/>
              </a:rPr>
              <a:t>{ "sentiment": "positive", "</a:t>
            </a:r>
            <a:r>
              <a:rPr lang="en-US" sz="2000" dirty="0" err="1">
                <a:solidFill>
                  <a:srgbClr val="FFFFFF"/>
                </a:solidFill>
                <a:latin typeface="HK Grotesk Light"/>
              </a:rPr>
              <a:t>confidenceScores</a:t>
            </a:r>
            <a:r>
              <a:rPr lang="en-US" sz="2000" dirty="0">
                <a:solidFill>
                  <a:srgbClr val="FFFFFF"/>
                </a:solidFill>
                <a:latin typeface="HK Grotesk Light"/>
              </a:rPr>
              <a:t>": { "positive": 0.99, "neutral": 0.01, "negative": 0.0 }, "offset": 0, "length": 105 },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943225"/>
            <a:ext cx="5701915" cy="5515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FFFFFF"/>
                </a:solidFill>
                <a:latin typeface="HK Grotesk Medium Bold"/>
              </a:rPr>
              <a:t>How is it </a:t>
            </a:r>
            <a:r>
              <a:rPr lang="en-US" sz="7200" dirty="0">
                <a:solidFill>
                  <a:srgbClr val="4EC8CA"/>
                </a:solidFill>
                <a:latin typeface="HK Grotesk Medium Bold"/>
              </a:rPr>
              <a:t>modeled</a:t>
            </a:r>
            <a:r>
              <a:rPr lang="en-US" sz="7200" dirty="0">
                <a:solidFill>
                  <a:srgbClr val="FFFFFF"/>
                </a:solidFill>
                <a:latin typeface="HK Grotesk Medium Bold"/>
              </a:rPr>
              <a:t>? And the relation to our </a:t>
            </a:r>
            <a:r>
              <a:rPr lang="en-US" sz="7200" dirty="0">
                <a:solidFill>
                  <a:srgbClr val="4EC8CA"/>
                </a:solidFill>
                <a:latin typeface="HK Grotesk Medium Bold"/>
              </a:rPr>
              <a:t>question?</a:t>
            </a:r>
            <a:endParaRPr lang="en-US" sz="7200" dirty="0">
              <a:solidFill>
                <a:srgbClr val="FFFFFF"/>
              </a:solidFill>
              <a:latin typeface="HK Grotesk Medium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9312656" y="1714742"/>
            <a:ext cx="7946644" cy="6876782"/>
            <a:chOff x="0" y="-9525"/>
            <a:chExt cx="10595525" cy="9169042"/>
          </a:xfrm>
        </p:grpSpPr>
        <p:sp>
          <p:nvSpPr>
            <p:cNvPr id="4" name="TextBox 4"/>
            <p:cNvSpPr txBox="1"/>
            <p:nvPr/>
          </p:nvSpPr>
          <p:spPr>
            <a:xfrm>
              <a:off x="0" y="-9525"/>
              <a:ext cx="10192473" cy="6138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 spc="-30" dirty="0">
                  <a:solidFill>
                    <a:srgbClr val="4EC8CA"/>
                  </a:solidFill>
                  <a:latin typeface="HK Grotesk Medium Bold"/>
                </a:rPr>
                <a:t>Model as a Graph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882427"/>
              <a:ext cx="10192473" cy="10403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200" dirty="0">
                  <a:solidFill>
                    <a:srgbClr val="FFFFFF"/>
                  </a:solidFill>
                  <a:latin typeface="HK Grotesk Light"/>
                </a:rPr>
                <a:t>All characters are represented as nodes and the hyperlinks to other Wikipedia pages represent edges.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3343804"/>
              <a:ext cx="10192473" cy="615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 spc="-30" dirty="0">
                  <a:solidFill>
                    <a:srgbClr val="4EC8CA"/>
                  </a:solidFill>
                  <a:latin typeface="HK Grotesk Medium Bold"/>
                </a:rPr>
                <a:t>Highly connected components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235756"/>
              <a:ext cx="10192473" cy="10403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200" dirty="0">
                  <a:solidFill>
                    <a:srgbClr val="FFFFFF"/>
                  </a:solidFill>
                  <a:latin typeface="HK Grotesk Light"/>
                </a:rPr>
                <a:t>Parts of this graph that are strongly connected could be candidates for the next “Avengers”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6697133"/>
              <a:ext cx="10192473" cy="6138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 spc="-30" dirty="0">
                  <a:solidFill>
                    <a:srgbClr val="4EC8CA"/>
                  </a:solidFill>
                  <a:latin typeface="HK Grotesk Medium Bold"/>
                </a:rPr>
                <a:t>What does a link mean?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7589086"/>
              <a:ext cx="10192473" cy="15704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200" dirty="0">
                  <a:solidFill>
                    <a:srgbClr val="FFFFFF"/>
                  </a:solidFill>
                  <a:latin typeface="HK Grotesk Light"/>
                </a:rPr>
                <a:t>A link means that two characters stories in the universes have some connection to each other, most likely through the comic books. The raw outline for a story is already there.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2593387"/>
              <a:ext cx="10595525" cy="0"/>
            </a:xfrm>
            <a:prstGeom prst="line">
              <a:avLst/>
            </a:prstGeom>
            <a:ln w="63500" cap="rnd">
              <a:solidFill>
                <a:srgbClr val="34343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1" name="AutoShape 11"/>
            <p:cNvSpPr/>
            <p:nvPr/>
          </p:nvSpPr>
          <p:spPr>
            <a:xfrm>
              <a:off x="0" y="5946716"/>
              <a:ext cx="10595525" cy="0"/>
            </a:xfrm>
            <a:prstGeom prst="line">
              <a:avLst/>
            </a:prstGeom>
            <a:ln w="63500" cap="rnd">
              <a:solidFill>
                <a:srgbClr val="343434"/>
              </a:solidFill>
              <a:prstDash val="sysDot"/>
              <a:headEnd type="none" w="sm" len="sm"/>
              <a:tailEnd type="none" w="sm" len="sm"/>
            </a:ln>
          </p:spPr>
        </p:sp>
      </p:grp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AF928353-04A5-6545-940C-881FB5BD3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51" y="1562100"/>
            <a:ext cx="3507994" cy="3507994"/>
          </a:xfrm>
          <a:prstGeom prst="rect">
            <a:avLst/>
          </a:prstGeom>
        </p:spPr>
      </p:pic>
      <p:sp>
        <p:nvSpPr>
          <p:cNvPr id="14" name="TextBox 7">
            <a:extLst>
              <a:ext uri="{FF2B5EF4-FFF2-40B4-BE49-F238E27FC236}">
                <a16:creationId xmlns:a16="http://schemas.microsoft.com/office/drawing/2014/main" id="{FCF72DE1-9168-1C49-9B9C-DBFA2D294A87}"/>
              </a:ext>
            </a:extLst>
          </p:cNvPr>
          <p:cNvSpPr txBox="1"/>
          <p:nvPr/>
        </p:nvSpPr>
        <p:spPr>
          <a:xfrm>
            <a:off x="2774354" y="8347042"/>
            <a:ext cx="3498188" cy="780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200" i="1" dirty="0">
                <a:solidFill>
                  <a:srgbClr val="4EC8CA"/>
                </a:solidFill>
                <a:latin typeface="HK Grotesk Light"/>
              </a:rPr>
              <a:t>Links between Marvel and DC and their Characteristics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419100"/>
            <a:ext cx="13970688" cy="1100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FFFFFF"/>
                </a:solidFill>
                <a:latin typeface="HK Grotesk Medium Bold"/>
              </a:rPr>
              <a:t>How?</a:t>
            </a:r>
          </a:p>
        </p:txBody>
      </p:sp>
      <p:pic>
        <p:nvPicPr>
          <p:cNvPr id="22" name="Picture 21" descr="Diagram, box and whisker chart&#10;&#10;Description automatically generated">
            <a:extLst>
              <a:ext uri="{FF2B5EF4-FFF2-40B4-BE49-F238E27FC236}">
                <a16:creationId xmlns:a16="http://schemas.microsoft.com/office/drawing/2014/main" id="{667B7CDF-0923-D246-8525-C1599CDC8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19099"/>
            <a:ext cx="12192000" cy="9421091"/>
          </a:xfrm>
          <a:prstGeom prst="rect">
            <a:avLst/>
          </a:prstGeom>
        </p:spPr>
      </p:pic>
      <p:grpSp>
        <p:nvGrpSpPr>
          <p:cNvPr id="23" name="Group 3">
            <a:extLst>
              <a:ext uri="{FF2B5EF4-FFF2-40B4-BE49-F238E27FC236}">
                <a16:creationId xmlns:a16="http://schemas.microsoft.com/office/drawing/2014/main" id="{E1B22DB9-6CC4-BD40-8D3E-D8BF7409769D}"/>
              </a:ext>
            </a:extLst>
          </p:cNvPr>
          <p:cNvGrpSpPr/>
          <p:nvPr/>
        </p:nvGrpSpPr>
        <p:grpSpPr>
          <a:xfrm>
            <a:off x="1028700" y="1705109"/>
            <a:ext cx="4552950" cy="4899915"/>
            <a:chOff x="-2" y="-9525"/>
            <a:chExt cx="10235299" cy="6533220"/>
          </a:xfrm>
        </p:grpSpPr>
        <p:sp>
          <p:nvSpPr>
            <p:cNvPr id="24" name="TextBox 4">
              <a:extLst>
                <a:ext uri="{FF2B5EF4-FFF2-40B4-BE49-F238E27FC236}">
                  <a16:creationId xmlns:a16="http://schemas.microsoft.com/office/drawing/2014/main" id="{0589A1E3-2CFC-CC49-804E-179B70AFB179}"/>
                </a:ext>
              </a:extLst>
            </p:cNvPr>
            <p:cNvSpPr txBox="1"/>
            <p:nvPr/>
          </p:nvSpPr>
          <p:spPr>
            <a:xfrm>
              <a:off x="0" y="-9525"/>
              <a:ext cx="10192473" cy="6138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 spc="-30" dirty="0">
                  <a:solidFill>
                    <a:srgbClr val="4EC8CA"/>
                  </a:solidFill>
                  <a:latin typeface="HK Grotesk Medium Bold"/>
                </a:rPr>
                <a:t>Azure Databricks</a:t>
              </a:r>
            </a:p>
          </p:txBody>
        </p: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935FD37B-A2CB-E342-AB24-C9F00AFFB2BA}"/>
                </a:ext>
              </a:extLst>
            </p:cNvPr>
            <p:cNvSpPr txBox="1"/>
            <p:nvPr/>
          </p:nvSpPr>
          <p:spPr>
            <a:xfrm>
              <a:off x="0" y="815796"/>
              <a:ext cx="10192473" cy="10403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200" dirty="0">
                  <a:solidFill>
                    <a:srgbClr val="FFFFFF"/>
                  </a:solidFill>
                  <a:latin typeface="HK Grotesk Light"/>
                </a:rPr>
                <a:t>Python code for all data processing</a:t>
              </a:r>
            </a:p>
            <a:p>
              <a:pPr>
                <a:lnSpc>
                  <a:spcPts val="3079"/>
                </a:lnSpc>
              </a:pPr>
              <a:r>
                <a:rPr lang="en-US" sz="2200" dirty="0">
                  <a:solidFill>
                    <a:srgbClr val="FFFFFF"/>
                  </a:solidFill>
                  <a:latin typeface="HK Grotesk Light"/>
                </a:rPr>
                <a:t>Spark for Database interaction</a:t>
              </a:r>
            </a:p>
          </p:txBody>
        </p:sp>
        <p:sp>
          <p:nvSpPr>
            <p:cNvPr id="26" name="TextBox 6">
              <a:extLst>
                <a:ext uri="{FF2B5EF4-FFF2-40B4-BE49-F238E27FC236}">
                  <a16:creationId xmlns:a16="http://schemas.microsoft.com/office/drawing/2014/main" id="{7DA0C964-F518-CF49-A44D-7435F198E2E8}"/>
                </a:ext>
              </a:extLst>
            </p:cNvPr>
            <p:cNvSpPr txBox="1"/>
            <p:nvPr/>
          </p:nvSpPr>
          <p:spPr>
            <a:xfrm>
              <a:off x="-2" y="2067634"/>
              <a:ext cx="10192473" cy="615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 spc="-30" dirty="0">
                  <a:solidFill>
                    <a:srgbClr val="4EC8CA"/>
                  </a:solidFill>
                  <a:latin typeface="HK Grotesk Medium Bold"/>
                </a:rPr>
                <a:t>SQL Database</a:t>
              </a:r>
            </a:p>
          </p:txBody>
        </p:sp>
        <p:sp>
          <p:nvSpPr>
            <p:cNvPr id="27" name="TextBox 7">
              <a:extLst>
                <a:ext uri="{FF2B5EF4-FFF2-40B4-BE49-F238E27FC236}">
                  <a16:creationId xmlns:a16="http://schemas.microsoft.com/office/drawing/2014/main" id="{B576ABBC-911D-D449-B3E0-40450F0B5C5C}"/>
                </a:ext>
              </a:extLst>
            </p:cNvPr>
            <p:cNvSpPr txBox="1"/>
            <p:nvPr/>
          </p:nvSpPr>
          <p:spPr>
            <a:xfrm>
              <a:off x="42824" y="2888471"/>
              <a:ext cx="10192473" cy="10403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200" dirty="0">
                  <a:solidFill>
                    <a:srgbClr val="FFFFFF"/>
                  </a:solidFill>
                  <a:latin typeface="HK Grotesk Light"/>
                </a:rPr>
                <a:t>Data store in a small T-SQL instance for easy interaction and storage”</a:t>
              </a:r>
            </a:p>
          </p:txBody>
        </p:sp>
        <p:sp>
          <p:nvSpPr>
            <p:cNvPr id="28" name="TextBox 8">
              <a:extLst>
                <a:ext uri="{FF2B5EF4-FFF2-40B4-BE49-F238E27FC236}">
                  <a16:creationId xmlns:a16="http://schemas.microsoft.com/office/drawing/2014/main" id="{7C20A6D4-6379-D445-A444-4A4E7FD7DBA3}"/>
                </a:ext>
              </a:extLst>
            </p:cNvPr>
            <p:cNvSpPr txBox="1"/>
            <p:nvPr/>
          </p:nvSpPr>
          <p:spPr>
            <a:xfrm>
              <a:off x="42824" y="4134126"/>
              <a:ext cx="10192473" cy="613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 spc="-30" dirty="0">
                  <a:solidFill>
                    <a:srgbClr val="4EC8CA"/>
                  </a:solidFill>
                  <a:latin typeface="HK Grotesk Medium Bold"/>
                </a:rPr>
                <a:t>Power BI</a:t>
              </a:r>
            </a:p>
          </p:txBody>
        </p:sp>
        <p:sp>
          <p:nvSpPr>
            <p:cNvPr id="29" name="TextBox 9">
              <a:extLst>
                <a:ext uri="{FF2B5EF4-FFF2-40B4-BE49-F238E27FC236}">
                  <a16:creationId xmlns:a16="http://schemas.microsoft.com/office/drawing/2014/main" id="{3F20989B-5512-A04F-B88F-C6C34E04803D}"/>
                </a:ext>
              </a:extLst>
            </p:cNvPr>
            <p:cNvSpPr txBox="1"/>
            <p:nvPr/>
          </p:nvSpPr>
          <p:spPr>
            <a:xfrm>
              <a:off x="-2" y="4953264"/>
              <a:ext cx="10192473" cy="15704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200" dirty="0" err="1">
                  <a:solidFill>
                    <a:srgbClr val="FFFFFF"/>
                  </a:solidFill>
                  <a:latin typeface="HK Grotesk Light"/>
                </a:rPr>
                <a:t>PowerBi</a:t>
              </a:r>
              <a:r>
                <a:rPr lang="en-US" sz="2200" dirty="0">
                  <a:solidFill>
                    <a:srgbClr val="FFFFFF"/>
                  </a:solidFill>
                  <a:latin typeface="HK Grotesk Light"/>
                </a:rPr>
                <a:t> is used for the visualization of the data. Limitations in the modelling due to size of dataset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7812" b="78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02142" y="4586287"/>
            <a:ext cx="11083717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 dirty="0">
                <a:solidFill>
                  <a:srgbClr val="FFFFFF"/>
                </a:solidFill>
                <a:latin typeface="HK Grotesk Medium Bold"/>
              </a:rPr>
              <a:t>Data </a:t>
            </a:r>
            <a:r>
              <a:rPr lang="en-US" sz="7200" dirty="0">
                <a:solidFill>
                  <a:srgbClr val="4EC8CA"/>
                </a:solidFill>
                <a:latin typeface="HK Grotesk Medium Bold"/>
              </a:rPr>
              <a:t>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591303" y="6520953"/>
            <a:ext cx="772033" cy="7720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543010" y="6520953"/>
            <a:ext cx="772033" cy="7720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4473231" y="6505270"/>
            <a:ext cx="832145" cy="8033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6339339" y="6520953"/>
            <a:ext cx="803398" cy="80339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8757287" y="6520953"/>
            <a:ext cx="772033" cy="77203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0653039" y="8200547"/>
            <a:ext cx="642719" cy="803398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2415864" y="8200547"/>
            <a:ext cx="1020483" cy="80339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14532887" y="8200547"/>
            <a:ext cx="706991" cy="80339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>
            <a:off x="16359789" y="8216230"/>
            <a:ext cx="756655" cy="803398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>
            <a:fillRect/>
          </a:stretch>
        </p:blipFill>
        <p:spPr>
          <a:xfrm>
            <a:off x="8913970" y="8200547"/>
            <a:ext cx="452825" cy="803398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>
            <a:off x="10569816" y="4825676"/>
            <a:ext cx="815006" cy="77203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>
            <a:fillRect/>
          </a:stretch>
        </p:blipFill>
        <p:spPr>
          <a:xfrm>
            <a:off x="12620214" y="4825676"/>
            <a:ext cx="617627" cy="772033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>
            <a:fillRect/>
          </a:stretch>
        </p:blipFill>
        <p:spPr>
          <a:xfrm>
            <a:off x="14503287" y="4825676"/>
            <a:ext cx="772033" cy="772033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>
            <a:fillRect/>
          </a:stretch>
        </p:blipFill>
        <p:spPr>
          <a:xfrm>
            <a:off x="16365632" y="4825676"/>
            <a:ext cx="750812" cy="803398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>
            <a:fillRect/>
          </a:stretch>
        </p:blipFill>
        <p:spPr>
          <a:xfrm>
            <a:off x="8751830" y="4809994"/>
            <a:ext cx="782948" cy="803398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>
            <a:fillRect/>
          </a:stretch>
        </p:blipFill>
        <p:spPr>
          <a:xfrm>
            <a:off x="10642538" y="3130399"/>
            <a:ext cx="669563" cy="772033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>
            <a:fillRect/>
          </a:stretch>
        </p:blipFill>
        <p:spPr>
          <a:xfrm>
            <a:off x="12590034" y="3130399"/>
            <a:ext cx="677986" cy="772033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rcRect/>
          <a:stretch>
            <a:fillRect/>
          </a:stretch>
        </p:blipFill>
        <p:spPr>
          <a:xfrm>
            <a:off x="14503287" y="3130399"/>
            <a:ext cx="772033" cy="772033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rcRect/>
          <a:stretch>
            <a:fillRect/>
          </a:stretch>
        </p:blipFill>
        <p:spPr>
          <a:xfrm>
            <a:off x="16423331" y="3130399"/>
            <a:ext cx="635415" cy="803398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rcRect/>
          <a:stretch>
            <a:fillRect/>
          </a:stretch>
        </p:blipFill>
        <p:spPr>
          <a:xfrm>
            <a:off x="8751830" y="3124942"/>
            <a:ext cx="782948" cy="782948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rcRect/>
          <a:stretch>
            <a:fillRect/>
          </a:stretch>
        </p:blipFill>
        <p:spPr>
          <a:xfrm>
            <a:off x="10753102" y="1372042"/>
            <a:ext cx="450587" cy="772033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rcRect/>
          <a:stretch>
            <a:fillRect/>
          </a:stretch>
        </p:blipFill>
        <p:spPr>
          <a:xfrm>
            <a:off x="12624798" y="1372042"/>
            <a:ext cx="610608" cy="772033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rcRect/>
          <a:stretch>
            <a:fillRect/>
          </a:stretch>
        </p:blipFill>
        <p:spPr>
          <a:xfrm>
            <a:off x="14581566" y="1372042"/>
            <a:ext cx="617627" cy="772033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rcRect/>
          <a:stretch>
            <a:fillRect/>
          </a:stretch>
        </p:blipFill>
        <p:spPr>
          <a:xfrm>
            <a:off x="16343336" y="1372042"/>
            <a:ext cx="797556" cy="803398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rcRect/>
          <a:stretch>
            <a:fillRect/>
          </a:stretch>
        </p:blipFill>
        <p:spPr>
          <a:xfrm>
            <a:off x="8751830" y="1267372"/>
            <a:ext cx="785099" cy="981374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1028700" y="2895702"/>
            <a:ext cx="4931757" cy="3309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FFFFFF"/>
                </a:solidFill>
                <a:latin typeface="HK Grotesk Medium Bold"/>
              </a:rPr>
              <a:t>Questions</a:t>
            </a:r>
          </a:p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FFFFFF"/>
                </a:solidFill>
                <a:latin typeface="HK Grotesk Medium Bold"/>
              </a:rPr>
              <a:t>&amp;</a:t>
            </a:r>
          </a:p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FFFFFF"/>
                </a:solidFill>
                <a:latin typeface="HK Grotesk Medium Bold"/>
              </a:rPr>
              <a:t>Answers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417</Words>
  <Application>Microsoft Macintosh PowerPoint</Application>
  <PresentationFormat>Custom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HK Grotesk Medium Bold</vt:lpstr>
      <vt:lpstr>HK Grotesk Light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Teal Dark Simple Digital  Lifestyle Pitch Deck Presentation</dc:title>
  <cp:lastModifiedBy>Gustav Selfort Hartz</cp:lastModifiedBy>
  <cp:revision>13</cp:revision>
  <dcterms:created xsi:type="dcterms:W3CDTF">2006-08-16T00:00:00Z</dcterms:created>
  <dcterms:modified xsi:type="dcterms:W3CDTF">2021-06-19T12:19:01Z</dcterms:modified>
  <dc:identifier>DAEht9EymeE</dc:identifier>
</cp:coreProperties>
</file>