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8" r:id="rId7"/>
    <p:sldId id="267" r:id="rId8"/>
    <p:sldId id="269" r:id="rId9"/>
    <p:sldId id="258" r:id="rId10"/>
    <p:sldId id="270" r:id="rId11"/>
    <p:sldId id="259" r:id="rId12"/>
    <p:sldId id="260" r:id="rId13"/>
    <p:sldId id="271" r:id="rId14"/>
    <p:sldId id="272" r:id="rId15"/>
    <p:sldId id="273" r:id="rId16"/>
    <p:sldId id="262" r:id="rId17"/>
    <p:sldId id="274" r:id="rId18"/>
    <p:sldId id="261" r:id="rId19"/>
    <p:sldId id="275" r:id="rId20"/>
    <p:sldId id="276" r:id="rId21"/>
    <p:sldId id="277" r:id="rId22"/>
    <p:sldId id="278" r:id="rId23"/>
    <p:sldId id="279" r:id="rId24"/>
    <p:sldId id="280" r:id="rId25"/>
    <p:sldId id="282" r:id="rId26"/>
    <p:sldId id="28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27"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ecured.cu/index.php?title=DataTables&amp;action=edit&amp;redlink=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ecured.cu/index.php?title=Collection&amp;action=edit&amp;redlink=1" TargetMode="External"/><Relationship Id="rId2" Type="http://schemas.openxmlformats.org/officeDocument/2006/relationships/hyperlink" Target="http://www.ecured.cu/index.php?title=Container&amp;action=edit&amp;redlink=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617785"/>
            <a:ext cx="8825658" cy="2301467"/>
          </a:xfrm>
        </p:spPr>
        <p:txBody>
          <a:bodyPr/>
          <a:lstStyle/>
          <a:p>
            <a:pPr algn="ctr"/>
            <a:r>
              <a:rPr lang="es-CL" dirty="0"/>
              <a:t>Asignatura </a:t>
            </a:r>
            <a:r>
              <a:rPr lang="es-CL" dirty="0" smtClean="0"/>
              <a:t>APR-001</a:t>
            </a:r>
            <a:r>
              <a:rPr lang="es-CL" dirty="0"/>
              <a:t/>
            </a:r>
            <a:br>
              <a:rPr lang="es-CL" dirty="0"/>
            </a:br>
            <a:r>
              <a:rPr lang="es-CL" sz="3600" b="1" dirty="0" smtClean="0"/>
              <a:t>FUNDAMENTOS DE PROGRAMACIÓN EN ENTORNO WEB </a:t>
            </a:r>
            <a:endParaRPr lang="es-CL" sz="3600" b="1" dirty="0"/>
          </a:p>
        </p:txBody>
      </p:sp>
      <p:sp>
        <p:nvSpPr>
          <p:cNvPr id="3" name="Subtítulo 2"/>
          <p:cNvSpPr>
            <a:spLocks noGrp="1"/>
          </p:cNvSpPr>
          <p:nvPr>
            <p:ph type="subTitle" idx="1"/>
          </p:nvPr>
        </p:nvSpPr>
        <p:spPr/>
        <p:txBody>
          <a:bodyPr/>
          <a:lstStyle/>
          <a:p>
            <a:r>
              <a:rPr lang="es-CL" dirty="0" smtClean="0"/>
              <a:t>CLASE 2</a:t>
            </a:r>
            <a:endParaRPr lang="es-CL" dirty="0"/>
          </a:p>
        </p:txBody>
      </p:sp>
    </p:spTree>
    <p:extLst>
      <p:ext uri="{BB962C8B-B14F-4D97-AF65-F5344CB8AC3E}">
        <p14:creationId xmlns:p14="http://schemas.microsoft.com/office/powerpoint/2010/main" val="239743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17719" y="2841672"/>
            <a:ext cx="8825658" cy="1109073"/>
          </a:xfrm>
        </p:spPr>
        <p:txBody>
          <a:bodyPr/>
          <a:lstStyle/>
          <a:p>
            <a:pPr algn="ctr"/>
            <a:r>
              <a:rPr lang="es-CL" sz="6600" dirty="0" smtClean="0"/>
              <a:t>Modelo MVC</a:t>
            </a:r>
            <a:endParaRPr lang="es-CL" sz="6600" b="1" dirty="0"/>
          </a:p>
        </p:txBody>
      </p:sp>
    </p:spTree>
    <p:extLst>
      <p:ext uri="{BB962C8B-B14F-4D97-AF65-F5344CB8AC3E}">
        <p14:creationId xmlns:p14="http://schemas.microsoft.com/office/powerpoint/2010/main" val="77469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91683" y="2525499"/>
            <a:ext cx="8825658" cy="3711528"/>
          </a:xfrm>
        </p:spPr>
        <p:txBody>
          <a:bodyPr>
            <a:noAutofit/>
          </a:bodyPr>
          <a:lstStyle/>
          <a:p>
            <a:pPr marL="342900" indent="-342900">
              <a:buFont typeface="Arial" panose="020B0604020202020204" pitchFamily="34" charset="0"/>
              <a:buChar char="•"/>
            </a:pPr>
            <a:r>
              <a:rPr lang="es-CL" dirty="0"/>
              <a:t>Su fundamento es la </a:t>
            </a:r>
            <a:r>
              <a:rPr lang="es-CL" b="1" dirty="0"/>
              <a:t>separación del código en tres capas diferentes</a:t>
            </a:r>
            <a:r>
              <a:rPr lang="es-CL" dirty="0"/>
              <a:t>, acotadas por su responsabilidad, en lo que se llaman </a:t>
            </a:r>
            <a:r>
              <a:rPr lang="es-CL" b="1" dirty="0"/>
              <a:t>Modelos, Vistas y </a:t>
            </a:r>
            <a:r>
              <a:rPr lang="es-CL" b="1" dirty="0" smtClean="0"/>
              <a:t>Controladores</a:t>
            </a:r>
            <a:r>
              <a:rPr lang="es-CL" dirty="0"/>
              <a:t>.</a:t>
            </a:r>
            <a:endParaRPr lang="es-CL" dirty="0"/>
          </a:p>
        </p:txBody>
      </p:sp>
    </p:spTree>
    <p:extLst>
      <p:ext uri="{BB962C8B-B14F-4D97-AF65-F5344CB8AC3E}">
        <p14:creationId xmlns:p14="http://schemas.microsoft.com/office/powerpoint/2010/main" val="127718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a:t>Modelos</a:t>
            </a:r>
          </a:p>
          <a:p>
            <a:pPr fontAlgn="base"/>
            <a:r>
              <a:rPr lang="es-CL" b="1" dirty="0"/>
              <a:t>Es la capa donde se trabaja con los datos</a:t>
            </a:r>
            <a:r>
              <a:rPr lang="es-CL" dirty="0"/>
              <a:t>,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CL" i="1" dirty="0" err="1"/>
              <a:t>selects</a:t>
            </a:r>
            <a:r>
              <a:rPr lang="es-CL" i="1" dirty="0"/>
              <a:t>, </a:t>
            </a:r>
            <a:r>
              <a:rPr lang="es-CL" i="1" dirty="0" err="1"/>
              <a:t>updates</a:t>
            </a:r>
            <a:r>
              <a:rPr lang="es-CL" i="1" dirty="0"/>
              <a:t>, </a:t>
            </a:r>
            <a:r>
              <a:rPr lang="es-CL" i="1" dirty="0" err="1"/>
              <a:t>inserts</a:t>
            </a:r>
            <a:r>
              <a:rPr lang="es-CL" dirty="0"/>
              <a:t>, etc</a:t>
            </a:r>
            <a:r>
              <a:rPr lang="es-CL" dirty="0" smtClean="0"/>
              <a:t>.</a:t>
            </a:r>
            <a:endParaRPr lang="es-CL" dirty="0"/>
          </a:p>
        </p:txBody>
      </p:sp>
    </p:spTree>
    <p:extLst>
      <p:ext uri="{BB962C8B-B14F-4D97-AF65-F5344CB8AC3E}">
        <p14:creationId xmlns:p14="http://schemas.microsoft.com/office/powerpoint/2010/main" val="315204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smtClean="0"/>
              <a:t>Las </a:t>
            </a:r>
            <a:r>
              <a:rPr lang="es-CL" b="1" dirty="0"/>
              <a:t>vistas, </a:t>
            </a:r>
            <a:endParaRPr lang="es-CL" b="1" dirty="0" smtClean="0"/>
          </a:p>
          <a:p>
            <a:pPr fontAlgn="base"/>
            <a:r>
              <a:rPr lang="es-CL" dirty="0" smtClean="0"/>
              <a:t>como </a:t>
            </a:r>
            <a:r>
              <a:rPr lang="es-CL" dirty="0"/>
              <a:t>su nombre nos hace entender, contienen el código de nuestra aplicación que va a producir la visualización de las interfaces de usuario, o sea, el código que nos permitirá </a:t>
            </a:r>
            <a:r>
              <a:rPr lang="es-CL" dirty="0" err="1"/>
              <a:t>renderizar</a:t>
            </a:r>
            <a:r>
              <a:rPr lang="es-CL" dirty="0"/>
              <a:t> los estados de nuestra aplicación en HTML. En las vistas nada más tenemos los códigos HTML y PHP que nos permite </a:t>
            </a:r>
            <a:r>
              <a:rPr lang="es-CL" b="1" dirty="0"/>
              <a:t>mostrar la salida.</a:t>
            </a:r>
            <a:endParaRPr lang="es-CL" dirty="0"/>
          </a:p>
          <a:p>
            <a:pPr fontAlgn="base"/>
            <a:r>
              <a:rPr lang="es-CL" dirty="0"/>
              <a:t>En la vista generalmente trabajamos con los datos, sin embargo, no se realiza un acceso directo a éstos. Las vistas requerirán los datos a los modelos y ellas se generará la salida, tal como nuestra aplicación requiera</a:t>
            </a:r>
            <a:r>
              <a:rPr lang="es-CL" dirty="0" smtClean="0"/>
              <a:t>.</a:t>
            </a:r>
            <a:endParaRPr lang="es-CL" dirty="0"/>
          </a:p>
        </p:txBody>
      </p:sp>
    </p:spTree>
    <p:extLst>
      <p:ext uri="{BB962C8B-B14F-4D97-AF65-F5344CB8AC3E}">
        <p14:creationId xmlns:p14="http://schemas.microsoft.com/office/powerpoint/2010/main" val="5778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smtClean="0"/>
              <a:t>Controladores</a:t>
            </a:r>
            <a:endParaRPr lang="es-CL" b="1" dirty="0"/>
          </a:p>
          <a:p>
            <a:pPr fontAlgn="base"/>
            <a:r>
              <a:rPr lang="es-CL" dirty="0"/>
              <a:t>Contiene el código necesario para responder a las acciones que se solicitan en la aplicación, como visualizar un elemento, realizar una compra, una búsqueda de información, etc.</a:t>
            </a:r>
          </a:p>
          <a:p>
            <a:pPr fontAlgn="base"/>
            <a:r>
              <a:rPr lang="es-CL" dirty="0"/>
              <a:t>En realidad es una capa que sirve de </a:t>
            </a:r>
            <a:r>
              <a:rPr lang="es-CL" b="1" dirty="0"/>
              <a:t>enlace entre las vistas y los modelos, respondiendo a los mecanismos que puedan requerirse para implementar las necesidades de nuestra aplicación.</a:t>
            </a:r>
            <a:r>
              <a:rPr lang="es-CL" dirty="0"/>
              <a:t> Sin embargo, su responsabilidad no es manipular directamente datos, ni mostrar ningún tipo de salida, sino servir de enlace entre los modelos y las vistas para implementar las diversas necesidades del desarrollo.</a:t>
            </a:r>
          </a:p>
        </p:txBody>
      </p:sp>
    </p:spTree>
    <p:extLst>
      <p:ext uri="{BB962C8B-B14F-4D97-AF65-F5344CB8AC3E}">
        <p14:creationId xmlns:p14="http://schemas.microsoft.com/office/powerpoint/2010/main" val="1488506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673100"/>
            <a:ext cx="7112000" cy="5511800"/>
          </a:xfrm>
          <a:prstGeom prst="rect">
            <a:avLst/>
          </a:prstGeom>
        </p:spPr>
      </p:pic>
    </p:spTree>
    <p:extLst>
      <p:ext uri="{BB962C8B-B14F-4D97-AF65-F5344CB8AC3E}">
        <p14:creationId xmlns:p14="http://schemas.microsoft.com/office/powerpoint/2010/main" val="3482725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79142" y="1625167"/>
            <a:ext cx="8825658" cy="3711528"/>
          </a:xfrm>
        </p:spPr>
        <p:txBody>
          <a:bodyPr>
            <a:noAutofit/>
          </a:bodyPr>
          <a:lstStyle/>
          <a:p>
            <a:pPr algn="just" fontAlgn="base"/>
            <a:r>
              <a:rPr lang="es-CL" dirty="0"/>
              <a:t>El usuario </a:t>
            </a:r>
            <a:r>
              <a:rPr lang="es-CL" b="1" dirty="0"/>
              <a:t>realiza una solicitud</a:t>
            </a:r>
            <a:r>
              <a:rPr lang="es-CL" dirty="0"/>
              <a:t> a nuestro sitio web. Generalmente estará desencadenada por acceder a una página de nuestro sitio. Esa solicitud le llega al controlador.</a:t>
            </a:r>
          </a:p>
          <a:p>
            <a:pPr algn="just" fontAlgn="base"/>
            <a:r>
              <a:rPr lang="es-CL" dirty="0"/>
              <a:t>El </a:t>
            </a:r>
            <a:r>
              <a:rPr lang="es-CL" b="1" dirty="0"/>
              <a:t>controlador comunica tanto con modelos como con vistas.</a:t>
            </a:r>
            <a:r>
              <a:rPr lang="es-CL" dirty="0"/>
              <a:t> A los modelos les solicita datos o les manda realizar actualizaciones de los datos. A las vistas les solicita la salida correspondiente, una vez se hayan realizado las operaciones pertinentes según la lógica del negocio</a:t>
            </a:r>
            <a:r>
              <a:rPr lang="es-CL" dirty="0" smtClean="0"/>
              <a:t>.</a:t>
            </a:r>
            <a:endParaRPr lang="es-CL" dirty="0"/>
          </a:p>
        </p:txBody>
      </p:sp>
    </p:spTree>
    <p:extLst>
      <p:ext uri="{BB962C8B-B14F-4D97-AF65-F5344CB8AC3E}">
        <p14:creationId xmlns:p14="http://schemas.microsoft.com/office/powerpoint/2010/main" val="4225828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46429" y="1653302"/>
            <a:ext cx="8825658" cy="3711528"/>
          </a:xfrm>
        </p:spPr>
        <p:txBody>
          <a:bodyPr>
            <a:noAutofit/>
          </a:bodyPr>
          <a:lstStyle/>
          <a:p>
            <a:pPr algn="just" fontAlgn="base"/>
            <a:r>
              <a:rPr lang="es-CL" dirty="0" smtClean="0"/>
              <a:t>Para </a:t>
            </a:r>
            <a:r>
              <a:rPr lang="es-CL" dirty="0"/>
              <a:t>producir la salida, en ocasiones las </a:t>
            </a:r>
            <a:r>
              <a:rPr lang="es-CL" b="1" dirty="0"/>
              <a:t>vistas pueden solicitar más información a los modelos.</a:t>
            </a:r>
            <a:r>
              <a:rPr lang="es-CL" dirty="0"/>
              <a:t> En ocasiones, el controlador será el responsable de solicitar todos los datos a los modelos y de enviarlos a las vistas, haciendo de puente entre unos y otros. Sería corriente tanto una cosa como la otra, todo depende de nuestra implementación; por eso esa flecha la hemos coloreado de otro color.</a:t>
            </a:r>
          </a:p>
          <a:p>
            <a:pPr algn="just" fontAlgn="base"/>
            <a:r>
              <a:rPr lang="es-CL" b="1" dirty="0"/>
              <a:t>Las vistas envían al usuario la salida.</a:t>
            </a:r>
            <a:r>
              <a:rPr lang="es-CL" dirty="0"/>
              <a:t> Aunque en ocasiones esa salida puede ir de vuelta al controlador y sería éste el que hace el envío al cliente, por eso he puesto la flecha en otro color.</a:t>
            </a:r>
          </a:p>
        </p:txBody>
      </p:sp>
    </p:spTree>
    <p:extLst>
      <p:ext uri="{BB962C8B-B14F-4D97-AF65-F5344CB8AC3E}">
        <p14:creationId xmlns:p14="http://schemas.microsoft.com/office/powerpoint/2010/main" val="241004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1344" y="2901095"/>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endParaRPr lang="es-CL" sz="4800" b="1" dirty="0"/>
          </a:p>
        </p:txBody>
      </p:sp>
    </p:spTree>
    <p:extLst>
      <p:ext uri="{BB962C8B-B14F-4D97-AF65-F5344CB8AC3E}">
        <p14:creationId xmlns:p14="http://schemas.microsoft.com/office/powerpoint/2010/main" val="104517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r>
              <a:rPr lang="es-CL" sz="6600" dirty="0" smtClean="0"/>
              <a:t>:</a:t>
            </a:r>
            <a:endParaRPr lang="es-CL" sz="4800" b="1" dirty="0"/>
          </a:p>
        </p:txBody>
      </p:sp>
      <p:sp>
        <p:nvSpPr>
          <p:cNvPr id="3" name="Subtítulo 2"/>
          <p:cNvSpPr>
            <a:spLocks noGrp="1"/>
          </p:cNvSpPr>
          <p:nvPr>
            <p:ph type="subTitle" idx="1"/>
          </p:nvPr>
        </p:nvSpPr>
        <p:spPr>
          <a:xfrm>
            <a:off x="1591683" y="3066968"/>
            <a:ext cx="8825658" cy="1617574"/>
          </a:xfrm>
        </p:spPr>
        <p:txBody>
          <a:bodyPr>
            <a:noAutofit/>
          </a:bodyPr>
          <a:lstStyle/>
          <a:p>
            <a:pPr fontAlgn="base"/>
            <a:r>
              <a:rPr lang="es-CL" b="1" dirty="0"/>
              <a:t>HTML</a:t>
            </a:r>
            <a:r>
              <a:rPr lang="es-CL" dirty="0"/>
              <a:t>, sigla en inglés de </a:t>
            </a:r>
            <a:r>
              <a:rPr lang="es-CL" b="1" i="1" dirty="0" err="1"/>
              <a:t>HyperText</a:t>
            </a:r>
            <a:r>
              <a:rPr lang="es-CL" b="1" i="1" dirty="0"/>
              <a:t> </a:t>
            </a:r>
            <a:r>
              <a:rPr lang="es-CL" b="1" i="1" dirty="0" err="1"/>
              <a:t>Markup</a:t>
            </a:r>
            <a:r>
              <a:rPr lang="es-CL" b="1" i="1" dirty="0"/>
              <a:t> </a:t>
            </a:r>
            <a:r>
              <a:rPr lang="es-CL" b="1" i="1" dirty="0" err="1"/>
              <a:t>Language</a:t>
            </a:r>
            <a:r>
              <a:rPr lang="es-CL" dirty="0"/>
              <a:t> (lenguaje de marcas de hipertexto), hace referencia al </a:t>
            </a:r>
            <a:r>
              <a:rPr lang="es-CL" dirty="0" smtClean="0"/>
              <a:t>lenguaje de marcado</a:t>
            </a:r>
            <a:r>
              <a:rPr lang="es-CL" dirty="0"/>
              <a:t> para la elaboración </a:t>
            </a:r>
            <a:r>
              <a:rPr lang="es-CL" dirty="0" smtClean="0"/>
              <a:t>de</a:t>
            </a:r>
            <a:r>
              <a:rPr lang="es-CL" dirty="0"/>
              <a:t> </a:t>
            </a:r>
            <a:r>
              <a:rPr lang="es-CL" dirty="0" smtClean="0"/>
              <a:t>páginas web </a:t>
            </a:r>
            <a:r>
              <a:rPr lang="es-CL" dirty="0" err="1" smtClean="0"/>
              <a:t>utlizando</a:t>
            </a:r>
            <a:r>
              <a:rPr lang="es-CL" dirty="0" smtClean="0"/>
              <a:t> etiquetas.</a:t>
            </a:r>
            <a:endParaRPr lang="es-CL" dirty="0"/>
          </a:p>
        </p:txBody>
      </p:sp>
    </p:spTree>
    <p:extLst>
      <p:ext uri="{BB962C8B-B14F-4D97-AF65-F5344CB8AC3E}">
        <p14:creationId xmlns:p14="http://schemas.microsoft.com/office/powerpoint/2010/main" val="47969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1167617"/>
            <a:ext cx="8825658" cy="1109073"/>
          </a:xfrm>
        </p:spPr>
        <p:txBody>
          <a:bodyPr/>
          <a:lstStyle/>
          <a:p>
            <a:pPr algn="ctr"/>
            <a:r>
              <a:rPr lang="es-CL" sz="6600" dirty="0" smtClean="0"/>
              <a:t>Proyecto Web:</a:t>
            </a:r>
            <a:endParaRPr lang="es-CL" sz="6600" b="1" dirty="0"/>
          </a:p>
        </p:txBody>
      </p:sp>
      <p:sp>
        <p:nvSpPr>
          <p:cNvPr id="3" name="Subtítulo 2"/>
          <p:cNvSpPr>
            <a:spLocks noGrp="1"/>
          </p:cNvSpPr>
          <p:nvPr>
            <p:ph type="subTitle" idx="1"/>
          </p:nvPr>
        </p:nvSpPr>
        <p:spPr>
          <a:xfrm>
            <a:off x="1659922" y="2276690"/>
            <a:ext cx="8825658" cy="4039704"/>
          </a:xfrm>
        </p:spPr>
        <p:txBody>
          <a:bodyPr>
            <a:normAutofit fontScale="77500" lnSpcReduction="20000"/>
          </a:bodyPr>
          <a:lstStyle/>
          <a:p>
            <a:r>
              <a:rPr lang="es-CL" dirty="0" smtClean="0"/>
              <a:t>Es una planificación estructurada</a:t>
            </a:r>
            <a:r>
              <a:rPr lang="es-CL" dirty="0"/>
              <a:t>, para solucionar una necesidad de una empresa u </a:t>
            </a:r>
            <a:r>
              <a:rPr lang="es-CL" dirty="0" smtClean="0"/>
              <a:t>organización, a través de </a:t>
            </a:r>
            <a:r>
              <a:rPr lang="es-CL" dirty="0"/>
              <a:t>una </a:t>
            </a:r>
            <a:r>
              <a:rPr lang="es-CL" dirty="0" smtClean="0"/>
              <a:t>aplicación la cual </a:t>
            </a:r>
            <a:r>
              <a:rPr lang="es-CL" dirty="0"/>
              <a:t>se </a:t>
            </a:r>
            <a:r>
              <a:rPr lang="es-CL" dirty="0" smtClean="0"/>
              <a:t>accederá vía </a:t>
            </a:r>
            <a:r>
              <a:rPr lang="es-CL" dirty="0"/>
              <a:t>internet o </a:t>
            </a:r>
            <a:r>
              <a:rPr lang="es-CL" dirty="0" smtClean="0"/>
              <a:t>vía </a:t>
            </a:r>
            <a:r>
              <a:rPr lang="es-CL" dirty="0"/>
              <a:t>web. </a:t>
            </a:r>
            <a:r>
              <a:rPr lang="es-CL" dirty="0"/>
              <a:t/>
            </a:r>
            <a:br>
              <a:rPr lang="es-CL" dirty="0"/>
            </a:br>
            <a:r>
              <a:rPr lang="es-CL" dirty="0"/>
              <a:t/>
            </a:r>
            <a:br>
              <a:rPr lang="es-CL" dirty="0"/>
            </a:br>
            <a:r>
              <a:rPr lang="es-CL" dirty="0" smtClean="0"/>
              <a:t>Proceso para realizar un proyecto web:</a:t>
            </a:r>
            <a:r>
              <a:rPr lang="es-CL" dirty="0"/>
              <a:t> </a:t>
            </a:r>
            <a:endParaRPr lang="es-CL" dirty="0" smtClean="0"/>
          </a:p>
          <a:p>
            <a:pPr marL="457200" indent="-457200">
              <a:buFont typeface="+mj-lt"/>
              <a:buAutoNum type="arabicPeriod"/>
            </a:pPr>
            <a:r>
              <a:rPr lang="es-CL" dirty="0" smtClean="0"/>
              <a:t>identificación del problema.</a:t>
            </a:r>
            <a:r>
              <a:rPr lang="es-CL" dirty="0"/>
              <a:t> </a:t>
            </a:r>
            <a:endParaRPr lang="es-CL" dirty="0" smtClean="0"/>
          </a:p>
          <a:p>
            <a:pPr marL="457200" indent="-457200">
              <a:buFont typeface="+mj-lt"/>
              <a:buAutoNum type="arabicPeriod"/>
            </a:pPr>
            <a:r>
              <a:rPr lang="es-CL" dirty="0" smtClean="0"/>
              <a:t>Analizar </a:t>
            </a:r>
            <a:r>
              <a:rPr lang="es-CL" dirty="0"/>
              <a:t>sus causas. </a:t>
            </a:r>
            <a:endParaRPr lang="es-CL" dirty="0" smtClean="0"/>
          </a:p>
          <a:p>
            <a:pPr marL="457200" indent="-457200">
              <a:buFont typeface="+mj-lt"/>
              <a:buAutoNum type="arabicPeriod"/>
            </a:pPr>
            <a:r>
              <a:rPr lang="es-CL" dirty="0" smtClean="0"/>
              <a:t>Analizar </a:t>
            </a:r>
            <a:r>
              <a:rPr lang="es-CL" dirty="0"/>
              <a:t>sus posibles </a:t>
            </a:r>
            <a:r>
              <a:rPr lang="es-CL" dirty="0" smtClean="0"/>
              <a:t>soluciones.</a:t>
            </a:r>
          </a:p>
          <a:p>
            <a:pPr marL="457200" indent="-457200">
              <a:buFont typeface="+mj-lt"/>
              <a:buAutoNum type="arabicPeriod"/>
            </a:pPr>
            <a:r>
              <a:rPr lang="es-CL" dirty="0" smtClean="0"/>
              <a:t>Diseñar </a:t>
            </a:r>
            <a:r>
              <a:rPr lang="es-CL" dirty="0"/>
              <a:t>o esquematizar la </a:t>
            </a:r>
            <a:r>
              <a:rPr lang="es-CL" dirty="0" smtClean="0"/>
              <a:t>solución </a:t>
            </a:r>
            <a:r>
              <a:rPr lang="es-CL" dirty="0"/>
              <a:t>encontrada, usando herramientas de diseño. </a:t>
            </a:r>
            <a:endParaRPr lang="es-CL" dirty="0" smtClean="0"/>
          </a:p>
          <a:p>
            <a:pPr marL="457200" indent="-457200">
              <a:buFont typeface="+mj-lt"/>
              <a:buAutoNum type="arabicPeriod"/>
            </a:pPr>
            <a:r>
              <a:rPr lang="es-CL" dirty="0" smtClean="0"/>
              <a:t>Validar </a:t>
            </a:r>
            <a:r>
              <a:rPr lang="es-CL" dirty="0"/>
              <a:t>las herramientas web para la </a:t>
            </a:r>
            <a:r>
              <a:rPr lang="es-CL" dirty="0" smtClean="0"/>
              <a:t>creación </a:t>
            </a:r>
            <a:r>
              <a:rPr lang="es-CL" dirty="0"/>
              <a:t>de la nueva </a:t>
            </a:r>
            <a:r>
              <a:rPr lang="es-CL" dirty="0" smtClean="0"/>
              <a:t>aplicación.</a:t>
            </a:r>
          </a:p>
          <a:p>
            <a:pPr marL="457200" indent="-457200">
              <a:buFont typeface="+mj-lt"/>
              <a:buAutoNum type="arabicPeriod"/>
            </a:pPr>
            <a:r>
              <a:rPr lang="es-CL" dirty="0" smtClean="0"/>
              <a:t>Planificación y valoración en </a:t>
            </a:r>
            <a:r>
              <a:rPr lang="es-CL" dirty="0"/>
              <a:t>Tiempos (horas o </a:t>
            </a:r>
            <a:r>
              <a:rPr lang="es-CL" dirty="0" smtClean="0"/>
              <a:t>días) </a:t>
            </a:r>
            <a:r>
              <a:rPr lang="es-CL" dirty="0"/>
              <a:t>de entrega de los </a:t>
            </a:r>
            <a:r>
              <a:rPr lang="es-CL" dirty="0" smtClean="0"/>
              <a:t>módulos </a:t>
            </a:r>
            <a:r>
              <a:rPr lang="es-CL" dirty="0"/>
              <a:t>diseñado de la app. </a:t>
            </a:r>
            <a:endParaRPr lang="es-CL" dirty="0"/>
          </a:p>
          <a:p>
            <a:pPr marL="457200" indent="-457200">
              <a:buFont typeface="+mj-lt"/>
              <a:buAutoNum type="arabicPeriod"/>
            </a:pPr>
            <a:r>
              <a:rPr lang="es-CL" dirty="0" smtClean="0"/>
              <a:t>Establecer los </a:t>
            </a:r>
            <a:r>
              <a:rPr lang="es-CL" dirty="0"/>
              <a:t>elementos </a:t>
            </a:r>
            <a:r>
              <a:rPr lang="es-CL" dirty="0" smtClean="0"/>
              <a:t>y/o equipo de trabajo que </a:t>
            </a:r>
            <a:r>
              <a:rPr lang="es-CL" dirty="0"/>
              <a:t>formaran </a:t>
            </a:r>
            <a:r>
              <a:rPr lang="es-CL" dirty="0" smtClean="0"/>
              <a:t>los recursos para el desarrollo </a:t>
            </a:r>
            <a:r>
              <a:rPr lang="es-CL" dirty="0"/>
              <a:t>de la </a:t>
            </a:r>
            <a:r>
              <a:rPr lang="es-CL" dirty="0" smtClean="0"/>
              <a:t>aplicación.</a:t>
            </a:r>
            <a:r>
              <a:rPr lang="es-CL" dirty="0"/>
              <a:t> </a:t>
            </a:r>
            <a:endParaRPr lang="es-CL" dirty="0" smtClean="0"/>
          </a:p>
          <a:p>
            <a:pPr marL="457200" indent="-457200">
              <a:buFont typeface="+mj-lt"/>
              <a:buAutoNum type="arabicPeriod"/>
            </a:pPr>
            <a:endParaRPr lang="es-CL" dirty="0"/>
          </a:p>
        </p:txBody>
      </p:sp>
    </p:spTree>
    <p:extLst>
      <p:ext uri="{BB962C8B-B14F-4D97-AF65-F5344CB8AC3E}">
        <p14:creationId xmlns:p14="http://schemas.microsoft.com/office/powerpoint/2010/main" val="114045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endParaRPr lang="es-CL" sz="4800" b="1" dirty="0"/>
          </a:p>
        </p:txBody>
      </p:sp>
      <p:sp>
        <p:nvSpPr>
          <p:cNvPr id="3" name="Subtítulo 2"/>
          <p:cNvSpPr>
            <a:spLocks noGrp="1"/>
          </p:cNvSpPr>
          <p:nvPr>
            <p:ph type="subTitle" idx="1"/>
          </p:nvPr>
        </p:nvSpPr>
        <p:spPr>
          <a:xfrm>
            <a:off x="1591683" y="2884087"/>
            <a:ext cx="8825658" cy="2405365"/>
          </a:xfrm>
        </p:spPr>
        <p:txBody>
          <a:bodyPr>
            <a:noAutofit/>
          </a:bodyPr>
          <a:lstStyle/>
          <a:p>
            <a:pPr fontAlgn="base"/>
            <a:r>
              <a:rPr lang="es-CL" dirty="0"/>
              <a:t>El HTML se escribe en forma de «etiquetas», rodeadas por corchetes angulares (&lt;,&gt;,/). El HTML también puede describir, hasta un cierto punto, la apariencia de un documento, y puede incluir o hacer referencia a un tipo de programa llamado script, el cual puede afectar el comportamiento de navegadores web y otros procesadores de HTML.</a:t>
            </a:r>
            <a:endParaRPr lang="es-CL" dirty="0"/>
          </a:p>
        </p:txBody>
      </p:sp>
    </p:spTree>
    <p:extLst>
      <p:ext uri="{BB962C8B-B14F-4D97-AF65-F5344CB8AC3E}">
        <p14:creationId xmlns:p14="http://schemas.microsoft.com/office/powerpoint/2010/main" val="2775997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544848"/>
          </a:xfrm>
        </p:spPr>
        <p:txBody>
          <a:bodyPr>
            <a:noAutofit/>
          </a:bodyPr>
          <a:lstStyle/>
          <a:p>
            <a:pPr marL="342900" indent="-342900" fontAlgn="base">
              <a:buFont typeface="Arial" panose="020B0604020202020204" pitchFamily="34" charset="0"/>
              <a:buChar char="•"/>
            </a:pPr>
            <a:r>
              <a:rPr lang="es-CL" dirty="0"/>
              <a:t>&lt;</a:t>
            </a:r>
            <a:r>
              <a:rPr lang="es-CL" dirty="0" err="1"/>
              <a:t>html</a:t>
            </a:r>
            <a:r>
              <a:rPr lang="es-CL" dirty="0"/>
              <a:t>&gt;: define el inicio del documento HTML, le indica al navegador que lo que viene a continuación debe ser interpretado como código HTML. Esto es así de facto, ya que en teoría lo que define el tipo de documento es el DOCTYPE, que significa la palabra justo tras DOCTYPE el </a:t>
            </a:r>
            <a:r>
              <a:rPr lang="es-CL" dirty="0" err="1"/>
              <a:t>tag</a:t>
            </a:r>
            <a:r>
              <a:rPr lang="es-CL" dirty="0"/>
              <a:t> de raíz.</a:t>
            </a:r>
          </a:p>
          <a:p>
            <a:pPr marL="342900" indent="-342900" fontAlgn="base">
              <a:buFont typeface="Arial" panose="020B0604020202020204" pitchFamily="34" charset="0"/>
              <a:buChar char="•"/>
            </a:pPr>
            <a:r>
              <a:rPr lang="es-CL" dirty="0"/>
              <a:t>&lt;script&gt;: incrusta un script en una web, o llama a uno mediante </a:t>
            </a:r>
            <a:r>
              <a:rPr lang="es-CL" dirty="0" err="1"/>
              <a:t>src</a:t>
            </a:r>
            <a:r>
              <a:rPr lang="es-CL" dirty="0"/>
              <a:t>="</a:t>
            </a:r>
            <a:r>
              <a:rPr lang="es-CL" dirty="0" err="1"/>
              <a:t>url</a:t>
            </a:r>
            <a:r>
              <a:rPr lang="es-CL" dirty="0"/>
              <a:t> del script". Se recomienda incluir el tipo MIME en el atributo </a:t>
            </a:r>
            <a:r>
              <a:rPr lang="es-CL" dirty="0" err="1"/>
              <a:t>type</a:t>
            </a:r>
            <a:r>
              <a:rPr lang="es-CL" dirty="0"/>
              <a:t>, en el caso de JavaScript </a:t>
            </a:r>
            <a:r>
              <a:rPr lang="es-CL" dirty="0" err="1"/>
              <a:t>text</a:t>
            </a:r>
            <a:r>
              <a:rPr lang="es-CL" dirty="0"/>
              <a:t>/</a:t>
            </a:r>
            <a:r>
              <a:rPr lang="es-CL" dirty="0" err="1"/>
              <a:t>javascript</a:t>
            </a:r>
            <a:r>
              <a:rPr lang="es-CL" dirty="0" smtClean="0"/>
              <a:t>.</a:t>
            </a:r>
          </a:p>
        </p:txBody>
      </p:sp>
    </p:spTree>
    <p:extLst>
      <p:ext uri="{BB962C8B-B14F-4D97-AF65-F5344CB8AC3E}">
        <p14:creationId xmlns:p14="http://schemas.microsoft.com/office/powerpoint/2010/main" val="1504194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783998"/>
          </a:xfrm>
        </p:spPr>
        <p:txBody>
          <a:bodyPr>
            <a:noAutofit/>
          </a:bodyPr>
          <a:lstStyle/>
          <a:p>
            <a:pPr marL="342900" indent="-342900" fontAlgn="base">
              <a:buFont typeface="Arial" panose="020B0604020202020204" pitchFamily="34" charset="0"/>
              <a:buChar char="•"/>
            </a:pPr>
            <a:r>
              <a:rPr lang="es-CL" dirty="0" smtClean="0"/>
              <a:t>&lt;</a:t>
            </a:r>
            <a:r>
              <a:rPr lang="es-CL" dirty="0"/>
              <a:t>head&gt;: define la cabecera del documento HTML; esta cabecera suele contener información sobre el documento que no se muestra directamente al usuario como, por ejemplo, el título de la ventana del navegador. Dentro de la cabecera &lt;head&gt; es posible encontrar:</a:t>
            </a:r>
          </a:p>
          <a:p>
            <a:pPr marL="342900" indent="-342900" fontAlgn="base">
              <a:buFont typeface="Arial" panose="020B0604020202020204" pitchFamily="34" charset="0"/>
              <a:buChar char="•"/>
            </a:pPr>
            <a:r>
              <a:rPr lang="es-CL" dirty="0"/>
              <a:t>&lt;</a:t>
            </a:r>
            <a:r>
              <a:rPr lang="es-CL" dirty="0" err="1"/>
              <a:t>title</a:t>
            </a:r>
            <a:r>
              <a:rPr lang="es-CL" dirty="0"/>
              <a:t>&gt;: define el título de la página. Por lo general, el título aparece en la barra de título encima de la ventana.</a:t>
            </a:r>
          </a:p>
          <a:p>
            <a:pPr marL="342900" indent="-342900" fontAlgn="base">
              <a:buFont typeface="Arial" panose="020B0604020202020204" pitchFamily="34" charset="0"/>
              <a:buChar char="•"/>
            </a:pPr>
            <a:r>
              <a:rPr lang="es-CL" dirty="0"/>
              <a:t>&lt;link&gt;: para vincular el sitio a hojas de estilo o iconos. Por ejemplo:&lt;link </a:t>
            </a:r>
            <a:r>
              <a:rPr lang="es-CL" dirty="0" err="1"/>
              <a:t>rel</a:t>
            </a:r>
            <a:r>
              <a:rPr lang="es-CL" dirty="0"/>
              <a:t>="</a:t>
            </a:r>
            <a:r>
              <a:rPr lang="es-CL" dirty="0" err="1"/>
              <a:t>stylesheet</a:t>
            </a:r>
            <a:r>
              <a:rPr lang="es-CL" dirty="0"/>
              <a:t>" </a:t>
            </a:r>
            <a:r>
              <a:rPr lang="es-CL" dirty="0" err="1"/>
              <a:t>href</a:t>
            </a:r>
            <a:r>
              <a:rPr lang="es-CL" dirty="0"/>
              <a:t>="/style.css" </a:t>
            </a:r>
            <a:r>
              <a:rPr lang="es-CL" dirty="0" err="1"/>
              <a:t>type</a:t>
            </a:r>
            <a:r>
              <a:rPr lang="es-CL" dirty="0"/>
              <a:t>="</a:t>
            </a:r>
            <a:r>
              <a:rPr lang="es-CL" dirty="0" err="1"/>
              <a:t>text</a:t>
            </a:r>
            <a:r>
              <a:rPr lang="es-CL" dirty="0"/>
              <a:t>/</a:t>
            </a:r>
            <a:r>
              <a:rPr lang="es-CL" dirty="0" err="1"/>
              <a:t>css</a:t>
            </a:r>
            <a:r>
              <a:rPr lang="es-CL" dirty="0" smtClean="0"/>
              <a:t>"&gt;.</a:t>
            </a:r>
            <a:endParaRPr lang="es-CL" dirty="0"/>
          </a:p>
        </p:txBody>
      </p:sp>
    </p:spTree>
    <p:extLst>
      <p:ext uri="{BB962C8B-B14F-4D97-AF65-F5344CB8AC3E}">
        <p14:creationId xmlns:p14="http://schemas.microsoft.com/office/powerpoint/2010/main" val="205284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err="1"/>
              <a:t>style</a:t>
            </a:r>
            <a:r>
              <a:rPr lang="es-CL" dirty="0"/>
              <a:t>&gt;: para colocar el estilo interno de la página; ya sea usando CSS u otros lenguajes similares. No es necesario colocarlo si se va a vincular a un archivo externo usando la etiqueta &lt;link&gt;.</a:t>
            </a:r>
          </a:p>
          <a:p>
            <a:pPr marL="342900" indent="-342900" fontAlgn="base">
              <a:buFont typeface="Arial" panose="020B0604020202020204" pitchFamily="34" charset="0"/>
              <a:buChar char="•"/>
            </a:pPr>
            <a:r>
              <a:rPr lang="es-CL" dirty="0"/>
              <a:t>&lt;meta&gt;: para metadatos como la autoría o la licencia, incluso para indicar parámetros http (mediante http-</a:t>
            </a:r>
            <a:r>
              <a:rPr lang="es-CL" dirty="0" err="1"/>
              <a:t>equiv</a:t>
            </a:r>
            <a:r>
              <a:rPr lang="es-CL" dirty="0"/>
              <a:t>="") cuando no se pueden modificar por no estar disponible la configuración o por dificultades con server-</a:t>
            </a:r>
            <a:r>
              <a:rPr lang="es-CL" dirty="0" err="1"/>
              <a:t>side</a:t>
            </a:r>
            <a:r>
              <a:rPr lang="es-CL" dirty="0"/>
              <a:t> scripting</a:t>
            </a:r>
            <a:r>
              <a:rPr lang="es-CL" dirty="0" smtClean="0"/>
              <a:t>.</a:t>
            </a:r>
            <a:endParaRPr lang="es-CL" dirty="0"/>
          </a:p>
        </p:txBody>
      </p:sp>
    </p:spTree>
    <p:extLst>
      <p:ext uri="{BB962C8B-B14F-4D97-AF65-F5344CB8AC3E}">
        <p14:creationId xmlns:p14="http://schemas.microsoft.com/office/powerpoint/2010/main" val="3720771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910608"/>
          </a:xfrm>
        </p:spPr>
        <p:txBody>
          <a:bodyPr>
            <a:noAutofit/>
          </a:bodyPr>
          <a:lstStyle/>
          <a:p>
            <a:pPr marL="342900" indent="-342900" fontAlgn="base">
              <a:buFont typeface="Arial" panose="020B0604020202020204" pitchFamily="34" charset="0"/>
              <a:buChar char="•"/>
            </a:pPr>
            <a:r>
              <a:rPr lang="es-CL" dirty="0" smtClean="0"/>
              <a:t>&lt;</a:t>
            </a:r>
            <a:r>
              <a:rPr lang="es-CL" dirty="0" err="1"/>
              <a:t>body</a:t>
            </a:r>
            <a:r>
              <a:rPr lang="es-CL" dirty="0"/>
              <a:t>&gt;: define el contenido principal o cuerpo del documento. Esta es la parte del documento </a:t>
            </a:r>
            <a:r>
              <a:rPr lang="es-CL" dirty="0" err="1"/>
              <a:t>html</a:t>
            </a:r>
            <a:r>
              <a:rPr lang="es-CL" dirty="0"/>
              <a:t> que se muestra en el navegador; dentro de esta etiqueta pueden definirse propiedades comunes a toda la página, como color de fondo y márgenes. Dentro del cuerpo &lt;</a:t>
            </a:r>
            <a:r>
              <a:rPr lang="es-CL" dirty="0" err="1"/>
              <a:t>body</a:t>
            </a:r>
            <a:r>
              <a:rPr lang="es-CL" dirty="0"/>
              <a:t>&gt; es posible encontrar numerosas etiquetas. A continuación se indican algunas a modo de ejemplo:</a:t>
            </a:r>
          </a:p>
          <a:p>
            <a:pPr marL="342900" indent="-342900" fontAlgn="base">
              <a:buFont typeface="Arial" panose="020B0604020202020204" pitchFamily="34" charset="0"/>
              <a:buChar char="•"/>
            </a:pPr>
            <a:r>
              <a:rPr lang="es-CL" dirty="0"/>
              <a:t>&lt;h1&gt; a &lt;h6&gt;: encabezados o títulos del documento con diferente relevancia.</a:t>
            </a:r>
          </a:p>
          <a:p>
            <a:pPr marL="342900" indent="-342900" fontAlgn="base">
              <a:buFont typeface="Arial" panose="020B0604020202020204" pitchFamily="34" charset="0"/>
              <a:buChar char="•"/>
            </a:pPr>
            <a:r>
              <a:rPr lang="es-CL" dirty="0"/>
              <a:t>&lt;</a:t>
            </a:r>
            <a:r>
              <a:rPr lang="es-CL" dirty="0" err="1"/>
              <a:t>table</a:t>
            </a:r>
            <a:r>
              <a:rPr lang="es-CL" dirty="0"/>
              <a:t>&gt;: define una tabla.</a:t>
            </a:r>
          </a:p>
          <a:p>
            <a:pPr marL="342900" indent="-342900" fontAlgn="base">
              <a:buFont typeface="Arial" panose="020B0604020202020204" pitchFamily="34" charset="0"/>
              <a:buChar char="•"/>
            </a:pPr>
            <a:r>
              <a:rPr lang="es-CL" dirty="0"/>
              <a:t>&lt;</a:t>
            </a:r>
            <a:r>
              <a:rPr lang="es-CL" dirty="0" err="1"/>
              <a:t>tr</a:t>
            </a:r>
            <a:r>
              <a:rPr lang="es-CL" dirty="0"/>
              <a:t>&gt;: fila de una tabla.</a:t>
            </a:r>
          </a:p>
          <a:p>
            <a:pPr fontAlgn="base"/>
            <a:endParaRPr lang="es-CL" dirty="0"/>
          </a:p>
        </p:txBody>
      </p:sp>
    </p:spTree>
    <p:extLst>
      <p:ext uri="{BB962C8B-B14F-4D97-AF65-F5344CB8AC3E}">
        <p14:creationId xmlns:p14="http://schemas.microsoft.com/office/powerpoint/2010/main" val="3444335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err="1"/>
              <a:t>td</a:t>
            </a:r>
            <a:r>
              <a:rPr lang="es-CL" dirty="0"/>
              <a:t>&gt;: celda de una tabla (debe estar dentro de una fila).</a:t>
            </a:r>
          </a:p>
          <a:p>
            <a:pPr marL="342900" indent="-342900" fontAlgn="base">
              <a:buFont typeface="Arial" panose="020B0604020202020204" pitchFamily="34" charset="0"/>
              <a:buChar char="•"/>
            </a:pPr>
            <a:r>
              <a:rPr lang="es-CL" dirty="0"/>
              <a:t>&lt;a&gt;: hipervínculo o enlace, dentro o fuera del sitio web. Debe definirse el parámetro de pasada por medio del atributo </a:t>
            </a:r>
            <a:r>
              <a:rPr lang="es-CL" dirty="0" err="1"/>
              <a:t>href</a:t>
            </a:r>
            <a:r>
              <a:rPr lang="es-CL" dirty="0"/>
              <a:t>. Por ejemplo: &lt;a </a:t>
            </a:r>
            <a:r>
              <a:rPr lang="es-CL" dirty="0" err="1"/>
              <a:t>href</a:t>
            </a:r>
            <a:r>
              <a:rPr lang="es-CL" dirty="0"/>
              <a:t>="http://www.example.com" </a:t>
            </a:r>
            <a:r>
              <a:rPr lang="es-CL" dirty="0" err="1"/>
              <a:t>title</a:t>
            </a:r>
            <a:r>
              <a:rPr lang="es-CL" dirty="0"/>
              <a:t>="Ejemplo" target="_</a:t>
            </a:r>
            <a:r>
              <a:rPr lang="es-CL" dirty="0" err="1"/>
              <a:t>blank</a:t>
            </a:r>
            <a:r>
              <a:rPr lang="es-CL" dirty="0"/>
              <a:t>" </a:t>
            </a:r>
            <a:r>
              <a:rPr lang="es-CL" dirty="0" err="1"/>
              <a:t>tabindex</a:t>
            </a:r>
            <a:r>
              <a:rPr lang="es-CL" dirty="0"/>
              <a:t>="1"&gt;Ejemplo&lt;/a&gt; se representa como ejemplo.14</a:t>
            </a:r>
          </a:p>
          <a:p>
            <a:pPr marL="342900" indent="-342900" fontAlgn="base">
              <a:buFont typeface="Arial" panose="020B0604020202020204" pitchFamily="34" charset="0"/>
              <a:buChar char="•"/>
            </a:pPr>
            <a:r>
              <a:rPr lang="es-CL" dirty="0"/>
              <a:t>&lt;div&gt;: división de la página. Se recomienda, junto con </a:t>
            </a:r>
            <a:r>
              <a:rPr lang="es-CL" dirty="0" err="1"/>
              <a:t>css</a:t>
            </a:r>
            <a:r>
              <a:rPr lang="es-CL" dirty="0"/>
              <a:t>, en vez de &lt;</a:t>
            </a:r>
            <a:r>
              <a:rPr lang="es-CL" dirty="0" err="1"/>
              <a:t>table</a:t>
            </a:r>
            <a:r>
              <a:rPr lang="es-CL" dirty="0"/>
              <a:t>&gt; cuando se desea alinear contenido</a:t>
            </a:r>
            <a:r>
              <a:rPr lang="es-CL" dirty="0" smtClean="0"/>
              <a:t>.</a:t>
            </a:r>
            <a:endParaRPr lang="es-CL" dirty="0"/>
          </a:p>
        </p:txBody>
      </p:sp>
    </p:spTree>
    <p:extLst>
      <p:ext uri="{BB962C8B-B14F-4D97-AF65-F5344CB8AC3E}">
        <p14:creationId xmlns:p14="http://schemas.microsoft.com/office/powerpoint/2010/main" val="270662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361968"/>
          </a:xfrm>
        </p:spPr>
        <p:txBody>
          <a:bodyPr>
            <a:noAutofit/>
          </a:bodyPr>
          <a:lstStyle/>
          <a:p>
            <a:pPr marL="342900" indent="-342900" fontAlgn="base">
              <a:buFont typeface="Arial" panose="020B0604020202020204" pitchFamily="34" charset="0"/>
              <a:buChar char="•"/>
            </a:pPr>
            <a:r>
              <a:rPr lang="es-CL" dirty="0" smtClean="0"/>
              <a:t>&lt;</a:t>
            </a:r>
            <a:r>
              <a:rPr lang="es-CL" dirty="0" err="1"/>
              <a:t>img</a:t>
            </a:r>
            <a:r>
              <a:rPr lang="es-CL" dirty="0"/>
              <a:t>&gt;: imagen. Requiere del atributo </a:t>
            </a:r>
            <a:r>
              <a:rPr lang="es-CL" dirty="0" err="1"/>
              <a:t>src</a:t>
            </a:r>
            <a:r>
              <a:rPr lang="es-CL" dirty="0"/>
              <a:t>, que indica la ruta en la que se encuentra la imagen. Por ejemplo: &lt;</a:t>
            </a:r>
            <a:r>
              <a:rPr lang="es-CL" dirty="0" err="1"/>
              <a:t>img</a:t>
            </a:r>
            <a:r>
              <a:rPr lang="es-CL" dirty="0"/>
              <a:t> </a:t>
            </a:r>
            <a:r>
              <a:rPr lang="es-CL" dirty="0" err="1"/>
              <a:t>src</a:t>
            </a:r>
            <a:r>
              <a:rPr lang="es-CL" dirty="0"/>
              <a:t>="./imágenes/mifoto.jpg" /&gt;. Es conveniente, por accesibilidad, poner un atributo </a:t>
            </a:r>
            <a:r>
              <a:rPr lang="es-CL" dirty="0" err="1"/>
              <a:t>alt</a:t>
            </a:r>
            <a:r>
              <a:rPr lang="es-CL" dirty="0"/>
              <a:t>="texto alternativo".</a:t>
            </a:r>
          </a:p>
          <a:p>
            <a:pPr marL="342900" indent="-342900" fontAlgn="base">
              <a:buFont typeface="Arial" panose="020B0604020202020204" pitchFamily="34" charset="0"/>
              <a:buChar char="•"/>
            </a:pPr>
            <a:r>
              <a:rPr lang="es-CL" dirty="0"/>
              <a:t>&lt;li&gt;&lt;</a:t>
            </a:r>
            <a:r>
              <a:rPr lang="es-CL" dirty="0" err="1"/>
              <a:t>ol</a:t>
            </a:r>
            <a:r>
              <a:rPr lang="es-CL" dirty="0"/>
              <a:t>&gt;&lt;</a:t>
            </a:r>
            <a:r>
              <a:rPr lang="es-CL" dirty="0" err="1"/>
              <a:t>ul</a:t>
            </a:r>
            <a:r>
              <a:rPr lang="es-CL" dirty="0"/>
              <a:t>&gt;: etiquetas para listas.</a:t>
            </a:r>
          </a:p>
          <a:p>
            <a:pPr marL="342900" indent="-342900" fontAlgn="base">
              <a:buFont typeface="Arial" panose="020B0604020202020204" pitchFamily="34" charset="0"/>
              <a:buChar char="•"/>
            </a:pPr>
            <a:r>
              <a:rPr lang="es-CL" dirty="0"/>
              <a:t>&lt;b&gt;: texto en negrita (etiqueta desaprobada. Se recomienda usar la etiqueta &lt;</a:t>
            </a:r>
            <a:r>
              <a:rPr lang="es-CL" dirty="0" err="1"/>
              <a:t>strong</a:t>
            </a:r>
            <a:r>
              <a:rPr lang="es-CL" dirty="0"/>
              <a:t>&gt;).</a:t>
            </a:r>
          </a:p>
          <a:p>
            <a:pPr marL="342900" indent="-342900" fontAlgn="base">
              <a:buFont typeface="Arial" panose="020B0604020202020204" pitchFamily="34" charset="0"/>
              <a:buChar char="•"/>
            </a:pPr>
            <a:r>
              <a:rPr lang="es-CL" dirty="0"/>
              <a:t>&lt;i&gt;: texto en cursiva (etiqueta desaprobada. Se recomienda usar la etiqueta &lt;</a:t>
            </a:r>
            <a:r>
              <a:rPr lang="es-CL" dirty="0" err="1"/>
              <a:t>em</a:t>
            </a:r>
            <a:r>
              <a:rPr lang="es-CL" dirty="0" smtClean="0"/>
              <a:t>&gt;).</a:t>
            </a:r>
            <a:endParaRPr lang="es-CL" dirty="0"/>
          </a:p>
        </p:txBody>
      </p:sp>
    </p:spTree>
    <p:extLst>
      <p:ext uri="{BB962C8B-B14F-4D97-AF65-F5344CB8AC3E}">
        <p14:creationId xmlns:p14="http://schemas.microsoft.com/office/powerpoint/2010/main" val="2485365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a:t>s&gt;: texto tachado (etiqueta desaprobada. Se recomienda usar la etiqueta &lt;del&gt;).</a:t>
            </a:r>
          </a:p>
          <a:p>
            <a:pPr marL="342900" indent="-342900" fontAlgn="base">
              <a:buFont typeface="Arial" panose="020B0604020202020204" pitchFamily="34" charset="0"/>
              <a:buChar char="•"/>
            </a:pPr>
            <a:r>
              <a:rPr lang="es-CL" dirty="0"/>
              <a:t>&lt;u&gt;: Antes texto subrayado. A partir de HTML 5 define porciones de texto diferenciadas o destacadas del resto, para indicar correcciones por ejemplo (etiqueta desaprobada en HTML 4.01 y redefinida en HTML 5).</a:t>
            </a:r>
            <a:endParaRPr lang="es-CL" dirty="0"/>
          </a:p>
        </p:txBody>
      </p:sp>
    </p:spTree>
    <p:extLst>
      <p:ext uri="{BB962C8B-B14F-4D97-AF65-F5344CB8AC3E}">
        <p14:creationId xmlns:p14="http://schemas.microsoft.com/office/powerpoint/2010/main" val="3528233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17719" y="2841672"/>
            <a:ext cx="8825658" cy="1109073"/>
          </a:xfrm>
        </p:spPr>
        <p:txBody>
          <a:bodyPr/>
          <a:lstStyle/>
          <a:p>
            <a:pPr algn="ctr"/>
            <a:r>
              <a:rPr lang="es-CL" sz="6600" dirty="0" smtClean="0"/>
              <a:t>Modelo N-Capas</a:t>
            </a:r>
            <a:endParaRPr lang="es-CL" sz="6600" b="1" dirty="0"/>
          </a:p>
        </p:txBody>
      </p:sp>
    </p:spTree>
    <p:extLst>
      <p:ext uri="{BB962C8B-B14F-4D97-AF65-F5344CB8AC3E}">
        <p14:creationId xmlns:p14="http://schemas.microsoft.com/office/powerpoint/2010/main" val="248137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1167617"/>
            <a:ext cx="8825658" cy="1109073"/>
          </a:xfrm>
        </p:spPr>
        <p:txBody>
          <a:bodyPr/>
          <a:lstStyle/>
          <a:p>
            <a:pPr algn="ctr"/>
            <a:r>
              <a:rPr lang="es-CL" sz="5000" dirty="0"/>
              <a:t>Arquitectura en Tres </a:t>
            </a:r>
            <a:r>
              <a:rPr lang="es-CL" sz="5000" dirty="0" smtClean="0"/>
              <a:t>Capas</a:t>
            </a:r>
            <a:endParaRPr lang="es-CL" sz="5000" b="1" dirty="0"/>
          </a:p>
        </p:txBody>
      </p:sp>
      <p:sp>
        <p:nvSpPr>
          <p:cNvPr id="3" name="Subtítulo 2"/>
          <p:cNvSpPr>
            <a:spLocks noGrp="1"/>
          </p:cNvSpPr>
          <p:nvPr>
            <p:ph type="subTitle" idx="1"/>
          </p:nvPr>
        </p:nvSpPr>
        <p:spPr>
          <a:xfrm>
            <a:off x="1659922" y="2276690"/>
            <a:ext cx="8825658" cy="4039704"/>
          </a:xfrm>
        </p:spPr>
        <p:txBody>
          <a:bodyPr>
            <a:normAutofit fontScale="92500" lnSpcReduction="10000"/>
          </a:bodyPr>
          <a:lstStyle/>
          <a:p>
            <a:pPr marL="342900" indent="-342900">
              <a:buFont typeface="Arial" panose="020B0604020202020204" pitchFamily="34" charset="0"/>
              <a:buChar char="•"/>
            </a:pPr>
            <a:r>
              <a:rPr lang="es-CL" b="1" i="1" dirty="0"/>
              <a:t>Capa de Presentación o Interfaz de Usuario</a:t>
            </a:r>
            <a:r>
              <a:rPr lang="es-CL" b="1" dirty="0"/>
              <a:t>: </a:t>
            </a:r>
            <a:r>
              <a:rPr lang="es-CL" dirty="0"/>
              <a:t>Esta capa, esta formada por los formularios y los controles que se encuentran en los formularios. Es la capa con la que interactúa el usuario.</a:t>
            </a:r>
          </a:p>
          <a:p>
            <a:pPr marL="342900" indent="-342900">
              <a:buFont typeface="Arial" panose="020B0604020202020204" pitchFamily="34" charset="0"/>
              <a:buChar char="•"/>
            </a:pPr>
            <a:r>
              <a:rPr lang="es-CL" b="1" i="1" dirty="0"/>
              <a:t>Capa de Negocio</a:t>
            </a:r>
            <a:r>
              <a:rPr lang="es-CL" b="1" dirty="0"/>
              <a:t>: </a:t>
            </a:r>
            <a:r>
              <a:rPr lang="es-CL" dirty="0"/>
              <a:t>Esta formada por las entidades, que representan objetos que van a ser manejados o utilizados por toda la aplicación. En este caso, están representados por clases y “</a:t>
            </a:r>
            <a:r>
              <a:rPr lang="es-CL" dirty="0" err="1">
                <a:hlinkClick r:id="rId2" tooltip="DataTables (la página no existe)"/>
              </a:rPr>
              <a:t>DataTables</a:t>
            </a:r>
            <a:r>
              <a:rPr lang="es-CL" dirty="0"/>
              <a:t>” que se crean.</a:t>
            </a:r>
          </a:p>
          <a:p>
            <a:pPr marL="342900" indent="-342900">
              <a:buFont typeface="Arial" panose="020B0604020202020204" pitchFamily="34" charset="0"/>
              <a:buChar char="•"/>
            </a:pPr>
            <a:r>
              <a:rPr lang="es-CL" b="1" i="1" dirty="0"/>
              <a:t>Capa de Acceso a Datos</a:t>
            </a:r>
            <a:r>
              <a:rPr lang="es-CL" b="1" dirty="0"/>
              <a:t>: </a:t>
            </a:r>
            <a:r>
              <a:rPr lang="es-CL" dirty="0"/>
              <a:t>Contiene clases que interactúan con la base de datos, éstas clases altamente especializadas se encuentran en la arquitectura del sistema y permiten, utilizando los procedimientos almacenados generados, realizar todas las operaciones con la base de datos de forma transparente para la capa de negocio.</a:t>
            </a:r>
          </a:p>
        </p:txBody>
      </p:sp>
    </p:spTree>
    <p:extLst>
      <p:ext uri="{BB962C8B-B14F-4D97-AF65-F5344CB8AC3E}">
        <p14:creationId xmlns:p14="http://schemas.microsoft.com/office/powerpoint/2010/main" val="34433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886264"/>
            <a:ext cx="8825658" cy="1109073"/>
          </a:xfrm>
        </p:spPr>
        <p:txBody>
          <a:bodyPr/>
          <a:lstStyle/>
          <a:p>
            <a:r>
              <a:rPr lang="es-CL" sz="4400" dirty="0"/>
              <a:t>Arquitectura en Cuatro Capas</a:t>
            </a:r>
          </a:p>
        </p:txBody>
      </p:sp>
      <p:sp>
        <p:nvSpPr>
          <p:cNvPr id="3" name="Subtítulo 2"/>
          <p:cNvSpPr>
            <a:spLocks noGrp="1"/>
          </p:cNvSpPr>
          <p:nvPr>
            <p:ph type="subTitle" idx="1"/>
          </p:nvPr>
        </p:nvSpPr>
        <p:spPr>
          <a:xfrm>
            <a:off x="1659922" y="2152357"/>
            <a:ext cx="8825658" cy="4164037"/>
          </a:xfrm>
        </p:spPr>
        <p:txBody>
          <a:bodyPr>
            <a:normAutofit fontScale="85000" lnSpcReduction="10000"/>
          </a:bodyPr>
          <a:lstStyle/>
          <a:p>
            <a:r>
              <a:rPr lang="es-CL" b="1" i="1" dirty="0"/>
              <a:t>Capa de Presentación</a:t>
            </a:r>
            <a:r>
              <a:rPr lang="es-CL" b="1" dirty="0"/>
              <a:t>: </a:t>
            </a:r>
            <a:r>
              <a:rPr lang="es-CL" dirty="0"/>
              <a:t>Esta capa no se hace cálculos, consultas o actualizaciones sobre el dominio, de hecho ni siquiera se tiene visibilidad sobre la capa del dominio. La idea básica es separar todo lo que es programación Web de la aplicación.</a:t>
            </a:r>
          </a:p>
          <a:p>
            <a:r>
              <a:rPr lang="es-CL" b="1" i="1" dirty="0"/>
              <a:t>Capa de Aplicación</a:t>
            </a:r>
            <a:r>
              <a:rPr lang="es-CL" b="1" dirty="0"/>
              <a:t>: </a:t>
            </a:r>
            <a:r>
              <a:rPr lang="es-CL" dirty="0"/>
              <a:t>Es la encargada de </a:t>
            </a:r>
            <a:r>
              <a:rPr lang="es-CL" dirty="0" err="1"/>
              <a:t>accesar</a:t>
            </a:r>
            <a:r>
              <a:rPr lang="es-CL" dirty="0"/>
              <a:t> la capa al dominio, simplificar la información del dominio convirtiéndolo a los tipos de datos que entiende la interfaz como son: enteros, reales, cadenas de caracteres, fecha y clases contenedoras (</a:t>
            </a:r>
            <a:r>
              <a:rPr lang="es-CL" dirty="0" err="1">
                <a:hlinkClick r:id="rId2" tooltip="Container (la página no existe)"/>
              </a:rPr>
              <a:t>container</a:t>
            </a:r>
            <a:r>
              <a:rPr lang="es-CL" dirty="0"/>
              <a:t>, </a:t>
            </a:r>
            <a:r>
              <a:rPr lang="es-CL" dirty="0" err="1">
                <a:hlinkClick r:id="rId3" tooltip="Collection (la página no existe)"/>
              </a:rPr>
              <a:t>collection</a:t>
            </a:r>
            <a:r>
              <a:rPr lang="es-CL" dirty="0"/>
              <a:t>). Una forma de organizar esta nueva capa de la aplicación es considerarla una fachada al dominio.</a:t>
            </a:r>
          </a:p>
          <a:p>
            <a:r>
              <a:rPr lang="es-CL" b="1" i="1" dirty="0"/>
              <a:t>Capa de Dominio de la Aplicación</a:t>
            </a:r>
            <a:r>
              <a:rPr lang="es-CL" b="1" dirty="0"/>
              <a:t>: </a:t>
            </a:r>
            <a:r>
              <a:rPr lang="es-CL" dirty="0"/>
              <a:t>Muestra el diseño de la arquitectura que facilita a que las aplicaciones se desarrollen.</a:t>
            </a:r>
          </a:p>
          <a:p>
            <a:r>
              <a:rPr lang="es-CL" b="1" i="1" dirty="0"/>
              <a:t>Capa de Repositorio</a:t>
            </a:r>
            <a:r>
              <a:rPr lang="es-CL" b="1" dirty="0"/>
              <a:t>: </a:t>
            </a:r>
            <a:r>
              <a:rPr lang="es-CL" dirty="0"/>
              <a:t>En esta capa se tiene en cuenta la infraestructura como el hardware o las redes físicas</a:t>
            </a:r>
            <a:r>
              <a:rPr lang="es-CL" dirty="0" smtClean="0"/>
              <a:t>.</a:t>
            </a:r>
            <a:endParaRPr lang="es-CL" dirty="0"/>
          </a:p>
        </p:txBody>
      </p:sp>
    </p:spTree>
    <p:extLst>
      <p:ext uri="{BB962C8B-B14F-4D97-AF65-F5344CB8AC3E}">
        <p14:creationId xmlns:p14="http://schemas.microsoft.com/office/powerpoint/2010/main" val="106185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886264"/>
            <a:ext cx="8825658" cy="1109073"/>
          </a:xfrm>
        </p:spPr>
        <p:txBody>
          <a:bodyPr/>
          <a:lstStyle/>
          <a:p>
            <a:r>
              <a:rPr lang="es-CL" sz="4400" dirty="0"/>
              <a:t>Arquitectura en Cuatro Capas</a:t>
            </a:r>
          </a:p>
        </p:txBody>
      </p:sp>
      <p:sp>
        <p:nvSpPr>
          <p:cNvPr id="3" name="Subtítulo 2"/>
          <p:cNvSpPr>
            <a:spLocks noGrp="1"/>
          </p:cNvSpPr>
          <p:nvPr>
            <p:ph type="subTitle" idx="1"/>
          </p:nvPr>
        </p:nvSpPr>
        <p:spPr>
          <a:xfrm>
            <a:off x="1659922" y="2276690"/>
            <a:ext cx="8825658" cy="4039704"/>
          </a:xfrm>
        </p:spPr>
        <p:txBody>
          <a:bodyPr>
            <a:normAutofit/>
          </a:bodyPr>
          <a:lstStyle/>
          <a:p>
            <a:pPr algn="just"/>
            <a:r>
              <a:rPr lang="es-CL" dirty="0"/>
              <a:t>Esta subdivisión en cuatro capas facilita determinar el papel que desempeña la arquitectura dentro de una organización. Cada capa actúa como cliente de la capa inferior a ella y como servidor de la capa superior. Los arquitectos no deben de malgastar su tiempo en temas relacionados con la infraestructura, tales como el sistema operativo. La mejor forma de separar la arquitectura de la infraestructura es tener en mente el esquema de cuatro capas antes mencionado: la infraestructura debe de dar soporte a la arquitectura. Mezclar erróneamente conceptos de una y otra capa es un error muy común en muchas </a:t>
            </a:r>
            <a:r>
              <a:rPr lang="es-CL" dirty="0" smtClean="0"/>
              <a:t>organizaciones.</a:t>
            </a:r>
            <a:endParaRPr lang="es-CL" dirty="0"/>
          </a:p>
        </p:txBody>
      </p:sp>
    </p:spTree>
    <p:extLst>
      <p:ext uri="{BB962C8B-B14F-4D97-AF65-F5344CB8AC3E}">
        <p14:creationId xmlns:p14="http://schemas.microsoft.com/office/powerpoint/2010/main" val="320424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1167617"/>
            <a:ext cx="8825658" cy="1109073"/>
          </a:xfrm>
        </p:spPr>
        <p:txBody>
          <a:bodyPr/>
          <a:lstStyle/>
          <a:p>
            <a:pPr algn="ctr"/>
            <a:r>
              <a:rPr lang="es-CL" sz="4800" dirty="0"/>
              <a:t>Arquitectura en </a:t>
            </a:r>
            <a:r>
              <a:rPr lang="es-CL" sz="4800" dirty="0" smtClean="0"/>
              <a:t>Siete Capas</a:t>
            </a:r>
            <a:endParaRPr lang="es-CL" sz="4800" b="1" dirty="0"/>
          </a:p>
        </p:txBody>
      </p:sp>
      <p:sp>
        <p:nvSpPr>
          <p:cNvPr id="3" name="Subtítulo 2"/>
          <p:cNvSpPr>
            <a:spLocks noGrp="1"/>
          </p:cNvSpPr>
          <p:nvPr>
            <p:ph type="subTitle" idx="1"/>
          </p:nvPr>
        </p:nvSpPr>
        <p:spPr>
          <a:xfrm>
            <a:off x="1659922" y="2276690"/>
            <a:ext cx="8825658" cy="4039704"/>
          </a:xfrm>
        </p:spPr>
        <p:txBody>
          <a:bodyPr>
            <a:normAutofit fontScale="77500" lnSpcReduction="20000"/>
          </a:bodyPr>
          <a:lstStyle/>
          <a:p>
            <a:pPr marL="342900" indent="-342900">
              <a:buFont typeface="Arial" panose="020B0604020202020204" pitchFamily="34" charset="0"/>
              <a:buChar char="•"/>
            </a:pPr>
            <a:r>
              <a:rPr lang="es-CL" b="1" i="1" dirty="0"/>
              <a:t>Capa de Presentación</a:t>
            </a:r>
            <a:r>
              <a:rPr lang="es-CL" b="1" dirty="0"/>
              <a:t>: </a:t>
            </a:r>
            <a:r>
              <a:rPr lang="es-CL" dirty="0"/>
              <a:t>Consiste en las interfaces o pantallas mostradas en los navegadores o browsers de los usuarios finales de la aplicación. Esta capa de presentación hace referencia a la interfaz del servicio Web y envía tipos de datos encapsulados en mensajes que son de conocimiento único de la interfaz. Esta capa debe conocer los tipos de datos y tipos de mensajes que puede recibir la capa de interfaz de servicio.</a:t>
            </a:r>
          </a:p>
          <a:p>
            <a:pPr marL="342900" indent="-342900">
              <a:buFont typeface="Arial" panose="020B0604020202020204" pitchFamily="34" charset="0"/>
              <a:buChar char="•"/>
            </a:pPr>
            <a:r>
              <a:rPr lang="es-CL" b="1" i="1" dirty="0"/>
              <a:t>Capa de Interfaz de Servicio</a:t>
            </a:r>
            <a:r>
              <a:rPr lang="es-CL" b="1" dirty="0"/>
              <a:t>: </a:t>
            </a:r>
            <a:r>
              <a:rPr lang="es-CL" dirty="0"/>
              <a:t>Es la que se expone fuera de la aplicación. Contiene los tipos de mensajes utilizados por los métodos del servicio Web. Permite la comunicación de la aplicación Web y la aplicación móvil con la lógica de negocios.</a:t>
            </a:r>
          </a:p>
          <a:p>
            <a:pPr marL="342900" indent="-342900">
              <a:buFont typeface="Arial" panose="020B0604020202020204" pitchFamily="34" charset="0"/>
              <a:buChar char="•"/>
            </a:pPr>
            <a:r>
              <a:rPr lang="es-CL" b="1" i="1" dirty="0"/>
              <a:t>Capa de Implementación del Servicio</a:t>
            </a:r>
            <a:r>
              <a:rPr lang="es-CL" b="1" dirty="0"/>
              <a:t>: </a:t>
            </a:r>
            <a:r>
              <a:rPr lang="es-CL" dirty="0"/>
              <a:t>En esta capa se tienen la clase </a:t>
            </a:r>
            <a:r>
              <a:rPr lang="es-CL" dirty="0" err="1"/>
              <a:t>adapter</a:t>
            </a:r>
            <a:r>
              <a:rPr lang="es-CL" dirty="0"/>
              <a:t> que es la encarga de intermediar la comunicación entre la capa de presentación y la de lógica de negocio. Como la lógica de negocio solo maneja entidades de negocio y la capa de presentación solo maneja tipos de datos, existe una clase </a:t>
            </a:r>
            <a:r>
              <a:rPr lang="es-CL" dirty="0" err="1"/>
              <a:t>translator</a:t>
            </a:r>
            <a:r>
              <a:rPr lang="es-CL" dirty="0"/>
              <a:t> que se encarga de traducir las entidades en tipos de datos y viceversa</a:t>
            </a:r>
            <a:r>
              <a:rPr lang="es-CL" dirty="0" smtClean="0"/>
              <a:t>.</a:t>
            </a:r>
            <a:endParaRPr lang="es-CL" dirty="0"/>
          </a:p>
        </p:txBody>
      </p:sp>
    </p:spTree>
    <p:extLst>
      <p:ext uri="{BB962C8B-B14F-4D97-AF65-F5344CB8AC3E}">
        <p14:creationId xmlns:p14="http://schemas.microsoft.com/office/powerpoint/2010/main" val="25465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9922" y="1167617"/>
            <a:ext cx="8825658" cy="1109073"/>
          </a:xfrm>
        </p:spPr>
        <p:txBody>
          <a:bodyPr/>
          <a:lstStyle/>
          <a:p>
            <a:pPr algn="ctr"/>
            <a:r>
              <a:rPr lang="es-CL" sz="4800" dirty="0"/>
              <a:t>Arquitectura en </a:t>
            </a:r>
            <a:r>
              <a:rPr lang="es-CL" sz="4800" dirty="0" smtClean="0"/>
              <a:t>Siete Capas</a:t>
            </a:r>
            <a:endParaRPr lang="es-CL" sz="4800" b="1" dirty="0"/>
          </a:p>
        </p:txBody>
      </p:sp>
      <p:sp>
        <p:nvSpPr>
          <p:cNvPr id="3" name="Subtítulo 2"/>
          <p:cNvSpPr>
            <a:spLocks noGrp="1"/>
          </p:cNvSpPr>
          <p:nvPr>
            <p:ph type="subTitle" idx="1"/>
          </p:nvPr>
        </p:nvSpPr>
        <p:spPr>
          <a:xfrm>
            <a:off x="1659922" y="2276690"/>
            <a:ext cx="8825658" cy="4039704"/>
          </a:xfrm>
        </p:spPr>
        <p:txBody>
          <a:bodyPr>
            <a:normAutofit fontScale="77500" lnSpcReduction="20000"/>
          </a:bodyPr>
          <a:lstStyle/>
          <a:p>
            <a:pPr marL="342900" indent="-342900">
              <a:buFont typeface="Arial" panose="020B0604020202020204" pitchFamily="34" charset="0"/>
              <a:buChar char="•"/>
            </a:pPr>
            <a:r>
              <a:rPr lang="es-CL" b="1" i="1" dirty="0" smtClean="0"/>
              <a:t>Capa </a:t>
            </a:r>
            <a:r>
              <a:rPr lang="es-CL" b="1" i="1" dirty="0"/>
              <a:t>de Tipos de Datos</a:t>
            </a:r>
            <a:r>
              <a:rPr lang="es-CL" b="1" dirty="0"/>
              <a:t>: </a:t>
            </a:r>
            <a:r>
              <a:rPr lang="es-CL" dirty="0"/>
              <a:t>Contiene toda la colección de tipos de datos manejados por la capa de presentación y que se transmiten hasta la implementación de servicio donde tendrán que convertirse en entidades del negocio.</a:t>
            </a:r>
          </a:p>
          <a:p>
            <a:pPr marL="342900" indent="-342900">
              <a:buFont typeface="Arial" panose="020B0604020202020204" pitchFamily="34" charset="0"/>
              <a:buChar char="•"/>
            </a:pPr>
            <a:r>
              <a:rPr lang="es-CL" b="1" i="1" dirty="0"/>
              <a:t>Capa Lógica del Negocio</a:t>
            </a:r>
            <a:r>
              <a:rPr lang="es-CL" b="1" dirty="0"/>
              <a:t>: </a:t>
            </a:r>
            <a:r>
              <a:rPr lang="es-CL" dirty="0"/>
              <a:t>Contiene el corazón del sistema. Es un conjunto de subrutinas que regulan la acción del usuario enviándolas a la capa de repositorio de datos. Esta información es enviada y encapsulada en entidades de negocio.</a:t>
            </a:r>
          </a:p>
          <a:p>
            <a:pPr marL="342900" indent="-342900">
              <a:buFont typeface="Arial" panose="020B0604020202020204" pitchFamily="34" charset="0"/>
              <a:buChar char="•"/>
            </a:pPr>
            <a:r>
              <a:rPr lang="es-CL" b="1" i="1" dirty="0"/>
              <a:t>Capa Entidades del Negocio</a:t>
            </a:r>
            <a:r>
              <a:rPr lang="es-CL" b="1" dirty="0"/>
              <a:t>: </a:t>
            </a:r>
            <a:r>
              <a:rPr lang="es-CL" dirty="0"/>
              <a:t>Es la representación de los objetos manejados en el sistema y también de las tablas de la base de datos. Permiten el transporte de los datos desde fuera hacia la base de datos y viceversa. Maneja el principio de programación con objetos los cuales contienen atributos que representaran datos físicos. Sirve de intermediario entre la capa de implementación y el repositorio de datos.</a:t>
            </a:r>
          </a:p>
          <a:p>
            <a:pPr marL="342900" indent="-342900">
              <a:buFont typeface="Arial" panose="020B0604020202020204" pitchFamily="34" charset="0"/>
              <a:buChar char="•"/>
            </a:pPr>
            <a:r>
              <a:rPr lang="es-CL" b="1" i="1" dirty="0"/>
              <a:t>Capa Repositorio de Datos</a:t>
            </a:r>
            <a:r>
              <a:rPr lang="es-CL" b="1" dirty="0"/>
              <a:t>: </a:t>
            </a:r>
            <a:r>
              <a:rPr lang="es-CL" dirty="0"/>
              <a:t>Es la capa encargada de la inserción y extracción de datos en la base de datos. El repositorio se comunica únicamente con la base de datos y con la lógica de negocio.</a:t>
            </a:r>
          </a:p>
        </p:txBody>
      </p:sp>
    </p:spTree>
    <p:extLst>
      <p:ext uri="{BB962C8B-B14F-4D97-AF65-F5344CB8AC3E}">
        <p14:creationId xmlns:p14="http://schemas.microsoft.com/office/powerpoint/2010/main" val="8097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a:t>Evaluaciones:</a:t>
            </a:r>
            <a:endParaRPr lang="es-CL" sz="4800" b="1" dirty="0"/>
          </a:p>
        </p:txBody>
      </p:sp>
      <p:sp>
        <p:nvSpPr>
          <p:cNvPr id="3" name="Subtítulo 2"/>
          <p:cNvSpPr>
            <a:spLocks noGrp="1"/>
          </p:cNvSpPr>
          <p:nvPr>
            <p:ph type="subTitle" idx="1"/>
          </p:nvPr>
        </p:nvSpPr>
        <p:spPr>
          <a:xfrm>
            <a:off x="1591683" y="2525499"/>
            <a:ext cx="8825658" cy="3711528"/>
          </a:xfrm>
        </p:spPr>
        <p:txBody>
          <a:bodyPr>
            <a:noAutofit/>
          </a:bodyPr>
          <a:lstStyle/>
          <a:p>
            <a:r>
              <a:rPr lang="es-CL" b="1" dirty="0"/>
              <a:t>EVALUACIÓN N°1 </a:t>
            </a:r>
            <a:endParaRPr lang="es-CL" dirty="0"/>
          </a:p>
          <a:p>
            <a:pPr marL="342900" indent="-342900">
              <a:buFont typeface="Arial" panose="020B0604020202020204" pitchFamily="34" charset="0"/>
              <a:buChar char="•"/>
            </a:pPr>
            <a:r>
              <a:rPr lang="es-CL" b="1" dirty="0" smtClean="0"/>
              <a:t>PRUEBA </a:t>
            </a:r>
            <a:r>
              <a:rPr lang="es-CL" b="1" dirty="0"/>
              <a:t>ESCRITA DE </a:t>
            </a:r>
            <a:r>
              <a:rPr lang="es-CL" b="1" dirty="0" smtClean="0"/>
              <a:t>ANÁLISIS </a:t>
            </a:r>
            <a:r>
              <a:rPr lang="es-CL" b="1" dirty="0"/>
              <a:t>DE CASO  CON </a:t>
            </a:r>
            <a:r>
              <a:rPr lang="es-CL" b="1" dirty="0" smtClean="0"/>
              <a:t>RÚBRICA</a:t>
            </a:r>
            <a:endParaRPr lang="es-CL" dirty="0"/>
          </a:p>
          <a:p>
            <a:pPr marL="800100" lvl="1" indent="-342900" algn="just">
              <a:buFont typeface="Arial" panose="020B0604020202020204" pitchFamily="34" charset="0"/>
              <a:buChar char="•"/>
            </a:pPr>
            <a:r>
              <a:rPr lang="es-CL" b="1" dirty="0"/>
              <a:t>Modelo n-capas</a:t>
            </a:r>
            <a:endParaRPr lang="es-CL" dirty="0"/>
          </a:p>
          <a:p>
            <a:pPr marL="800100" lvl="1" indent="-342900" algn="just">
              <a:buFont typeface="Arial" panose="020B0604020202020204" pitchFamily="34" charset="0"/>
              <a:buChar char="•"/>
            </a:pPr>
            <a:r>
              <a:rPr lang="es-CL" b="1" dirty="0" smtClean="0"/>
              <a:t>MVC</a:t>
            </a:r>
          </a:p>
          <a:p>
            <a:pPr marL="800100" lvl="1" indent="-342900" algn="just">
              <a:buFont typeface="Arial" panose="020B0604020202020204" pitchFamily="34" charset="0"/>
              <a:buChar char="•"/>
            </a:pPr>
            <a:endParaRPr lang="es-CL" dirty="0"/>
          </a:p>
          <a:p>
            <a:r>
              <a:rPr lang="es-CL" b="1" dirty="0"/>
              <a:t>Duración: 60  minutos</a:t>
            </a:r>
            <a:endParaRPr lang="es-CL" dirty="0"/>
          </a:p>
          <a:p>
            <a:r>
              <a:rPr lang="es-CL" b="1" dirty="0"/>
              <a:t>Ponderación: 20% DE LA NOTA DE LA </a:t>
            </a:r>
            <a:r>
              <a:rPr lang="es-CL" b="1" dirty="0" smtClean="0"/>
              <a:t>EVALUACIÓN</a:t>
            </a:r>
            <a:endParaRPr lang="es-CL" dirty="0"/>
          </a:p>
        </p:txBody>
      </p:sp>
    </p:spTree>
    <p:extLst>
      <p:ext uri="{BB962C8B-B14F-4D97-AF65-F5344CB8AC3E}">
        <p14:creationId xmlns:p14="http://schemas.microsoft.com/office/powerpoint/2010/main" val="29931639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TotalTime>
  <Words>1625</Words>
  <Application>Microsoft Office PowerPoint</Application>
  <PresentationFormat>Panorámica</PresentationFormat>
  <Paragraphs>89</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Ion</vt:lpstr>
      <vt:lpstr>Asignatura APR-001 FUNDAMENTOS DE PROGRAMACIÓN EN ENTORNO WEB </vt:lpstr>
      <vt:lpstr>Proyecto Web:</vt:lpstr>
      <vt:lpstr>Modelo N-Capas</vt:lpstr>
      <vt:lpstr>Arquitectura en Tres Capas</vt:lpstr>
      <vt:lpstr>Arquitectura en Cuatro Capas</vt:lpstr>
      <vt:lpstr>Arquitectura en Cuatro Capas</vt:lpstr>
      <vt:lpstr>Arquitectura en Siete Capas</vt:lpstr>
      <vt:lpstr>Arquitectura en Siete Capas</vt:lpstr>
      <vt:lpstr>    Evaluaciones:</vt:lpstr>
      <vt:lpstr>Modelo MVC</vt:lpstr>
      <vt:lpstr>Presentación de PowerPoint</vt:lpstr>
      <vt:lpstr>    Definiciones:</vt:lpstr>
      <vt:lpstr>    Definiciones:</vt:lpstr>
      <vt:lpstr>    Definiciones:</vt:lpstr>
      <vt:lpstr>Presentación de PowerPoint</vt:lpstr>
      <vt:lpstr>Presentación de PowerPoint</vt:lpstr>
      <vt:lpstr>Presentación de PowerPoint</vt:lpstr>
      <vt:lpstr>    HTML</vt:lpstr>
      <vt:lpstr>    HTML:</vt:lpstr>
      <vt:lpstr>    HTML:</vt:lpstr>
      <vt:lpstr>    Códigos HTML básicos</vt:lpstr>
      <vt:lpstr>    Códigos HTML básicos</vt:lpstr>
      <vt:lpstr>    Códigos HTML básicos</vt:lpstr>
      <vt:lpstr>    Códigos HTML básicos</vt:lpstr>
      <vt:lpstr>    Códigos HTML básicos</vt:lpstr>
      <vt:lpstr>    Códigos HTML básicos</vt:lpstr>
      <vt:lpstr>    Códigos HTML básicos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Asignatura APR-006 DESARROLLO DE SOFTWARE </dc:title>
  <dc:creator>Mario</dc:creator>
  <cp:lastModifiedBy>Mario</cp:lastModifiedBy>
  <cp:revision>14</cp:revision>
  <dcterms:created xsi:type="dcterms:W3CDTF">2017-03-14T17:41:53Z</dcterms:created>
  <dcterms:modified xsi:type="dcterms:W3CDTF">2017-03-15T23:19:38Z</dcterms:modified>
</cp:coreProperties>
</file>