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9" r:id="rId4"/>
    <p:sldId id="260" r:id="rId5"/>
    <p:sldId id="271" r:id="rId6"/>
    <p:sldId id="272" r:id="rId7"/>
    <p:sldId id="273" r:id="rId8"/>
    <p:sldId id="262" r:id="rId9"/>
    <p:sldId id="274" r:id="rId10"/>
    <p:sldId id="261" r:id="rId11"/>
    <p:sldId id="275" r:id="rId12"/>
    <p:sldId id="276" r:id="rId13"/>
    <p:sldId id="277" r:id="rId14"/>
    <p:sldId id="278" r:id="rId15"/>
    <p:sldId id="279" r:id="rId16"/>
    <p:sldId id="280" r:id="rId17"/>
    <p:sldId id="282" r:id="rId18"/>
    <p:sldId id="281" r:id="rId19"/>
    <p:sldId id="283" r:id="rId20"/>
    <p:sldId id="284" r:id="rId21"/>
    <p:sldId id="285"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27" autoAdjust="0"/>
  </p:normalViewPr>
  <p:slideViewPr>
    <p:cSldViewPr snapToGrid="0">
      <p:cViewPr varScale="1">
        <p:scale>
          <a:sx n="65" d="100"/>
          <a:sy n="65" d="100"/>
        </p:scale>
        <p:origin x="66" y="1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3/21/2017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617785"/>
            <a:ext cx="8825658" cy="2301467"/>
          </a:xfrm>
        </p:spPr>
        <p:txBody>
          <a:bodyPr/>
          <a:lstStyle/>
          <a:p>
            <a:pPr algn="ctr"/>
            <a:r>
              <a:rPr lang="es-CL" dirty="0"/>
              <a:t>Asignatura </a:t>
            </a:r>
            <a:r>
              <a:rPr lang="es-CL" dirty="0" smtClean="0"/>
              <a:t>APR-001</a:t>
            </a:r>
            <a:r>
              <a:rPr lang="es-CL" dirty="0"/>
              <a:t/>
            </a:r>
            <a:br>
              <a:rPr lang="es-CL" dirty="0"/>
            </a:br>
            <a:r>
              <a:rPr lang="es-CL" sz="3600" b="1" dirty="0" smtClean="0"/>
              <a:t>FUNDAMENTOS DE PROGRAMACIÓN EN ENTORNO WEB </a:t>
            </a:r>
            <a:endParaRPr lang="es-CL" sz="3600" b="1" dirty="0"/>
          </a:p>
        </p:txBody>
      </p:sp>
      <p:sp>
        <p:nvSpPr>
          <p:cNvPr id="3" name="Subtítulo 2"/>
          <p:cNvSpPr>
            <a:spLocks noGrp="1"/>
          </p:cNvSpPr>
          <p:nvPr>
            <p:ph type="subTitle" idx="1"/>
          </p:nvPr>
        </p:nvSpPr>
        <p:spPr/>
        <p:txBody>
          <a:bodyPr/>
          <a:lstStyle/>
          <a:p>
            <a:r>
              <a:rPr lang="es-CL" dirty="0" smtClean="0"/>
              <a:t>CLASE 3</a:t>
            </a:r>
            <a:endParaRPr lang="es-CL" dirty="0"/>
          </a:p>
        </p:txBody>
      </p:sp>
    </p:spTree>
    <p:extLst>
      <p:ext uri="{BB962C8B-B14F-4D97-AF65-F5344CB8AC3E}">
        <p14:creationId xmlns:p14="http://schemas.microsoft.com/office/powerpoint/2010/main" val="2397438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1344" y="2901095"/>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HTML</a:t>
            </a:r>
            <a:endParaRPr lang="es-CL" sz="4800" b="1" dirty="0"/>
          </a:p>
        </p:txBody>
      </p:sp>
    </p:spTree>
    <p:extLst>
      <p:ext uri="{BB962C8B-B14F-4D97-AF65-F5344CB8AC3E}">
        <p14:creationId xmlns:p14="http://schemas.microsoft.com/office/powerpoint/2010/main" val="1045170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HTML:</a:t>
            </a:r>
            <a:endParaRPr lang="es-CL" sz="4800" b="1" dirty="0"/>
          </a:p>
        </p:txBody>
      </p:sp>
      <p:sp>
        <p:nvSpPr>
          <p:cNvPr id="3" name="Subtítulo 2"/>
          <p:cNvSpPr>
            <a:spLocks noGrp="1"/>
          </p:cNvSpPr>
          <p:nvPr>
            <p:ph type="subTitle" idx="1"/>
          </p:nvPr>
        </p:nvSpPr>
        <p:spPr>
          <a:xfrm>
            <a:off x="1591683" y="3066968"/>
            <a:ext cx="8825658" cy="1617574"/>
          </a:xfrm>
        </p:spPr>
        <p:txBody>
          <a:bodyPr>
            <a:noAutofit/>
          </a:bodyPr>
          <a:lstStyle/>
          <a:p>
            <a:pPr fontAlgn="base"/>
            <a:r>
              <a:rPr lang="es-CL" b="1" dirty="0"/>
              <a:t>HTML</a:t>
            </a:r>
            <a:r>
              <a:rPr lang="es-CL" dirty="0"/>
              <a:t>, sigla en inglés de </a:t>
            </a:r>
            <a:r>
              <a:rPr lang="es-CL" b="1" i="1" dirty="0" err="1"/>
              <a:t>HyperText</a:t>
            </a:r>
            <a:r>
              <a:rPr lang="es-CL" b="1" i="1" dirty="0"/>
              <a:t> </a:t>
            </a:r>
            <a:r>
              <a:rPr lang="es-CL" b="1" i="1" dirty="0" err="1"/>
              <a:t>Markup</a:t>
            </a:r>
            <a:r>
              <a:rPr lang="es-CL" b="1" i="1" dirty="0"/>
              <a:t> </a:t>
            </a:r>
            <a:r>
              <a:rPr lang="es-CL" b="1" i="1" dirty="0" err="1"/>
              <a:t>Language</a:t>
            </a:r>
            <a:r>
              <a:rPr lang="es-CL" dirty="0"/>
              <a:t> (lenguaje de marcas de hipertexto), hace referencia al </a:t>
            </a:r>
            <a:r>
              <a:rPr lang="es-CL" dirty="0" smtClean="0"/>
              <a:t>lenguaje de marcado</a:t>
            </a:r>
            <a:r>
              <a:rPr lang="es-CL" dirty="0"/>
              <a:t> para la elaboración </a:t>
            </a:r>
            <a:r>
              <a:rPr lang="es-CL" dirty="0" smtClean="0"/>
              <a:t>de</a:t>
            </a:r>
            <a:r>
              <a:rPr lang="es-CL" dirty="0"/>
              <a:t> </a:t>
            </a:r>
            <a:r>
              <a:rPr lang="es-CL" dirty="0" smtClean="0"/>
              <a:t>páginas web </a:t>
            </a:r>
            <a:r>
              <a:rPr lang="es-CL" dirty="0" err="1" smtClean="0"/>
              <a:t>utlizando</a:t>
            </a:r>
            <a:r>
              <a:rPr lang="es-CL" dirty="0" smtClean="0"/>
              <a:t> etiquetas.</a:t>
            </a:r>
            <a:endParaRPr lang="es-CL" dirty="0"/>
          </a:p>
        </p:txBody>
      </p:sp>
    </p:spTree>
    <p:extLst>
      <p:ext uri="{BB962C8B-B14F-4D97-AF65-F5344CB8AC3E}">
        <p14:creationId xmlns:p14="http://schemas.microsoft.com/office/powerpoint/2010/main" val="479695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HTML:</a:t>
            </a:r>
            <a:endParaRPr lang="es-CL" sz="4800" b="1" dirty="0"/>
          </a:p>
        </p:txBody>
      </p:sp>
      <p:sp>
        <p:nvSpPr>
          <p:cNvPr id="3" name="Subtítulo 2"/>
          <p:cNvSpPr>
            <a:spLocks noGrp="1"/>
          </p:cNvSpPr>
          <p:nvPr>
            <p:ph type="subTitle" idx="1"/>
          </p:nvPr>
        </p:nvSpPr>
        <p:spPr>
          <a:xfrm>
            <a:off x="1591683" y="2884087"/>
            <a:ext cx="8825658" cy="2405365"/>
          </a:xfrm>
        </p:spPr>
        <p:txBody>
          <a:bodyPr>
            <a:noAutofit/>
          </a:bodyPr>
          <a:lstStyle/>
          <a:p>
            <a:pPr fontAlgn="base"/>
            <a:r>
              <a:rPr lang="es-CL" dirty="0"/>
              <a:t>El HTML se escribe en forma de «etiquetas», rodeadas por corchetes angulares (&lt;,&gt;,/). El HTML también puede describir, hasta un cierto punto, la apariencia de un documento, y puede incluir o hacer referencia a un tipo de programa llamado script, el cual puede afectar el comportamiento de navegadores web y otros procesadores de HTML.</a:t>
            </a:r>
          </a:p>
        </p:txBody>
      </p:sp>
    </p:spTree>
    <p:extLst>
      <p:ext uri="{BB962C8B-B14F-4D97-AF65-F5344CB8AC3E}">
        <p14:creationId xmlns:p14="http://schemas.microsoft.com/office/powerpoint/2010/main" val="2775997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544848"/>
          </a:xfrm>
        </p:spPr>
        <p:txBody>
          <a:bodyPr>
            <a:noAutofit/>
          </a:bodyPr>
          <a:lstStyle/>
          <a:p>
            <a:pPr marL="342900" indent="-342900" fontAlgn="base">
              <a:buFont typeface="Arial" panose="020B0604020202020204" pitchFamily="34" charset="0"/>
              <a:buChar char="•"/>
            </a:pPr>
            <a:r>
              <a:rPr lang="es-CL" dirty="0"/>
              <a:t>&lt;</a:t>
            </a:r>
            <a:r>
              <a:rPr lang="es-CL" dirty="0" err="1"/>
              <a:t>html</a:t>
            </a:r>
            <a:r>
              <a:rPr lang="es-CL" dirty="0"/>
              <a:t>&gt;: define el inicio del documento HTML, le indica al navegador que lo que viene a continuación debe ser interpretado como código HTML. Esto es así de facto, ya que en teoría lo que define el tipo de documento es el DOCTYPE, que significa la palabra justo tras DOCTYPE el </a:t>
            </a:r>
            <a:r>
              <a:rPr lang="es-CL" dirty="0" err="1"/>
              <a:t>tag</a:t>
            </a:r>
            <a:r>
              <a:rPr lang="es-CL" dirty="0"/>
              <a:t> de raíz.</a:t>
            </a:r>
          </a:p>
          <a:p>
            <a:pPr marL="342900" indent="-342900" fontAlgn="base">
              <a:buFont typeface="Arial" panose="020B0604020202020204" pitchFamily="34" charset="0"/>
              <a:buChar char="•"/>
            </a:pPr>
            <a:r>
              <a:rPr lang="es-CL" dirty="0"/>
              <a:t>&lt;script&gt;: incrusta un script en una web, o llama a uno mediante </a:t>
            </a:r>
            <a:r>
              <a:rPr lang="es-CL" dirty="0" err="1"/>
              <a:t>src</a:t>
            </a:r>
            <a:r>
              <a:rPr lang="es-CL" dirty="0"/>
              <a:t>="</a:t>
            </a:r>
            <a:r>
              <a:rPr lang="es-CL" dirty="0" err="1"/>
              <a:t>url</a:t>
            </a:r>
            <a:r>
              <a:rPr lang="es-CL" dirty="0"/>
              <a:t> del script". Se recomienda incluir el tipo MIME en el atributo </a:t>
            </a:r>
            <a:r>
              <a:rPr lang="es-CL" dirty="0" err="1"/>
              <a:t>type</a:t>
            </a:r>
            <a:r>
              <a:rPr lang="es-CL" dirty="0"/>
              <a:t>, en el caso de JavaScript </a:t>
            </a:r>
            <a:r>
              <a:rPr lang="es-CL" dirty="0" err="1"/>
              <a:t>text</a:t>
            </a:r>
            <a:r>
              <a:rPr lang="es-CL" dirty="0"/>
              <a:t>/</a:t>
            </a:r>
            <a:r>
              <a:rPr lang="es-CL" dirty="0" err="1"/>
              <a:t>javascript</a:t>
            </a:r>
            <a:r>
              <a:rPr lang="es-CL" dirty="0" smtClean="0"/>
              <a:t>.</a:t>
            </a:r>
          </a:p>
        </p:txBody>
      </p:sp>
    </p:spTree>
    <p:extLst>
      <p:ext uri="{BB962C8B-B14F-4D97-AF65-F5344CB8AC3E}">
        <p14:creationId xmlns:p14="http://schemas.microsoft.com/office/powerpoint/2010/main" val="1504194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783998"/>
          </a:xfrm>
        </p:spPr>
        <p:txBody>
          <a:bodyPr>
            <a:noAutofit/>
          </a:bodyPr>
          <a:lstStyle/>
          <a:p>
            <a:pPr marL="342900" indent="-342900" fontAlgn="base">
              <a:buFont typeface="Arial" panose="020B0604020202020204" pitchFamily="34" charset="0"/>
              <a:buChar char="•"/>
            </a:pPr>
            <a:r>
              <a:rPr lang="es-CL" dirty="0" smtClean="0"/>
              <a:t>&lt;</a:t>
            </a:r>
            <a:r>
              <a:rPr lang="es-CL" dirty="0"/>
              <a:t>head&gt;: define la cabecera del documento HTML; esta cabecera suele contener información sobre el documento que no se muestra directamente al usuario como, por ejemplo, el título de la ventana del navegador. Dentro de la cabecera &lt;head&gt; es posible encontrar:</a:t>
            </a:r>
          </a:p>
          <a:p>
            <a:pPr marL="342900" indent="-342900" fontAlgn="base">
              <a:buFont typeface="Arial" panose="020B0604020202020204" pitchFamily="34" charset="0"/>
              <a:buChar char="•"/>
            </a:pPr>
            <a:r>
              <a:rPr lang="es-CL" dirty="0"/>
              <a:t>&lt;</a:t>
            </a:r>
            <a:r>
              <a:rPr lang="es-CL" dirty="0" err="1"/>
              <a:t>title</a:t>
            </a:r>
            <a:r>
              <a:rPr lang="es-CL" dirty="0"/>
              <a:t>&gt;: define el título de la página. Por lo general, el título aparece en la barra de título encima de la ventana.</a:t>
            </a:r>
          </a:p>
          <a:p>
            <a:pPr marL="342900" indent="-342900" fontAlgn="base">
              <a:buFont typeface="Arial" panose="020B0604020202020204" pitchFamily="34" charset="0"/>
              <a:buChar char="•"/>
            </a:pPr>
            <a:r>
              <a:rPr lang="es-CL" dirty="0"/>
              <a:t>&lt;link&gt;: para vincular el sitio a hojas de estilo o iconos. Por ejemplo:&lt;link </a:t>
            </a:r>
            <a:r>
              <a:rPr lang="es-CL" dirty="0" err="1"/>
              <a:t>rel</a:t>
            </a:r>
            <a:r>
              <a:rPr lang="es-CL" dirty="0"/>
              <a:t>="</a:t>
            </a:r>
            <a:r>
              <a:rPr lang="es-CL" dirty="0" err="1"/>
              <a:t>stylesheet</a:t>
            </a:r>
            <a:r>
              <a:rPr lang="es-CL" dirty="0"/>
              <a:t>" </a:t>
            </a:r>
            <a:r>
              <a:rPr lang="es-CL" dirty="0" err="1"/>
              <a:t>href</a:t>
            </a:r>
            <a:r>
              <a:rPr lang="es-CL" dirty="0"/>
              <a:t>="/style.css" </a:t>
            </a:r>
            <a:r>
              <a:rPr lang="es-CL" dirty="0" err="1"/>
              <a:t>type</a:t>
            </a:r>
            <a:r>
              <a:rPr lang="es-CL" dirty="0"/>
              <a:t>="</a:t>
            </a:r>
            <a:r>
              <a:rPr lang="es-CL" dirty="0" err="1"/>
              <a:t>text</a:t>
            </a:r>
            <a:r>
              <a:rPr lang="es-CL" dirty="0"/>
              <a:t>/</a:t>
            </a:r>
            <a:r>
              <a:rPr lang="es-CL" dirty="0" err="1"/>
              <a:t>css</a:t>
            </a:r>
            <a:r>
              <a:rPr lang="es-CL" dirty="0" smtClean="0"/>
              <a:t>"&gt;.</a:t>
            </a:r>
            <a:endParaRPr lang="es-CL" dirty="0"/>
          </a:p>
        </p:txBody>
      </p:sp>
    </p:spTree>
    <p:extLst>
      <p:ext uri="{BB962C8B-B14F-4D97-AF65-F5344CB8AC3E}">
        <p14:creationId xmlns:p14="http://schemas.microsoft.com/office/powerpoint/2010/main" val="2052843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010275"/>
          </a:xfrm>
        </p:spPr>
        <p:txBody>
          <a:bodyPr>
            <a:noAutofit/>
          </a:bodyPr>
          <a:lstStyle/>
          <a:p>
            <a:pPr marL="342900" indent="-342900" fontAlgn="base">
              <a:buFont typeface="Arial" panose="020B0604020202020204" pitchFamily="34" charset="0"/>
              <a:buChar char="•"/>
            </a:pPr>
            <a:r>
              <a:rPr lang="es-CL" dirty="0" smtClean="0"/>
              <a:t>&lt;</a:t>
            </a:r>
            <a:r>
              <a:rPr lang="es-CL" dirty="0" err="1"/>
              <a:t>style</a:t>
            </a:r>
            <a:r>
              <a:rPr lang="es-CL" dirty="0"/>
              <a:t>&gt;: para colocar el estilo interno de la página; ya sea usando CSS u otros lenguajes similares. No es necesario colocarlo si se va a vincular a un archivo externo usando la etiqueta &lt;link&gt;.</a:t>
            </a:r>
          </a:p>
          <a:p>
            <a:pPr marL="342900" indent="-342900" fontAlgn="base">
              <a:buFont typeface="Arial" panose="020B0604020202020204" pitchFamily="34" charset="0"/>
              <a:buChar char="•"/>
            </a:pPr>
            <a:r>
              <a:rPr lang="es-CL" dirty="0"/>
              <a:t>&lt;meta&gt;: para metadatos como la autoría o la licencia, incluso para indicar parámetros http (mediante http-</a:t>
            </a:r>
            <a:r>
              <a:rPr lang="es-CL" dirty="0" err="1"/>
              <a:t>equiv</a:t>
            </a:r>
            <a:r>
              <a:rPr lang="es-CL" dirty="0"/>
              <a:t>="") cuando no se pueden modificar por no estar disponible la configuración o por dificultades con server-</a:t>
            </a:r>
            <a:r>
              <a:rPr lang="es-CL" dirty="0" err="1"/>
              <a:t>side</a:t>
            </a:r>
            <a:r>
              <a:rPr lang="es-CL" dirty="0"/>
              <a:t> scripting</a:t>
            </a:r>
            <a:r>
              <a:rPr lang="es-CL" dirty="0" smtClean="0"/>
              <a:t>.</a:t>
            </a:r>
            <a:endParaRPr lang="es-CL" dirty="0"/>
          </a:p>
        </p:txBody>
      </p:sp>
    </p:spTree>
    <p:extLst>
      <p:ext uri="{BB962C8B-B14F-4D97-AF65-F5344CB8AC3E}">
        <p14:creationId xmlns:p14="http://schemas.microsoft.com/office/powerpoint/2010/main" val="3720771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910608"/>
          </a:xfrm>
        </p:spPr>
        <p:txBody>
          <a:bodyPr>
            <a:noAutofit/>
          </a:bodyPr>
          <a:lstStyle/>
          <a:p>
            <a:pPr marL="342900" indent="-342900" fontAlgn="base">
              <a:buFont typeface="Arial" panose="020B0604020202020204" pitchFamily="34" charset="0"/>
              <a:buChar char="•"/>
            </a:pPr>
            <a:r>
              <a:rPr lang="es-CL" dirty="0" smtClean="0"/>
              <a:t>&lt;</a:t>
            </a:r>
            <a:r>
              <a:rPr lang="es-CL" dirty="0" err="1"/>
              <a:t>body</a:t>
            </a:r>
            <a:r>
              <a:rPr lang="es-CL" dirty="0"/>
              <a:t>&gt;: define el contenido principal o cuerpo del documento. Esta es la parte del documento </a:t>
            </a:r>
            <a:r>
              <a:rPr lang="es-CL" dirty="0" err="1"/>
              <a:t>html</a:t>
            </a:r>
            <a:r>
              <a:rPr lang="es-CL" dirty="0"/>
              <a:t> que se muestra en el navegador; dentro de esta etiqueta pueden definirse propiedades comunes a toda la página, como color de fondo y márgenes. Dentro del cuerpo &lt;</a:t>
            </a:r>
            <a:r>
              <a:rPr lang="es-CL" dirty="0" err="1"/>
              <a:t>body</a:t>
            </a:r>
            <a:r>
              <a:rPr lang="es-CL" dirty="0"/>
              <a:t>&gt; es posible encontrar numerosas etiquetas. A continuación se indican algunas a modo de ejemplo:</a:t>
            </a:r>
          </a:p>
          <a:p>
            <a:pPr marL="342900" indent="-342900" fontAlgn="base">
              <a:buFont typeface="Arial" panose="020B0604020202020204" pitchFamily="34" charset="0"/>
              <a:buChar char="•"/>
            </a:pPr>
            <a:r>
              <a:rPr lang="es-CL" dirty="0"/>
              <a:t>&lt;h1&gt; a &lt;h6&gt;: encabezados o títulos del documento con diferente relevancia.</a:t>
            </a:r>
          </a:p>
          <a:p>
            <a:pPr marL="342900" indent="-342900" fontAlgn="base">
              <a:buFont typeface="Arial" panose="020B0604020202020204" pitchFamily="34" charset="0"/>
              <a:buChar char="•"/>
            </a:pPr>
            <a:r>
              <a:rPr lang="es-CL" dirty="0"/>
              <a:t>&lt;</a:t>
            </a:r>
            <a:r>
              <a:rPr lang="es-CL" dirty="0" err="1"/>
              <a:t>table</a:t>
            </a:r>
            <a:r>
              <a:rPr lang="es-CL" dirty="0"/>
              <a:t>&gt;: define una tabla.</a:t>
            </a:r>
          </a:p>
          <a:p>
            <a:pPr marL="342900" indent="-342900" fontAlgn="base">
              <a:buFont typeface="Arial" panose="020B0604020202020204" pitchFamily="34" charset="0"/>
              <a:buChar char="•"/>
            </a:pPr>
            <a:r>
              <a:rPr lang="es-CL" dirty="0"/>
              <a:t>&lt;</a:t>
            </a:r>
            <a:r>
              <a:rPr lang="es-CL" dirty="0" err="1"/>
              <a:t>tr</a:t>
            </a:r>
            <a:r>
              <a:rPr lang="es-CL" dirty="0"/>
              <a:t>&gt;: fila de una tabla.</a:t>
            </a:r>
          </a:p>
          <a:p>
            <a:pPr fontAlgn="base"/>
            <a:endParaRPr lang="es-CL" dirty="0"/>
          </a:p>
        </p:txBody>
      </p:sp>
    </p:spTree>
    <p:extLst>
      <p:ext uri="{BB962C8B-B14F-4D97-AF65-F5344CB8AC3E}">
        <p14:creationId xmlns:p14="http://schemas.microsoft.com/office/powerpoint/2010/main" val="3444335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010275"/>
          </a:xfrm>
        </p:spPr>
        <p:txBody>
          <a:bodyPr>
            <a:noAutofit/>
          </a:bodyPr>
          <a:lstStyle/>
          <a:p>
            <a:pPr marL="342900" indent="-342900" fontAlgn="base">
              <a:buFont typeface="Arial" panose="020B0604020202020204" pitchFamily="34" charset="0"/>
              <a:buChar char="•"/>
            </a:pPr>
            <a:r>
              <a:rPr lang="es-CL" dirty="0" smtClean="0"/>
              <a:t>&lt;</a:t>
            </a:r>
            <a:r>
              <a:rPr lang="es-CL" dirty="0" err="1"/>
              <a:t>td</a:t>
            </a:r>
            <a:r>
              <a:rPr lang="es-CL" dirty="0"/>
              <a:t>&gt;: celda de una tabla (debe estar dentro de una fila).</a:t>
            </a:r>
          </a:p>
          <a:p>
            <a:pPr marL="342900" indent="-342900" fontAlgn="base">
              <a:buFont typeface="Arial" panose="020B0604020202020204" pitchFamily="34" charset="0"/>
              <a:buChar char="•"/>
            </a:pPr>
            <a:r>
              <a:rPr lang="es-CL" dirty="0"/>
              <a:t>&lt;a&gt;: hipervínculo o enlace, dentro o fuera del sitio web. Debe definirse el parámetro de pasada por medio del atributo </a:t>
            </a:r>
            <a:r>
              <a:rPr lang="es-CL" dirty="0" err="1"/>
              <a:t>href</a:t>
            </a:r>
            <a:r>
              <a:rPr lang="es-CL" dirty="0"/>
              <a:t>. Por ejemplo: &lt;a </a:t>
            </a:r>
            <a:r>
              <a:rPr lang="es-CL" dirty="0" err="1"/>
              <a:t>href</a:t>
            </a:r>
            <a:r>
              <a:rPr lang="es-CL" dirty="0"/>
              <a:t>="http://www.example.com" </a:t>
            </a:r>
            <a:r>
              <a:rPr lang="es-CL" dirty="0" err="1"/>
              <a:t>title</a:t>
            </a:r>
            <a:r>
              <a:rPr lang="es-CL" dirty="0"/>
              <a:t>="Ejemplo" target="_</a:t>
            </a:r>
            <a:r>
              <a:rPr lang="es-CL" dirty="0" err="1"/>
              <a:t>blank</a:t>
            </a:r>
            <a:r>
              <a:rPr lang="es-CL" dirty="0"/>
              <a:t>" </a:t>
            </a:r>
            <a:r>
              <a:rPr lang="es-CL" dirty="0" err="1"/>
              <a:t>tabindex</a:t>
            </a:r>
            <a:r>
              <a:rPr lang="es-CL" dirty="0"/>
              <a:t>="1"&gt;Ejemplo&lt;/a&gt; se representa como ejemplo.14</a:t>
            </a:r>
          </a:p>
          <a:p>
            <a:pPr marL="342900" indent="-342900" fontAlgn="base">
              <a:buFont typeface="Arial" panose="020B0604020202020204" pitchFamily="34" charset="0"/>
              <a:buChar char="•"/>
            </a:pPr>
            <a:r>
              <a:rPr lang="es-CL" dirty="0"/>
              <a:t>&lt;div&gt;: división de la página. Se recomienda, junto con </a:t>
            </a:r>
            <a:r>
              <a:rPr lang="es-CL" dirty="0" err="1"/>
              <a:t>css</a:t>
            </a:r>
            <a:r>
              <a:rPr lang="es-CL" dirty="0"/>
              <a:t>, en vez de &lt;</a:t>
            </a:r>
            <a:r>
              <a:rPr lang="es-CL" dirty="0" err="1"/>
              <a:t>table</a:t>
            </a:r>
            <a:r>
              <a:rPr lang="es-CL" dirty="0"/>
              <a:t>&gt; cuando se desea alinear contenido</a:t>
            </a:r>
            <a:r>
              <a:rPr lang="es-CL" dirty="0" smtClean="0"/>
              <a:t>.</a:t>
            </a:r>
            <a:endParaRPr lang="es-CL" dirty="0"/>
          </a:p>
        </p:txBody>
      </p:sp>
    </p:spTree>
    <p:extLst>
      <p:ext uri="{BB962C8B-B14F-4D97-AF65-F5344CB8AC3E}">
        <p14:creationId xmlns:p14="http://schemas.microsoft.com/office/powerpoint/2010/main" val="270662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361968"/>
          </a:xfrm>
        </p:spPr>
        <p:txBody>
          <a:bodyPr>
            <a:noAutofit/>
          </a:bodyPr>
          <a:lstStyle/>
          <a:p>
            <a:pPr marL="342900" indent="-342900" fontAlgn="base">
              <a:buFont typeface="Arial" panose="020B0604020202020204" pitchFamily="34" charset="0"/>
              <a:buChar char="•"/>
            </a:pPr>
            <a:r>
              <a:rPr lang="es-CL" dirty="0" smtClean="0"/>
              <a:t>&lt;</a:t>
            </a:r>
            <a:r>
              <a:rPr lang="es-CL" dirty="0" err="1"/>
              <a:t>img</a:t>
            </a:r>
            <a:r>
              <a:rPr lang="es-CL" dirty="0"/>
              <a:t>&gt;: imagen. Requiere del atributo </a:t>
            </a:r>
            <a:r>
              <a:rPr lang="es-CL" dirty="0" err="1"/>
              <a:t>src</a:t>
            </a:r>
            <a:r>
              <a:rPr lang="es-CL" dirty="0"/>
              <a:t>, que indica la ruta en la que se encuentra la imagen. Por ejemplo: &lt;</a:t>
            </a:r>
            <a:r>
              <a:rPr lang="es-CL" dirty="0" err="1"/>
              <a:t>img</a:t>
            </a:r>
            <a:r>
              <a:rPr lang="es-CL" dirty="0"/>
              <a:t> </a:t>
            </a:r>
            <a:r>
              <a:rPr lang="es-CL" dirty="0" err="1"/>
              <a:t>src</a:t>
            </a:r>
            <a:r>
              <a:rPr lang="es-CL" dirty="0"/>
              <a:t>="./imágenes/mifoto.jpg" /&gt;. Es conveniente, por accesibilidad, poner un atributo </a:t>
            </a:r>
            <a:r>
              <a:rPr lang="es-CL" dirty="0" err="1"/>
              <a:t>alt</a:t>
            </a:r>
            <a:r>
              <a:rPr lang="es-CL" dirty="0"/>
              <a:t>="texto alternativo".</a:t>
            </a:r>
          </a:p>
          <a:p>
            <a:pPr marL="342900" indent="-342900" fontAlgn="base">
              <a:buFont typeface="Arial" panose="020B0604020202020204" pitchFamily="34" charset="0"/>
              <a:buChar char="•"/>
            </a:pPr>
            <a:r>
              <a:rPr lang="es-CL" dirty="0"/>
              <a:t>&lt;li&gt;&lt;</a:t>
            </a:r>
            <a:r>
              <a:rPr lang="es-CL" dirty="0" err="1"/>
              <a:t>ol</a:t>
            </a:r>
            <a:r>
              <a:rPr lang="es-CL" dirty="0"/>
              <a:t>&gt;&lt;</a:t>
            </a:r>
            <a:r>
              <a:rPr lang="es-CL" dirty="0" err="1"/>
              <a:t>ul</a:t>
            </a:r>
            <a:r>
              <a:rPr lang="es-CL" dirty="0"/>
              <a:t>&gt;: etiquetas para listas.</a:t>
            </a:r>
          </a:p>
          <a:p>
            <a:pPr marL="342900" indent="-342900" fontAlgn="base">
              <a:buFont typeface="Arial" panose="020B0604020202020204" pitchFamily="34" charset="0"/>
              <a:buChar char="•"/>
            </a:pPr>
            <a:r>
              <a:rPr lang="es-CL" dirty="0"/>
              <a:t>&lt;b&gt;: texto en negrita (etiqueta desaprobada. Se recomienda usar la etiqueta &lt;</a:t>
            </a:r>
            <a:r>
              <a:rPr lang="es-CL" dirty="0" err="1"/>
              <a:t>strong</a:t>
            </a:r>
            <a:r>
              <a:rPr lang="es-CL" dirty="0"/>
              <a:t>&gt;).</a:t>
            </a:r>
          </a:p>
          <a:p>
            <a:pPr marL="342900" indent="-342900" fontAlgn="base">
              <a:buFont typeface="Arial" panose="020B0604020202020204" pitchFamily="34" charset="0"/>
              <a:buChar char="•"/>
            </a:pPr>
            <a:r>
              <a:rPr lang="es-CL" dirty="0"/>
              <a:t>&lt;i&gt;: texto en cursiva (etiqueta desaprobada. Se recomienda usar la etiqueta &lt;</a:t>
            </a:r>
            <a:r>
              <a:rPr lang="es-CL" dirty="0" err="1"/>
              <a:t>em</a:t>
            </a:r>
            <a:r>
              <a:rPr lang="es-CL" dirty="0" smtClean="0"/>
              <a:t>&gt;).</a:t>
            </a:r>
            <a:endParaRPr lang="es-CL" dirty="0"/>
          </a:p>
        </p:txBody>
      </p:sp>
    </p:spTree>
    <p:extLst>
      <p:ext uri="{BB962C8B-B14F-4D97-AF65-F5344CB8AC3E}">
        <p14:creationId xmlns:p14="http://schemas.microsoft.com/office/powerpoint/2010/main" val="2485365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a:t>Códigos HTML </a:t>
            </a:r>
            <a:r>
              <a:rPr lang="es-CL" sz="5400" dirty="0" smtClean="0"/>
              <a:t>básicos</a:t>
            </a:r>
            <a:endParaRPr lang="es-CL" sz="5400" b="1" dirty="0"/>
          </a:p>
        </p:txBody>
      </p:sp>
      <p:sp>
        <p:nvSpPr>
          <p:cNvPr id="3" name="Subtítulo 2"/>
          <p:cNvSpPr>
            <a:spLocks noGrp="1"/>
          </p:cNvSpPr>
          <p:nvPr>
            <p:ph type="subTitle" idx="1"/>
          </p:nvPr>
        </p:nvSpPr>
        <p:spPr>
          <a:xfrm>
            <a:off x="1591683" y="2279177"/>
            <a:ext cx="8825658" cy="3010275"/>
          </a:xfrm>
        </p:spPr>
        <p:txBody>
          <a:bodyPr>
            <a:noAutofit/>
          </a:bodyPr>
          <a:lstStyle/>
          <a:p>
            <a:pPr marL="342900" indent="-342900" fontAlgn="base">
              <a:buFont typeface="Arial" panose="020B0604020202020204" pitchFamily="34" charset="0"/>
              <a:buChar char="•"/>
            </a:pPr>
            <a:r>
              <a:rPr lang="es-CL" dirty="0" smtClean="0"/>
              <a:t>&lt;</a:t>
            </a:r>
            <a:r>
              <a:rPr lang="es-CL" dirty="0"/>
              <a:t>s&gt;: texto tachado (etiqueta desaprobada. Se recomienda usar la etiqueta &lt;del&gt;).</a:t>
            </a:r>
          </a:p>
          <a:p>
            <a:pPr marL="342900" indent="-342900" fontAlgn="base">
              <a:buFont typeface="Arial" panose="020B0604020202020204" pitchFamily="34" charset="0"/>
              <a:buChar char="•"/>
            </a:pPr>
            <a:r>
              <a:rPr lang="es-CL" dirty="0"/>
              <a:t>&lt;u&gt;: Antes texto subrayado. A partir de HTML 5 define porciones de texto diferenciadas o destacadas del resto, para indicar correcciones por ejemplo (etiqueta desaprobada en HTML 4.01 y redefinida en HTML 5).</a:t>
            </a:r>
          </a:p>
        </p:txBody>
      </p:sp>
    </p:spTree>
    <p:extLst>
      <p:ext uri="{BB962C8B-B14F-4D97-AF65-F5344CB8AC3E}">
        <p14:creationId xmlns:p14="http://schemas.microsoft.com/office/powerpoint/2010/main" val="3528233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17719" y="2841672"/>
            <a:ext cx="8825658" cy="1109073"/>
          </a:xfrm>
        </p:spPr>
        <p:txBody>
          <a:bodyPr/>
          <a:lstStyle/>
          <a:p>
            <a:pPr algn="ctr"/>
            <a:r>
              <a:rPr lang="es-CL" sz="6600" dirty="0" smtClean="0"/>
              <a:t>Modelo MVC</a:t>
            </a:r>
            <a:endParaRPr lang="es-CL" sz="6600" b="1" dirty="0"/>
          </a:p>
        </p:txBody>
      </p:sp>
    </p:spTree>
    <p:extLst>
      <p:ext uri="{BB962C8B-B14F-4D97-AF65-F5344CB8AC3E}">
        <p14:creationId xmlns:p14="http://schemas.microsoft.com/office/powerpoint/2010/main" val="774690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88588"/>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smtClean="0"/>
              <a:t>Ejercicio 1</a:t>
            </a:r>
            <a:endParaRPr lang="es-CL" sz="5400" b="1" dirty="0"/>
          </a:p>
        </p:txBody>
      </p:sp>
      <p:sp>
        <p:nvSpPr>
          <p:cNvPr id="3" name="Subtítulo 2"/>
          <p:cNvSpPr>
            <a:spLocks noGrp="1"/>
          </p:cNvSpPr>
          <p:nvPr>
            <p:ph type="subTitle" idx="1"/>
          </p:nvPr>
        </p:nvSpPr>
        <p:spPr>
          <a:xfrm>
            <a:off x="1716374" y="1198522"/>
            <a:ext cx="8825658" cy="5285405"/>
          </a:xfrm>
        </p:spPr>
        <p:txBody>
          <a:bodyPr>
            <a:noAutofit/>
          </a:bodyPr>
          <a:lstStyle/>
          <a:p>
            <a:pPr fontAlgn="base"/>
            <a:r>
              <a:rPr lang="en-US" sz="1600" cap="none" dirty="0" smtClean="0"/>
              <a:t>&lt;html&gt;</a:t>
            </a:r>
          </a:p>
          <a:p>
            <a:pPr fontAlgn="base"/>
            <a:r>
              <a:rPr lang="en-US" sz="1600" cap="none" dirty="0" smtClean="0"/>
              <a:t>&lt;head&gt;</a:t>
            </a:r>
          </a:p>
          <a:p>
            <a:pPr fontAlgn="base"/>
            <a:r>
              <a:rPr lang="en-US" sz="1600" cap="none" dirty="0" smtClean="0"/>
              <a:t>	&lt;title&gt;</a:t>
            </a:r>
            <a:r>
              <a:rPr lang="en-US" sz="1600" cap="none" dirty="0" err="1" smtClean="0"/>
              <a:t>ejemplo</a:t>
            </a:r>
            <a:r>
              <a:rPr lang="en-US" sz="1600" cap="none" dirty="0" smtClean="0"/>
              <a:t> 1&lt;/title&gt;</a:t>
            </a:r>
          </a:p>
          <a:p>
            <a:pPr fontAlgn="base"/>
            <a:r>
              <a:rPr lang="en-US" sz="1600" cap="none" dirty="0" smtClean="0"/>
              <a:t>&lt;/head&gt;</a:t>
            </a:r>
          </a:p>
          <a:p>
            <a:pPr fontAlgn="base"/>
            <a:r>
              <a:rPr lang="en-US" sz="1600" cap="none" dirty="0" smtClean="0"/>
              <a:t>&lt;body&gt;</a:t>
            </a:r>
          </a:p>
          <a:p>
            <a:pPr fontAlgn="base"/>
            <a:r>
              <a:rPr lang="en-US" sz="1600" cap="none" dirty="0" smtClean="0"/>
              <a:t>	</a:t>
            </a:r>
            <a:r>
              <a:rPr lang="en-US" sz="1600" cap="none" dirty="0" err="1" smtClean="0"/>
              <a:t>hola</a:t>
            </a:r>
            <a:r>
              <a:rPr lang="en-US" sz="1600" cap="none" dirty="0" smtClean="0"/>
              <a:t> </a:t>
            </a:r>
            <a:r>
              <a:rPr lang="en-US" sz="1600" cap="none" dirty="0" err="1" smtClean="0"/>
              <a:t>mundo</a:t>
            </a:r>
            <a:r>
              <a:rPr lang="en-US" sz="1600" cap="none" dirty="0" smtClean="0"/>
              <a:t>!</a:t>
            </a:r>
          </a:p>
          <a:p>
            <a:pPr fontAlgn="base"/>
            <a:r>
              <a:rPr lang="en-US" sz="1600" cap="none" dirty="0" smtClean="0"/>
              <a:t>&lt;/body&gt;</a:t>
            </a:r>
          </a:p>
          <a:p>
            <a:pPr fontAlgn="base"/>
            <a:r>
              <a:rPr lang="en-US" sz="1600" cap="none" dirty="0" smtClean="0"/>
              <a:t>&lt;/html&gt;	</a:t>
            </a:r>
            <a:endParaRPr lang="es-CL" sz="1600" cap="none" dirty="0"/>
          </a:p>
        </p:txBody>
      </p:sp>
    </p:spTree>
    <p:extLst>
      <p:ext uri="{BB962C8B-B14F-4D97-AF65-F5344CB8AC3E}">
        <p14:creationId xmlns:p14="http://schemas.microsoft.com/office/powerpoint/2010/main" val="2556154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88588"/>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smtClean="0"/>
              <a:t>Ejercicio 2</a:t>
            </a:r>
            <a:endParaRPr lang="es-CL" sz="5400" b="1" dirty="0"/>
          </a:p>
        </p:txBody>
      </p:sp>
      <p:sp>
        <p:nvSpPr>
          <p:cNvPr id="3" name="Subtítulo 2"/>
          <p:cNvSpPr>
            <a:spLocks noGrp="1"/>
          </p:cNvSpPr>
          <p:nvPr>
            <p:ph type="subTitle" idx="1"/>
          </p:nvPr>
        </p:nvSpPr>
        <p:spPr>
          <a:xfrm>
            <a:off x="1716374" y="1198522"/>
            <a:ext cx="8825658" cy="5285405"/>
          </a:xfrm>
        </p:spPr>
        <p:txBody>
          <a:bodyPr>
            <a:noAutofit/>
          </a:bodyPr>
          <a:lstStyle/>
          <a:p>
            <a:pPr fontAlgn="base"/>
            <a:r>
              <a:rPr lang="es-CL" cap="none" dirty="0" smtClean="0"/>
              <a:t>&lt;!</a:t>
            </a:r>
            <a:r>
              <a:rPr lang="es-CL" cap="none" dirty="0" err="1" smtClean="0"/>
              <a:t>doctype</a:t>
            </a:r>
            <a:r>
              <a:rPr lang="es-CL" cap="none" dirty="0" smtClean="0"/>
              <a:t> </a:t>
            </a:r>
            <a:r>
              <a:rPr lang="es-CL" cap="none" dirty="0" err="1" smtClean="0"/>
              <a:t>html</a:t>
            </a:r>
            <a:r>
              <a:rPr lang="es-CL" cap="none" dirty="0" smtClean="0"/>
              <a:t>&gt;</a:t>
            </a:r>
            <a:endParaRPr lang="en-US" sz="1600" cap="none" dirty="0" smtClean="0"/>
          </a:p>
          <a:p>
            <a:pPr fontAlgn="base"/>
            <a:r>
              <a:rPr lang="en-US" sz="1600" cap="none" dirty="0" smtClean="0"/>
              <a:t>&lt;</a:t>
            </a:r>
            <a:r>
              <a:rPr lang="es-CL" cap="none" dirty="0" err="1" smtClean="0"/>
              <a:t>html</a:t>
            </a:r>
            <a:r>
              <a:rPr lang="es-CL" cap="none" dirty="0" smtClean="0"/>
              <a:t> </a:t>
            </a:r>
            <a:r>
              <a:rPr lang="es-CL" cap="none" dirty="0" err="1" smtClean="0"/>
              <a:t>lang</a:t>
            </a:r>
            <a:r>
              <a:rPr lang="es-CL" cap="none" dirty="0" smtClean="0"/>
              <a:t>="es"</a:t>
            </a:r>
            <a:r>
              <a:rPr lang="en-US" sz="1600" cap="none" dirty="0" smtClean="0"/>
              <a:t>&gt;</a:t>
            </a:r>
          </a:p>
          <a:p>
            <a:pPr fontAlgn="base"/>
            <a:r>
              <a:rPr lang="en-US" sz="1600" cap="none" dirty="0" smtClean="0"/>
              <a:t>&lt;head&gt;</a:t>
            </a:r>
          </a:p>
          <a:p>
            <a:pPr fontAlgn="base"/>
            <a:r>
              <a:rPr lang="en-US" sz="1600" cap="none" dirty="0" smtClean="0"/>
              <a:t>	&lt;title&gt;</a:t>
            </a:r>
            <a:r>
              <a:rPr lang="en-US" sz="1600" cap="none" dirty="0" err="1" smtClean="0"/>
              <a:t>ejemplo</a:t>
            </a:r>
            <a:r>
              <a:rPr lang="en-US" sz="1600" cap="none" dirty="0" smtClean="0"/>
              <a:t> 2&lt;/title&gt;</a:t>
            </a:r>
          </a:p>
          <a:p>
            <a:pPr fontAlgn="base"/>
            <a:r>
              <a:rPr lang="en-US" sz="1600" cap="none" dirty="0"/>
              <a:t> </a:t>
            </a:r>
            <a:r>
              <a:rPr lang="en-US" sz="1600" cap="none" dirty="0" smtClean="0"/>
              <a:t>       </a:t>
            </a:r>
            <a:r>
              <a:rPr lang="es-CL" sz="1600" cap="none" dirty="0" smtClean="0"/>
              <a:t>&lt;meta </a:t>
            </a:r>
            <a:r>
              <a:rPr lang="es-CL" sz="1600" cap="none" dirty="0" err="1" smtClean="0"/>
              <a:t>charset</a:t>
            </a:r>
            <a:r>
              <a:rPr lang="es-CL" sz="1600" cap="none" dirty="0" smtClean="0"/>
              <a:t>="utf-8"&gt;</a:t>
            </a:r>
            <a:endParaRPr lang="en-US" sz="1600" cap="none" dirty="0" smtClean="0"/>
          </a:p>
          <a:p>
            <a:pPr fontAlgn="base"/>
            <a:r>
              <a:rPr lang="en-US" sz="1600" cap="none" dirty="0" smtClean="0"/>
              <a:t>&lt;/head&gt;</a:t>
            </a:r>
          </a:p>
          <a:p>
            <a:pPr fontAlgn="base"/>
            <a:r>
              <a:rPr lang="en-US" sz="1600" cap="none" dirty="0" smtClean="0"/>
              <a:t>&lt;body&gt;</a:t>
            </a:r>
          </a:p>
          <a:p>
            <a:pPr fontAlgn="base"/>
            <a:r>
              <a:rPr lang="en-US" sz="1600" cap="none" dirty="0" smtClean="0"/>
              <a:t>	&lt;header&gt;</a:t>
            </a:r>
          </a:p>
          <a:p>
            <a:pPr fontAlgn="base"/>
            <a:r>
              <a:rPr lang="en-US" sz="1600" cap="none" dirty="0" smtClean="0"/>
              <a:t>	&lt;/header&gt;</a:t>
            </a:r>
          </a:p>
          <a:p>
            <a:pPr fontAlgn="base"/>
            <a:r>
              <a:rPr lang="en-US" sz="1600" cap="none" dirty="0" smtClean="0"/>
              <a:t>	</a:t>
            </a:r>
            <a:r>
              <a:rPr lang="en-US" sz="1600" cap="none" dirty="0" err="1" smtClean="0"/>
              <a:t>hola</a:t>
            </a:r>
            <a:r>
              <a:rPr lang="en-US" sz="1600" cap="none" dirty="0" smtClean="0"/>
              <a:t> </a:t>
            </a:r>
            <a:r>
              <a:rPr lang="en-US" sz="1600" cap="none" dirty="0" err="1" smtClean="0"/>
              <a:t>mundo</a:t>
            </a:r>
            <a:r>
              <a:rPr lang="en-US" sz="1600" cap="none" dirty="0" smtClean="0"/>
              <a:t>!</a:t>
            </a:r>
          </a:p>
          <a:p>
            <a:pPr fontAlgn="base"/>
            <a:r>
              <a:rPr lang="en-US" sz="1600" cap="none" dirty="0" smtClean="0"/>
              <a:t>	&lt;footer&gt;</a:t>
            </a:r>
          </a:p>
          <a:p>
            <a:pPr fontAlgn="base"/>
            <a:r>
              <a:rPr lang="en-US" sz="1600" cap="none" dirty="0" smtClean="0"/>
              <a:t>	&lt;/footer&gt;</a:t>
            </a:r>
          </a:p>
          <a:p>
            <a:pPr fontAlgn="base"/>
            <a:r>
              <a:rPr lang="en-US" sz="1600" cap="none" dirty="0" smtClean="0"/>
              <a:t>&lt;/body&gt;</a:t>
            </a:r>
          </a:p>
          <a:p>
            <a:pPr fontAlgn="base"/>
            <a:r>
              <a:rPr lang="en-US" sz="1600" cap="none" dirty="0" smtClean="0"/>
              <a:t>&lt;/html&gt;	</a:t>
            </a:r>
            <a:endParaRPr lang="es-CL" sz="1600" cap="none" dirty="0"/>
          </a:p>
        </p:txBody>
      </p:sp>
    </p:spTree>
    <p:extLst>
      <p:ext uri="{BB962C8B-B14F-4D97-AF65-F5344CB8AC3E}">
        <p14:creationId xmlns:p14="http://schemas.microsoft.com/office/powerpoint/2010/main" val="2352938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88588"/>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5400" dirty="0" smtClean="0"/>
              <a:t>Ejercicio 3</a:t>
            </a:r>
            <a:endParaRPr lang="es-CL" sz="5400" b="1" dirty="0"/>
          </a:p>
        </p:txBody>
      </p:sp>
      <p:sp>
        <p:nvSpPr>
          <p:cNvPr id="3" name="Subtítulo 2"/>
          <p:cNvSpPr>
            <a:spLocks noGrp="1"/>
          </p:cNvSpPr>
          <p:nvPr>
            <p:ph type="subTitle" idx="1"/>
          </p:nvPr>
        </p:nvSpPr>
        <p:spPr>
          <a:xfrm>
            <a:off x="1716374" y="1198522"/>
            <a:ext cx="8825658" cy="5285405"/>
          </a:xfrm>
        </p:spPr>
        <p:txBody>
          <a:bodyPr>
            <a:noAutofit/>
          </a:bodyPr>
          <a:lstStyle/>
          <a:p>
            <a:pPr fontAlgn="base"/>
            <a:r>
              <a:rPr lang="es-CL" cap="none" dirty="0" smtClean="0"/>
              <a:t>&lt;!</a:t>
            </a:r>
            <a:r>
              <a:rPr lang="es-CL" cap="none" dirty="0" err="1" smtClean="0"/>
              <a:t>doctype</a:t>
            </a:r>
            <a:r>
              <a:rPr lang="es-CL" cap="none" dirty="0" smtClean="0"/>
              <a:t> </a:t>
            </a:r>
            <a:r>
              <a:rPr lang="es-CL" cap="none" dirty="0" err="1" smtClean="0"/>
              <a:t>html</a:t>
            </a:r>
            <a:r>
              <a:rPr lang="es-CL" cap="none" dirty="0" smtClean="0"/>
              <a:t>&gt;</a:t>
            </a:r>
            <a:endParaRPr lang="en-US" sz="1600" cap="none" dirty="0" smtClean="0"/>
          </a:p>
          <a:p>
            <a:pPr fontAlgn="base"/>
            <a:r>
              <a:rPr lang="en-US" sz="1600" cap="none" dirty="0" smtClean="0"/>
              <a:t>&lt;</a:t>
            </a:r>
            <a:r>
              <a:rPr lang="es-CL" cap="none" dirty="0" err="1" smtClean="0"/>
              <a:t>html</a:t>
            </a:r>
            <a:r>
              <a:rPr lang="es-CL" cap="none" dirty="0" smtClean="0"/>
              <a:t> </a:t>
            </a:r>
            <a:r>
              <a:rPr lang="es-CL" cap="none" dirty="0" err="1" smtClean="0"/>
              <a:t>lang</a:t>
            </a:r>
            <a:r>
              <a:rPr lang="es-CL" cap="none" dirty="0" smtClean="0"/>
              <a:t>="es"</a:t>
            </a:r>
            <a:r>
              <a:rPr lang="en-US" sz="1600" cap="none" dirty="0" smtClean="0"/>
              <a:t>&gt;</a:t>
            </a:r>
          </a:p>
          <a:p>
            <a:pPr fontAlgn="base"/>
            <a:r>
              <a:rPr lang="en-US" sz="1600" cap="none" dirty="0" smtClean="0"/>
              <a:t>&lt;head&gt;</a:t>
            </a:r>
          </a:p>
          <a:p>
            <a:pPr fontAlgn="base"/>
            <a:r>
              <a:rPr lang="en-US" sz="1600" cap="none" dirty="0" smtClean="0"/>
              <a:t>	&lt;title&gt;</a:t>
            </a:r>
            <a:r>
              <a:rPr lang="en-US" sz="1600" cap="none" dirty="0" err="1" smtClean="0"/>
              <a:t>ejemplo</a:t>
            </a:r>
            <a:r>
              <a:rPr lang="en-US" sz="1600" cap="none" dirty="0" smtClean="0"/>
              <a:t> 2&lt;/title&gt;</a:t>
            </a:r>
          </a:p>
          <a:p>
            <a:pPr fontAlgn="base"/>
            <a:r>
              <a:rPr lang="en-US" sz="1600" cap="none" dirty="0"/>
              <a:t> </a:t>
            </a:r>
            <a:r>
              <a:rPr lang="en-US" sz="1600" cap="none" dirty="0" smtClean="0"/>
              <a:t>       </a:t>
            </a:r>
            <a:r>
              <a:rPr lang="es-CL" sz="1600" cap="none" dirty="0" smtClean="0"/>
              <a:t>&lt;meta </a:t>
            </a:r>
            <a:r>
              <a:rPr lang="es-CL" sz="1600" cap="none" dirty="0" err="1" smtClean="0"/>
              <a:t>charset</a:t>
            </a:r>
            <a:r>
              <a:rPr lang="es-CL" sz="1600" cap="none" dirty="0" smtClean="0"/>
              <a:t>="utf-8"&gt;</a:t>
            </a:r>
            <a:endParaRPr lang="en-US" sz="1600" cap="none" dirty="0" smtClean="0"/>
          </a:p>
          <a:p>
            <a:pPr fontAlgn="base"/>
            <a:r>
              <a:rPr lang="en-US" sz="1600" cap="none" dirty="0" smtClean="0"/>
              <a:t>&lt;/head&gt;</a:t>
            </a:r>
          </a:p>
          <a:p>
            <a:pPr fontAlgn="base"/>
            <a:r>
              <a:rPr lang="en-US" sz="1600" cap="none" dirty="0" smtClean="0"/>
              <a:t>&lt;body&gt;</a:t>
            </a:r>
          </a:p>
          <a:p>
            <a:pPr fontAlgn="base"/>
            <a:r>
              <a:rPr lang="en-US" sz="1600" cap="none" dirty="0" smtClean="0"/>
              <a:t>	&lt;header&gt;</a:t>
            </a:r>
          </a:p>
          <a:p>
            <a:pPr fontAlgn="base"/>
            <a:r>
              <a:rPr lang="en-US" sz="1600" cap="none" dirty="0" smtClean="0"/>
              <a:t>	&lt;/header&gt;</a:t>
            </a:r>
          </a:p>
          <a:p>
            <a:pPr fontAlgn="base"/>
            <a:r>
              <a:rPr lang="en-US" sz="1600" cap="none" dirty="0" smtClean="0"/>
              <a:t>	</a:t>
            </a:r>
            <a:r>
              <a:rPr lang="en-US" sz="1600" cap="none" dirty="0" err="1" smtClean="0"/>
              <a:t>hola</a:t>
            </a:r>
            <a:r>
              <a:rPr lang="en-US" sz="1600" cap="none" dirty="0" smtClean="0"/>
              <a:t> </a:t>
            </a:r>
            <a:r>
              <a:rPr lang="en-US" sz="1600" cap="none" dirty="0" err="1" smtClean="0"/>
              <a:t>mundo</a:t>
            </a:r>
            <a:r>
              <a:rPr lang="en-US" sz="1600" cap="none" dirty="0" smtClean="0"/>
              <a:t>!</a:t>
            </a:r>
          </a:p>
          <a:p>
            <a:pPr fontAlgn="base"/>
            <a:r>
              <a:rPr lang="en-US" sz="1600" cap="none" dirty="0" smtClean="0"/>
              <a:t>	&lt;footer&gt;</a:t>
            </a:r>
          </a:p>
          <a:p>
            <a:pPr fontAlgn="base"/>
            <a:r>
              <a:rPr lang="en-US" sz="1600" cap="none" dirty="0" smtClean="0"/>
              <a:t>	&lt;/footer&gt;</a:t>
            </a:r>
          </a:p>
          <a:p>
            <a:pPr fontAlgn="base"/>
            <a:r>
              <a:rPr lang="en-US" sz="1600" cap="none" dirty="0" smtClean="0"/>
              <a:t>&lt;/body&gt;</a:t>
            </a:r>
          </a:p>
          <a:p>
            <a:pPr fontAlgn="base"/>
            <a:r>
              <a:rPr lang="en-US" sz="1600" cap="none" dirty="0" smtClean="0"/>
              <a:t>&lt;/html&gt;	</a:t>
            </a:r>
            <a:endParaRPr lang="es-CL" sz="1600" cap="none" dirty="0"/>
          </a:p>
        </p:txBody>
      </p:sp>
    </p:spTree>
    <p:extLst>
      <p:ext uri="{BB962C8B-B14F-4D97-AF65-F5344CB8AC3E}">
        <p14:creationId xmlns:p14="http://schemas.microsoft.com/office/powerpoint/2010/main" val="3871772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91683" y="2525499"/>
            <a:ext cx="8825658" cy="3711528"/>
          </a:xfrm>
        </p:spPr>
        <p:txBody>
          <a:bodyPr>
            <a:noAutofit/>
          </a:bodyPr>
          <a:lstStyle/>
          <a:p>
            <a:pPr marL="342900" indent="-342900">
              <a:buFont typeface="Arial" panose="020B0604020202020204" pitchFamily="34" charset="0"/>
              <a:buChar char="•"/>
            </a:pPr>
            <a:r>
              <a:rPr lang="es-CL" dirty="0"/>
              <a:t>Su fundamento es la </a:t>
            </a:r>
            <a:r>
              <a:rPr lang="es-CL" b="1" dirty="0"/>
              <a:t>separación del código en tres capas diferentes</a:t>
            </a:r>
            <a:r>
              <a:rPr lang="es-CL" dirty="0"/>
              <a:t>, acotadas por su responsabilidad, en lo que se llaman </a:t>
            </a:r>
            <a:r>
              <a:rPr lang="es-CL" b="1" dirty="0"/>
              <a:t>Modelos, Vistas y </a:t>
            </a:r>
            <a:r>
              <a:rPr lang="es-CL" b="1" dirty="0" smtClean="0"/>
              <a:t>Controladores</a:t>
            </a:r>
            <a:r>
              <a:rPr lang="es-CL" dirty="0"/>
              <a:t>.</a:t>
            </a:r>
          </a:p>
        </p:txBody>
      </p:sp>
    </p:spTree>
    <p:extLst>
      <p:ext uri="{BB962C8B-B14F-4D97-AF65-F5344CB8AC3E}">
        <p14:creationId xmlns:p14="http://schemas.microsoft.com/office/powerpoint/2010/main" val="1277184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Definiciones:</a:t>
            </a:r>
            <a:endParaRPr lang="es-CL" sz="4800" b="1" dirty="0"/>
          </a:p>
        </p:txBody>
      </p:sp>
      <p:sp>
        <p:nvSpPr>
          <p:cNvPr id="3" name="Subtítulo 2"/>
          <p:cNvSpPr>
            <a:spLocks noGrp="1"/>
          </p:cNvSpPr>
          <p:nvPr>
            <p:ph type="subTitle" idx="1"/>
          </p:nvPr>
        </p:nvSpPr>
        <p:spPr>
          <a:xfrm>
            <a:off x="1591683" y="2279177"/>
            <a:ext cx="8825658" cy="4163826"/>
          </a:xfrm>
        </p:spPr>
        <p:txBody>
          <a:bodyPr>
            <a:noAutofit/>
          </a:bodyPr>
          <a:lstStyle/>
          <a:p>
            <a:pPr fontAlgn="base"/>
            <a:r>
              <a:rPr lang="es-CL" b="1" dirty="0"/>
              <a:t>Modelos</a:t>
            </a:r>
          </a:p>
          <a:p>
            <a:pPr fontAlgn="base"/>
            <a:r>
              <a:rPr lang="es-CL" b="1" dirty="0"/>
              <a:t>Es la capa donde se trabaja con los datos</a:t>
            </a:r>
            <a:r>
              <a:rPr lang="es-CL" dirty="0"/>
              <a:t>,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CL" i="1" dirty="0" err="1"/>
              <a:t>selects</a:t>
            </a:r>
            <a:r>
              <a:rPr lang="es-CL" i="1" dirty="0"/>
              <a:t>, </a:t>
            </a:r>
            <a:r>
              <a:rPr lang="es-CL" i="1" dirty="0" err="1"/>
              <a:t>updates</a:t>
            </a:r>
            <a:r>
              <a:rPr lang="es-CL" i="1" dirty="0"/>
              <a:t>, </a:t>
            </a:r>
            <a:r>
              <a:rPr lang="es-CL" i="1" dirty="0" err="1"/>
              <a:t>inserts</a:t>
            </a:r>
            <a:r>
              <a:rPr lang="es-CL" dirty="0"/>
              <a:t>, etc</a:t>
            </a:r>
            <a:r>
              <a:rPr lang="es-CL" dirty="0" smtClean="0"/>
              <a:t>.</a:t>
            </a:r>
            <a:endParaRPr lang="es-CL" dirty="0"/>
          </a:p>
        </p:txBody>
      </p:sp>
    </p:spTree>
    <p:extLst>
      <p:ext uri="{BB962C8B-B14F-4D97-AF65-F5344CB8AC3E}">
        <p14:creationId xmlns:p14="http://schemas.microsoft.com/office/powerpoint/2010/main" val="315204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Definiciones:</a:t>
            </a:r>
            <a:endParaRPr lang="es-CL" sz="4800" b="1" dirty="0"/>
          </a:p>
        </p:txBody>
      </p:sp>
      <p:sp>
        <p:nvSpPr>
          <p:cNvPr id="3" name="Subtítulo 2"/>
          <p:cNvSpPr>
            <a:spLocks noGrp="1"/>
          </p:cNvSpPr>
          <p:nvPr>
            <p:ph type="subTitle" idx="1"/>
          </p:nvPr>
        </p:nvSpPr>
        <p:spPr>
          <a:xfrm>
            <a:off x="1591683" y="2279177"/>
            <a:ext cx="8825658" cy="4163826"/>
          </a:xfrm>
        </p:spPr>
        <p:txBody>
          <a:bodyPr>
            <a:noAutofit/>
          </a:bodyPr>
          <a:lstStyle/>
          <a:p>
            <a:pPr fontAlgn="base"/>
            <a:r>
              <a:rPr lang="es-CL" b="1" dirty="0" smtClean="0"/>
              <a:t>Las </a:t>
            </a:r>
            <a:r>
              <a:rPr lang="es-CL" b="1" dirty="0"/>
              <a:t>vistas, </a:t>
            </a:r>
            <a:endParaRPr lang="es-CL" b="1" dirty="0" smtClean="0"/>
          </a:p>
          <a:p>
            <a:pPr fontAlgn="base"/>
            <a:r>
              <a:rPr lang="es-CL" dirty="0" smtClean="0"/>
              <a:t>como </a:t>
            </a:r>
            <a:r>
              <a:rPr lang="es-CL" dirty="0"/>
              <a:t>su nombre nos hace entender, contienen el código de nuestra aplicación que va a producir la visualización de las interfaces de usuario, o sea, el código que nos permitirá </a:t>
            </a:r>
            <a:r>
              <a:rPr lang="es-CL" dirty="0" err="1"/>
              <a:t>renderizar</a:t>
            </a:r>
            <a:r>
              <a:rPr lang="es-CL" dirty="0"/>
              <a:t> los estados de nuestra aplicación en HTML. En las vistas nada más tenemos los códigos HTML y PHP que nos permite </a:t>
            </a:r>
            <a:r>
              <a:rPr lang="es-CL" b="1" dirty="0"/>
              <a:t>mostrar la salida.</a:t>
            </a:r>
            <a:endParaRPr lang="es-CL" dirty="0"/>
          </a:p>
          <a:p>
            <a:pPr fontAlgn="base"/>
            <a:r>
              <a:rPr lang="es-CL" dirty="0"/>
              <a:t>En la vista generalmente trabajamos con los datos, sin embargo, no se realiza un acceso directo a éstos. Las vistas requerirán los datos a los modelos y ellas se generará la salida, tal como nuestra aplicación requiera</a:t>
            </a:r>
            <a:r>
              <a:rPr lang="es-CL" dirty="0" smtClean="0"/>
              <a:t>.</a:t>
            </a:r>
            <a:endParaRPr lang="es-CL" dirty="0"/>
          </a:p>
        </p:txBody>
      </p:sp>
    </p:spTree>
    <p:extLst>
      <p:ext uri="{BB962C8B-B14F-4D97-AF65-F5344CB8AC3E}">
        <p14:creationId xmlns:p14="http://schemas.microsoft.com/office/powerpoint/2010/main" val="57785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1683" y="1269243"/>
            <a:ext cx="8825658" cy="1009934"/>
          </a:xfrm>
        </p:spPr>
        <p:txBody>
          <a:bodyPr/>
          <a:lstStyle/>
          <a:p>
            <a:pPr algn="ctr"/>
            <a:r>
              <a:rPr lang="es-CL" sz="6600" dirty="0"/>
              <a:t/>
            </a:r>
            <a:br>
              <a:rPr lang="es-CL" sz="6600" dirty="0"/>
            </a:br>
            <a:r>
              <a:rPr lang="es-CL" sz="6600" dirty="0"/>
              <a:t/>
            </a:r>
            <a:br>
              <a:rPr lang="es-CL" sz="6600" dirty="0"/>
            </a:br>
            <a:r>
              <a:rPr lang="es-CL" sz="6600" dirty="0"/>
              <a:t/>
            </a:r>
            <a:br>
              <a:rPr lang="es-CL" sz="6600" dirty="0"/>
            </a:br>
            <a:r>
              <a:rPr lang="es-CL" sz="6600" dirty="0"/>
              <a:t/>
            </a:r>
            <a:br>
              <a:rPr lang="es-CL" sz="6600" dirty="0"/>
            </a:br>
            <a:r>
              <a:rPr lang="es-CL" sz="6600" dirty="0" smtClean="0"/>
              <a:t>Definiciones:</a:t>
            </a:r>
            <a:endParaRPr lang="es-CL" sz="4800" b="1" dirty="0"/>
          </a:p>
        </p:txBody>
      </p:sp>
      <p:sp>
        <p:nvSpPr>
          <p:cNvPr id="3" name="Subtítulo 2"/>
          <p:cNvSpPr>
            <a:spLocks noGrp="1"/>
          </p:cNvSpPr>
          <p:nvPr>
            <p:ph type="subTitle" idx="1"/>
          </p:nvPr>
        </p:nvSpPr>
        <p:spPr>
          <a:xfrm>
            <a:off x="1591683" y="2279177"/>
            <a:ext cx="8825658" cy="4163826"/>
          </a:xfrm>
        </p:spPr>
        <p:txBody>
          <a:bodyPr>
            <a:noAutofit/>
          </a:bodyPr>
          <a:lstStyle/>
          <a:p>
            <a:pPr fontAlgn="base"/>
            <a:r>
              <a:rPr lang="es-CL" b="1" dirty="0" smtClean="0"/>
              <a:t>Controladores</a:t>
            </a:r>
            <a:endParaRPr lang="es-CL" b="1" dirty="0"/>
          </a:p>
          <a:p>
            <a:pPr fontAlgn="base"/>
            <a:r>
              <a:rPr lang="es-CL" dirty="0"/>
              <a:t>Contiene el código necesario para responder a las acciones que se solicitan en la aplicación, como visualizar un elemento, realizar una compra, una búsqueda de información, etc.</a:t>
            </a:r>
          </a:p>
          <a:p>
            <a:pPr fontAlgn="base"/>
            <a:r>
              <a:rPr lang="es-CL" dirty="0"/>
              <a:t>En realidad es una capa que sirve de </a:t>
            </a:r>
            <a:r>
              <a:rPr lang="es-CL" b="1" dirty="0"/>
              <a:t>enlace entre las vistas y los modelos, respondiendo a los mecanismos que puedan requerirse para implementar las necesidades de nuestra aplicación.</a:t>
            </a:r>
            <a:r>
              <a:rPr lang="es-CL" dirty="0"/>
              <a:t> Sin embargo, su responsabilidad no es manipular directamente datos, ni mostrar ningún tipo de salida, sino servir de enlace entre los modelos y las vistas para implementar las diversas necesidades del desarrollo.</a:t>
            </a:r>
          </a:p>
        </p:txBody>
      </p:sp>
    </p:spTree>
    <p:extLst>
      <p:ext uri="{BB962C8B-B14F-4D97-AF65-F5344CB8AC3E}">
        <p14:creationId xmlns:p14="http://schemas.microsoft.com/office/powerpoint/2010/main" val="1488506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673100"/>
            <a:ext cx="7112000" cy="5511800"/>
          </a:xfrm>
          <a:prstGeom prst="rect">
            <a:avLst/>
          </a:prstGeom>
        </p:spPr>
      </p:pic>
    </p:spTree>
    <p:extLst>
      <p:ext uri="{BB962C8B-B14F-4D97-AF65-F5344CB8AC3E}">
        <p14:creationId xmlns:p14="http://schemas.microsoft.com/office/powerpoint/2010/main" val="3482725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479142" y="1625167"/>
            <a:ext cx="8825658" cy="3711528"/>
          </a:xfrm>
        </p:spPr>
        <p:txBody>
          <a:bodyPr>
            <a:noAutofit/>
          </a:bodyPr>
          <a:lstStyle/>
          <a:p>
            <a:pPr algn="just" fontAlgn="base"/>
            <a:r>
              <a:rPr lang="es-CL" dirty="0"/>
              <a:t>El usuario </a:t>
            </a:r>
            <a:r>
              <a:rPr lang="es-CL" b="1" dirty="0"/>
              <a:t>realiza una solicitud</a:t>
            </a:r>
            <a:r>
              <a:rPr lang="es-CL" dirty="0"/>
              <a:t> a nuestro sitio web. Generalmente estará desencadenada por acceder a una página de nuestro sitio. Esa solicitud le llega al controlador.</a:t>
            </a:r>
          </a:p>
          <a:p>
            <a:pPr algn="just" fontAlgn="base"/>
            <a:r>
              <a:rPr lang="es-CL" dirty="0"/>
              <a:t>El </a:t>
            </a:r>
            <a:r>
              <a:rPr lang="es-CL" b="1" dirty="0"/>
              <a:t>controlador comunica tanto con modelos como con vistas.</a:t>
            </a:r>
            <a:r>
              <a:rPr lang="es-CL" dirty="0"/>
              <a:t> A los modelos les solicita datos o les manda realizar actualizaciones de los datos. A las vistas les solicita la salida correspondiente, una vez se hayan realizado las operaciones pertinentes según la lógica del negocio</a:t>
            </a:r>
            <a:r>
              <a:rPr lang="es-CL" dirty="0" smtClean="0"/>
              <a:t>.</a:t>
            </a:r>
            <a:endParaRPr lang="es-CL" dirty="0"/>
          </a:p>
        </p:txBody>
      </p:sp>
    </p:spTree>
    <p:extLst>
      <p:ext uri="{BB962C8B-B14F-4D97-AF65-F5344CB8AC3E}">
        <p14:creationId xmlns:p14="http://schemas.microsoft.com/office/powerpoint/2010/main" val="4225828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46429" y="1653302"/>
            <a:ext cx="8825658" cy="3711528"/>
          </a:xfrm>
        </p:spPr>
        <p:txBody>
          <a:bodyPr>
            <a:noAutofit/>
          </a:bodyPr>
          <a:lstStyle/>
          <a:p>
            <a:pPr algn="just" fontAlgn="base"/>
            <a:r>
              <a:rPr lang="es-CL" dirty="0" smtClean="0"/>
              <a:t>Para </a:t>
            </a:r>
            <a:r>
              <a:rPr lang="es-CL" dirty="0"/>
              <a:t>producir la salida, en ocasiones las </a:t>
            </a:r>
            <a:r>
              <a:rPr lang="es-CL" b="1" dirty="0"/>
              <a:t>vistas pueden solicitar más información a los modelos.</a:t>
            </a:r>
            <a:r>
              <a:rPr lang="es-CL" dirty="0"/>
              <a:t> En ocasiones, el controlador será el responsable de solicitar todos los datos a los modelos y de enviarlos a las vistas, haciendo de puente entre unos y otros. Sería corriente tanto una cosa como la otra, todo depende de nuestra implementación; por eso esa flecha la hemos coloreado de otro color.</a:t>
            </a:r>
          </a:p>
          <a:p>
            <a:pPr algn="just" fontAlgn="base"/>
            <a:r>
              <a:rPr lang="es-CL" b="1" dirty="0"/>
              <a:t>Las vistas envían al usuario la salida.</a:t>
            </a:r>
            <a:r>
              <a:rPr lang="es-CL" dirty="0"/>
              <a:t> Aunque en ocasiones esa salida puede ir de vuelta al controlador y sería éste el que hace el envío al cliente, por eso he puesto la flecha en otro color.</a:t>
            </a:r>
          </a:p>
        </p:txBody>
      </p:sp>
    </p:spTree>
    <p:extLst>
      <p:ext uri="{BB962C8B-B14F-4D97-AF65-F5344CB8AC3E}">
        <p14:creationId xmlns:p14="http://schemas.microsoft.com/office/powerpoint/2010/main" val="2410040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231</TotalTime>
  <Words>909</Words>
  <Application>Microsoft Office PowerPoint</Application>
  <PresentationFormat>Panorámica</PresentationFormat>
  <Paragraphs>90</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Century Gothic</vt:lpstr>
      <vt:lpstr>Wingdings 3</vt:lpstr>
      <vt:lpstr>Ion</vt:lpstr>
      <vt:lpstr>Asignatura APR-001 FUNDAMENTOS DE PROGRAMACIÓN EN ENTORNO WEB </vt:lpstr>
      <vt:lpstr>Modelo MVC</vt:lpstr>
      <vt:lpstr>Presentación de PowerPoint</vt:lpstr>
      <vt:lpstr>    Definiciones:</vt:lpstr>
      <vt:lpstr>    Definiciones:</vt:lpstr>
      <vt:lpstr>    Definiciones:</vt:lpstr>
      <vt:lpstr>Presentación de PowerPoint</vt:lpstr>
      <vt:lpstr>Presentación de PowerPoint</vt:lpstr>
      <vt:lpstr>Presentación de PowerPoint</vt:lpstr>
      <vt:lpstr>    HTML</vt:lpstr>
      <vt:lpstr>    HTML:</vt:lpstr>
      <vt:lpstr>    HTML:</vt:lpstr>
      <vt:lpstr>    Códigos HTML básicos</vt:lpstr>
      <vt:lpstr>    Códigos HTML básicos</vt:lpstr>
      <vt:lpstr>    Códigos HTML básicos</vt:lpstr>
      <vt:lpstr>    Códigos HTML básicos</vt:lpstr>
      <vt:lpstr>    Códigos HTML básicos</vt:lpstr>
      <vt:lpstr>    Códigos HTML básicos</vt:lpstr>
      <vt:lpstr>    Códigos HTML básicos</vt:lpstr>
      <vt:lpstr>    Ejercicio 1</vt:lpstr>
      <vt:lpstr>    Ejercicio 2</vt:lpstr>
      <vt:lpstr>    Ejercicio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Asignatura APR-006 DESARROLLO DE SOFTWARE </dc:title>
  <dc:creator>Mario</dc:creator>
  <cp:lastModifiedBy>SantoTomas</cp:lastModifiedBy>
  <cp:revision>20</cp:revision>
  <dcterms:created xsi:type="dcterms:W3CDTF">2017-03-14T17:41:53Z</dcterms:created>
  <dcterms:modified xsi:type="dcterms:W3CDTF">2017-03-22T00:19:26Z</dcterms:modified>
</cp:coreProperties>
</file>