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Inter"/>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Inter-bold.fntdata"/><Relationship Id="rId12" Type="http://schemas.openxmlformats.org/officeDocument/2006/relationships/slide" Target="slides/slide7.xml"/><Relationship Id="rId23" Type="http://schemas.openxmlformats.org/officeDocument/2006/relationships/font" Target="fonts/Inter-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93f417cf7_5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93f417cf7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93f417cf7_5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93f417cf7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93f417cf7_4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293f417cf7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93f417cf7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293f417cf7_6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93f417cf7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293f417cf7_6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93f417cf7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293f417cf7_6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000"/>
              <a:buFont typeface="Avenir"/>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lt1"/>
              </a:buClr>
              <a:buSzPts val="2800"/>
              <a:buNone/>
              <a:defRPr sz="28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8" name="Google Shape;18;p2"/>
          <p:cNvSpPr/>
          <p:nvPr/>
        </p:nvSpPr>
        <p:spPr>
          <a:xfrm flipH="1" rot="10800000">
            <a:off x="578652" y="4501201"/>
            <a:ext cx="11034696" cy="18288"/>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12"/>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4" name="Google Shape;94;p12"/>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5" name="Google Shape;95;p12"/>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p:nvPr>
            <p:ph idx="2" type="pic"/>
          </p:nvPr>
        </p:nvSpPr>
        <p:spPr>
          <a:xfrm>
            <a:off x="4965192" y="1161288"/>
            <a:ext cx="6729984" cy="4645152"/>
          </a:xfrm>
          <a:prstGeom prst="rect">
            <a:avLst/>
          </a:prstGeom>
          <a:noFill/>
          <a:ln>
            <a:noFill/>
          </a:ln>
        </p:spPr>
      </p:sp>
      <p:sp>
        <p:nvSpPr>
          <p:cNvPr id="97" name="Google Shape;97;p12"/>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8" name="Google Shape;98;p12"/>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7" name="Google Shape;27;p4"/>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8" name="Google Shape;28;p4"/>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9" name="Google Shape;29;p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p5"/>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venir"/>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7" name="Google Shape;37;p5"/>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5"/>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1" name="Google Shape;41;p5"/>
          <p:cNvSpPr/>
          <p:nvPr/>
        </p:nvSpPr>
        <p:spPr>
          <a:xfrm flipH="1" rot="10800000">
            <a:off x="578652" y="4501201"/>
            <a:ext cx="11034696"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6"/>
          <p:cNvSpPr/>
          <p:nvPr/>
        </p:nvSpPr>
        <p:spPr>
          <a:xfrm>
            <a:off x="558210" y="4981421"/>
            <a:ext cx="11134956" cy="82296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4" name="Google Shape;44;p6"/>
          <p:cNvSpPr/>
          <p:nvPr/>
        </p:nvSpPr>
        <p:spPr>
          <a:xfrm>
            <a:off x="498834" y="5118581"/>
            <a:ext cx="146304"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5" name="Google Shape;45;p6"/>
          <p:cNvSpPr txBox="1"/>
          <p:nvPr>
            <p:ph type="title"/>
          </p:nvPr>
        </p:nvSpPr>
        <p:spPr>
          <a:xfrm>
            <a:off x="557784" y="640080"/>
            <a:ext cx="10890504" cy="411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Avenir"/>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841248" y="5102352"/>
            <a:ext cx="10607040" cy="585216"/>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7" name="Google Shape;4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7"/>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2" name="Google Shape;52;p7"/>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3" name="Google Shape;53;p7"/>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4" name="Google Shape;54;p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 type="body"/>
          </p:nvPr>
        </p:nvSpPr>
        <p:spPr>
          <a:xfrm>
            <a:off x="1115568"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7"/>
          <p:cNvSpPr txBox="1"/>
          <p:nvPr>
            <p:ph idx="2" type="body"/>
          </p:nvPr>
        </p:nvSpPr>
        <p:spPr>
          <a:xfrm>
            <a:off x="6345936"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8"/>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2" name="Google Shape;62;p8"/>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3" name="Google Shape;63;p8"/>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4" name="Google Shape;64;p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8"/>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8"/>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8"/>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8"/>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9"/>
          <p:cNvSpPr/>
          <p:nvPr/>
        </p:nvSpPr>
        <p:spPr>
          <a:xfrm>
            <a:off x="665853" y="1533525"/>
            <a:ext cx="10917063" cy="379095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4" name="Google Shape;74;p9"/>
          <p:cNvSpPr/>
          <p:nvPr/>
        </p:nvSpPr>
        <p:spPr>
          <a:xfrm>
            <a:off x="609084" y="2971798"/>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5" name="Google Shape;75;p9"/>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venir"/>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11"/>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5" name="Google Shape;85;p11"/>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6" name="Google Shape;86;p11"/>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1"/>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8" name="Google Shape;88;p11"/>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11"/>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venir"/>
              <a:buNone/>
              <a:defRPr b="0" i="0" sz="44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10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10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venir"/>
                <a:ea typeface="Avenir"/>
                <a:cs typeface="Avenir"/>
                <a:sym typeface="Avenir"/>
              </a:defRPr>
            </a:lvl1pPr>
            <a:lvl2pPr indent="0" lvl="1" marL="0" marR="0" rtl="0" algn="r">
              <a:spcBef>
                <a:spcPts val="0"/>
              </a:spcBef>
              <a:buNone/>
              <a:defRPr b="0" i="0" sz="1200" u="none" cap="none" strike="noStrike">
                <a:solidFill>
                  <a:schemeClr val="lt1"/>
                </a:solidFill>
                <a:latin typeface="Avenir"/>
                <a:ea typeface="Avenir"/>
                <a:cs typeface="Avenir"/>
                <a:sym typeface="Avenir"/>
              </a:defRPr>
            </a:lvl2pPr>
            <a:lvl3pPr indent="0" lvl="2" marL="0" marR="0" rtl="0" algn="r">
              <a:spcBef>
                <a:spcPts val="0"/>
              </a:spcBef>
              <a:buNone/>
              <a:defRPr b="0" i="0" sz="1200" u="none" cap="none" strike="noStrike">
                <a:solidFill>
                  <a:schemeClr val="lt1"/>
                </a:solidFill>
                <a:latin typeface="Avenir"/>
                <a:ea typeface="Avenir"/>
                <a:cs typeface="Avenir"/>
                <a:sym typeface="Avenir"/>
              </a:defRPr>
            </a:lvl3pPr>
            <a:lvl4pPr indent="0" lvl="3" marL="0" marR="0" rtl="0" algn="r">
              <a:spcBef>
                <a:spcPts val="0"/>
              </a:spcBef>
              <a:buNone/>
              <a:defRPr b="0" i="0" sz="1200" u="none" cap="none" strike="noStrike">
                <a:solidFill>
                  <a:schemeClr val="lt1"/>
                </a:solidFill>
                <a:latin typeface="Avenir"/>
                <a:ea typeface="Avenir"/>
                <a:cs typeface="Avenir"/>
                <a:sym typeface="Avenir"/>
              </a:defRPr>
            </a:lvl4pPr>
            <a:lvl5pPr indent="0" lvl="4" marL="0" marR="0" rtl="0" algn="r">
              <a:spcBef>
                <a:spcPts val="0"/>
              </a:spcBef>
              <a:buNone/>
              <a:defRPr b="0" i="0" sz="1200" u="none" cap="none" strike="noStrike">
                <a:solidFill>
                  <a:schemeClr val="lt1"/>
                </a:solidFill>
                <a:latin typeface="Avenir"/>
                <a:ea typeface="Avenir"/>
                <a:cs typeface="Avenir"/>
                <a:sym typeface="Avenir"/>
              </a:defRPr>
            </a:lvl5pPr>
            <a:lvl6pPr indent="0" lvl="5" marL="0" marR="0" rtl="0" algn="r">
              <a:spcBef>
                <a:spcPts val="0"/>
              </a:spcBef>
              <a:buNone/>
              <a:defRPr b="0" i="0" sz="1200" u="none" cap="none" strike="noStrike">
                <a:solidFill>
                  <a:schemeClr val="lt1"/>
                </a:solidFill>
                <a:latin typeface="Avenir"/>
                <a:ea typeface="Avenir"/>
                <a:cs typeface="Avenir"/>
                <a:sym typeface="Avenir"/>
              </a:defRPr>
            </a:lvl6pPr>
            <a:lvl7pPr indent="0" lvl="6" marL="0" marR="0" rtl="0" algn="r">
              <a:spcBef>
                <a:spcPts val="0"/>
              </a:spcBef>
              <a:buNone/>
              <a:defRPr b="0" i="0" sz="1200" u="none" cap="none" strike="noStrike">
                <a:solidFill>
                  <a:schemeClr val="lt1"/>
                </a:solidFill>
                <a:latin typeface="Avenir"/>
                <a:ea typeface="Avenir"/>
                <a:cs typeface="Avenir"/>
                <a:sym typeface="Avenir"/>
              </a:defRPr>
            </a:lvl7pPr>
            <a:lvl8pPr indent="0" lvl="7" marL="0" marR="0" rtl="0" algn="r">
              <a:spcBef>
                <a:spcPts val="0"/>
              </a:spcBef>
              <a:buNone/>
              <a:defRPr b="0" i="0" sz="1200" u="none" cap="none" strike="noStrike">
                <a:solidFill>
                  <a:schemeClr val="lt1"/>
                </a:solidFill>
                <a:latin typeface="Avenir"/>
                <a:ea typeface="Avenir"/>
                <a:cs typeface="Avenir"/>
                <a:sym typeface="Avenir"/>
              </a:defRPr>
            </a:lvl8pPr>
            <a:lvl9pPr indent="0" lvl="8" marL="0" marR="0" rtl="0" algn="r">
              <a:spcBef>
                <a:spcPts val="0"/>
              </a:spcBef>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0"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1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descr="Understanding Your Heart and How it Functions | Cardiology" id="118" name="Google Shape;118;p15"/>
          <p:cNvPicPr preferRelativeResize="0"/>
          <p:nvPr/>
        </p:nvPicPr>
        <p:blipFill rotWithShape="1">
          <a:blip r:embed="rId3">
            <a:alphaModFix/>
          </a:blip>
          <a:srcRect b="-1" l="7438" r="8188" t="0"/>
          <a:stretch/>
        </p:blipFill>
        <p:spPr>
          <a:xfrm>
            <a:off x="-2" y="10"/>
            <a:ext cx="8668512" cy="6857990"/>
          </a:xfrm>
          <a:prstGeom prst="rect">
            <a:avLst/>
          </a:prstGeom>
          <a:noFill/>
          <a:ln>
            <a:noFill/>
          </a:ln>
        </p:spPr>
      </p:pic>
      <p:sp>
        <p:nvSpPr>
          <p:cNvPr id="119" name="Google Shape;119;p15"/>
          <p:cNvSpPr/>
          <p:nvPr/>
        </p:nvSpPr>
        <p:spPr>
          <a:xfrm flipH="1">
            <a:off x="2788244" y="0"/>
            <a:ext cx="9403756" cy="6858000"/>
          </a:xfrm>
          <a:prstGeom prst="rect">
            <a:avLst/>
          </a:prstGeom>
          <a:gradFill>
            <a:gsLst>
              <a:gs pos="0">
                <a:srgbClr val="000000">
                  <a:alpha val="0"/>
                </a:srgbClr>
              </a:gs>
              <a:gs pos="30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20" name="Google Shape;120;p15"/>
          <p:cNvSpPr txBox="1"/>
          <p:nvPr>
            <p:ph type="ctrTitle"/>
          </p:nvPr>
        </p:nvSpPr>
        <p:spPr>
          <a:xfrm>
            <a:off x="7848600"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venir"/>
              <a:buNone/>
            </a:pPr>
            <a:r>
              <a:rPr lang="en-US" sz="4400"/>
              <a:t>Heart Disease Prediction using Machine Learning</a:t>
            </a:r>
            <a:endParaRPr/>
          </a:p>
        </p:txBody>
      </p:sp>
      <p:sp>
        <p:nvSpPr>
          <p:cNvPr id="121" name="Google Shape;121;p15"/>
          <p:cNvSpPr txBox="1"/>
          <p:nvPr>
            <p:ph idx="1" type="subTitle"/>
          </p:nvPr>
        </p:nvSpPr>
        <p:spPr>
          <a:xfrm>
            <a:off x="7848600" y="4872922"/>
            <a:ext cx="4343400" cy="1208141"/>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lt1"/>
              </a:buClr>
              <a:buSzPts val="2000"/>
              <a:buNone/>
            </a:pPr>
            <a:r>
              <a:rPr lang="en-US" sz="2000"/>
              <a:t>Hardik Gehlot, Gustavo Cupertino, </a:t>
            </a:r>
            <a:endParaRPr/>
          </a:p>
          <a:p>
            <a:pPr indent="0" lvl="0" marL="0" rtl="0" algn="l">
              <a:lnSpc>
                <a:spcPct val="110000"/>
              </a:lnSpc>
              <a:spcBef>
                <a:spcPts val="1000"/>
              </a:spcBef>
              <a:spcAft>
                <a:spcPts val="0"/>
              </a:spcAft>
              <a:buClr>
                <a:schemeClr val="lt1"/>
              </a:buClr>
              <a:buSzPts val="2000"/>
              <a:buNone/>
            </a:pPr>
            <a:r>
              <a:rPr lang="en-US" sz="2000"/>
              <a:t>Varun Vinodh &amp; Bhuvana Krish</a:t>
            </a:r>
            <a:endParaRPr sz="2000"/>
          </a:p>
        </p:txBody>
      </p:sp>
      <p:sp>
        <p:nvSpPr>
          <p:cNvPr id="122" name="Google Shape;122;p15"/>
          <p:cNvSpPr/>
          <p:nvPr/>
        </p:nvSpPr>
        <p:spPr>
          <a:xfrm rot="5400000">
            <a:off x="8130540"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3" name="Google Shape;123;p15"/>
          <p:cNvSpPr/>
          <p:nvPr/>
        </p:nvSpPr>
        <p:spPr>
          <a:xfrm>
            <a:off x="7851648" y="4546920"/>
            <a:ext cx="402336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932175" y="757500"/>
            <a:ext cx="10168200" cy="70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Avenir"/>
              <a:buNone/>
            </a:pPr>
            <a:r>
              <a:rPr lang="en-US"/>
              <a:t>Supervised Machine Learning</a:t>
            </a:r>
            <a:endParaRPr/>
          </a:p>
        </p:txBody>
      </p:sp>
      <p:sp>
        <p:nvSpPr>
          <p:cNvPr id="179" name="Google Shape;179;p24"/>
          <p:cNvSpPr txBox="1"/>
          <p:nvPr>
            <p:ph idx="1" type="body"/>
          </p:nvPr>
        </p:nvSpPr>
        <p:spPr>
          <a:xfrm>
            <a:off x="152400" y="2189050"/>
            <a:ext cx="11815800" cy="4681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The Data set is binary and linear in nature, hence we are using regression models to distinguishing the data.</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Model blueprint :</a:t>
            </a:r>
            <a:endParaRPr b="1"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228600" rtl="0" algn="l">
              <a:spcBef>
                <a:spcPts val="0"/>
              </a:spcBef>
              <a:spcAft>
                <a:spcPts val="0"/>
              </a:spcAft>
              <a:buNone/>
            </a:pPr>
            <a:r>
              <a:t/>
            </a:r>
            <a:endParaRPr sz="2000">
              <a:latin typeface="Times New Roman"/>
              <a:ea typeface="Times New Roman"/>
              <a:cs typeface="Times New Roman"/>
              <a:sym typeface="Times New Roman"/>
            </a:endParaRPr>
          </a:p>
          <a:p>
            <a:pPr indent="457200" lvl="0" marL="0" rtl="0" algn="l">
              <a:spcBef>
                <a:spcPts val="0"/>
              </a:spcBef>
              <a:spcAft>
                <a:spcPts val="0"/>
              </a:spcAft>
              <a:buNone/>
            </a:pPr>
            <a:r>
              <a:rPr lang="en-US" sz="2000">
                <a:latin typeface="Times New Roman"/>
                <a:ea typeface="Times New Roman"/>
                <a:cs typeface="Times New Roman"/>
                <a:sym typeface="Times New Roman"/>
              </a:rPr>
              <a:t>We have used two models:</a:t>
            </a:r>
            <a:endParaRPr sz="2000">
              <a:latin typeface="Times New Roman"/>
              <a:ea typeface="Times New Roman"/>
              <a:cs typeface="Times New Roman"/>
              <a:sym typeface="Times New Roman"/>
            </a:endParaRPr>
          </a:p>
          <a:p>
            <a:pPr indent="-355600" lvl="0" marL="914400" rtl="0" algn="l">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Random forest Classifier</a:t>
            </a:r>
            <a:endParaRPr sz="1800">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  Logistic Regression </a:t>
            </a:r>
            <a:endParaRPr sz="2000">
              <a:latin typeface="Times New Roman"/>
              <a:ea typeface="Times New Roman"/>
              <a:cs typeface="Times New Roman"/>
              <a:sym typeface="Times New Roman"/>
            </a:endParaRPr>
          </a:p>
        </p:txBody>
      </p:sp>
      <p:sp>
        <p:nvSpPr>
          <p:cNvPr id="180" name="Google Shape;180;p24"/>
          <p:cNvSpPr/>
          <p:nvPr/>
        </p:nvSpPr>
        <p:spPr>
          <a:xfrm>
            <a:off x="524800" y="3312675"/>
            <a:ext cx="2248800" cy="119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               STEP-1</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Converting String data to </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Numerical Category</a:t>
            </a:r>
            <a:r>
              <a:rPr lang="en-US" sz="1500">
                <a:solidFill>
                  <a:schemeClr val="dk1"/>
                </a:solidFill>
                <a:latin typeface="Times New Roman"/>
                <a:ea typeface="Times New Roman"/>
                <a:cs typeface="Times New Roman"/>
                <a:sym typeface="Times New Roman"/>
              </a:rPr>
              <a:t> using</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pd.get_dummies()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p:txBody>
      </p:sp>
      <p:sp>
        <p:nvSpPr>
          <p:cNvPr id="181" name="Google Shape;181;p24"/>
          <p:cNvSpPr/>
          <p:nvPr/>
        </p:nvSpPr>
        <p:spPr>
          <a:xfrm>
            <a:off x="2844725" y="3783325"/>
            <a:ext cx="569700" cy="25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9306575" y="2969325"/>
            <a:ext cx="2268900" cy="130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STEP-2</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Using Random over sampler, we are </a:t>
            </a:r>
            <a:r>
              <a:rPr b="1" lang="en-US">
                <a:solidFill>
                  <a:schemeClr val="dk1"/>
                </a:solidFill>
                <a:latin typeface="Times New Roman"/>
                <a:ea typeface="Times New Roman"/>
                <a:cs typeface="Times New Roman"/>
                <a:sym typeface="Times New Roman"/>
              </a:rPr>
              <a:t>balancing the target data</a:t>
            </a:r>
            <a:r>
              <a:rPr lang="en-US" sz="1500">
                <a:solidFill>
                  <a:schemeClr val="dk1"/>
                </a:solidFill>
                <a:latin typeface="Times New Roman"/>
                <a:ea typeface="Times New Roman"/>
                <a:cs typeface="Times New Roman"/>
                <a:sym typeface="Times New Roman"/>
              </a:rPr>
              <a:t> in the dataframe.</a:t>
            </a:r>
            <a:endParaRPr>
              <a:solidFill>
                <a:schemeClr val="dk1"/>
              </a:solidFill>
            </a:endParaRPr>
          </a:p>
        </p:txBody>
      </p:sp>
      <p:sp>
        <p:nvSpPr>
          <p:cNvPr id="183" name="Google Shape;183;p24"/>
          <p:cNvSpPr/>
          <p:nvPr/>
        </p:nvSpPr>
        <p:spPr>
          <a:xfrm>
            <a:off x="3491863" y="3539125"/>
            <a:ext cx="2248800" cy="74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STEP-3</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Bining the low occurrence</a:t>
            </a:r>
            <a:r>
              <a:rPr lang="en-US" sz="1500">
                <a:solidFill>
                  <a:schemeClr val="dk1"/>
                </a:solidFill>
                <a:latin typeface="Times New Roman"/>
                <a:ea typeface="Times New Roman"/>
                <a:cs typeface="Times New Roman"/>
                <a:sym typeface="Times New Roman"/>
              </a:rPr>
              <a:t> data in the dataset. </a:t>
            </a:r>
            <a:endParaRPr sz="1500">
              <a:solidFill>
                <a:schemeClr val="dk1"/>
              </a:solidFill>
              <a:latin typeface="Times New Roman"/>
              <a:ea typeface="Times New Roman"/>
              <a:cs typeface="Times New Roman"/>
              <a:sym typeface="Times New Roman"/>
            </a:endParaRPr>
          </a:p>
        </p:txBody>
      </p:sp>
      <p:sp>
        <p:nvSpPr>
          <p:cNvPr id="184" name="Google Shape;184;p24"/>
          <p:cNvSpPr/>
          <p:nvPr/>
        </p:nvSpPr>
        <p:spPr>
          <a:xfrm>
            <a:off x="6465225" y="3539125"/>
            <a:ext cx="2248800" cy="74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000"/>
              </a:lnSpc>
              <a:spcBef>
                <a:spcPts val="0"/>
              </a:spcBef>
              <a:spcAft>
                <a:spcPts val="0"/>
              </a:spcAft>
              <a:buNone/>
            </a:pPr>
            <a:r>
              <a:rPr lang="en-US" sz="1500">
                <a:solidFill>
                  <a:schemeClr val="dk1"/>
                </a:solidFill>
                <a:latin typeface="Times New Roman"/>
                <a:ea typeface="Times New Roman"/>
                <a:cs typeface="Times New Roman"/>
                <a:sym typeface="Times New Roman"/>
              </a:rPr>
              <a:t>                STEP-4</a:t>
            </a:r>
            <a:endParaRPr sz="15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rPr b="1" lang="en-US">
                <a:solidFill>
                  <a:schemeClr val="dk1"/>
                </a:solidFill>
                <a:latin typeface="Times New Roman"/>
                <a:ea typeface="Times New Roman"/>
                <a:cs typeface="Times New Roman"/>
                <a:sym typeface="Times New Roman"/>
              </a:rPr>
              <a:t>Splitting </a:t>
            </a:r>
            <a:r>
              <a:rPr lang="en-US" sz="1500">
                <a:solidFill>
                  <a:schemeClr val="dk1"/>
                </a:solidFill>
                <a:latin typeface="Times New Roman"/>
                <a:ea typeface="Times New Roman"/>
                <a:cs typeface="Times New Roman"/>
                <a:sym typeface="Times New Roman"/>
              </a:rPr>
              <a:t>the Data-frame into target and features</a:t>
            </a:r>
            <a:endParaRPr sz="1500">
              <a:solidFill>
                <a:schemeClr val="dk1"/>
              </a:solidFill>
              <a:latin typeface="Times New Roman"/>
              <a:ea typeface="Times New Roman"/>
              <a:cs typeface="Times New Roman"/>
              <a:sym typeface="Times New Roman"/>
            </a:endParaRPr>
          </a:p>
        </p:txBody>
      </p:sp>
      <p:sp>
        <p:nvSpPr>
          <p:cNvPr id="185" name="Google Shape;185;p24"/>
          <p:cNvSpPr/>
          <p:nvPr/>
        </p:nvSpPr>
        <p:spPr>
          <a:xfrm>
            <a:off x="5818100" y="3783325"/>
            <a:ext cx="569700" cy="25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8725450" y="3783325"/>
            <a:ext cx="569700" cy="25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9295150" y="4759825"/>
            <a:ext cx="2363400" cy="105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000"/>
              </a:lnSpc>
              <a:spcBef>
                <a:spcPts val="0"/>
              </a:spcBef>
              <a:spcAft>
                <a:spcPts val="0"/>
              </a:spcAft>
              <a:buNone/>
            </a:pPr>
            <a:r>
              <a:rPr lang="en-US" sz="1500">
                <a:solidFill>
                  <a:schemeClr val="dk1"/>
                </a:solidFill>
                <a:latin typeface="Times New Roman"/>
                <a:ea typeface="Times New Roman"/>
                <a:cs typeface="Times New Roman"/>
                <a:sym typeface="Times New Roman"/>
              </a:rPr>
              <a:t>                STEP-5</a:t>
            </a:r>
            <a:endParaRPr sz="15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rPr b="1" lang="en-US">
                <a:solidFill>
                  <a:schemeClr val="dk1"/>
                </a:solidFill>
                <a:latin typeface="Times New Roman"/>
                <a:ea typeface="Times New Roman"/>
                <a:cs typeface="Times New Roman"/>
                <a:sym typeface="Times New Roman"/>
              </a:rPr>
              <a:t>Scaling the test and train</a:t>
            </a:r>
            <a:r>
              <a:rPr lang="en-US" sz="1500">
                <a:solidFill>
                  <a:schemeClr val="dk1"/>
                </a:solidFill>
                <a:latin typeface="Times New Roman"/>
                <a:ea typeface="Times New Roman"/>
                <a:cs typeface="Times New Roman"/>
                <a:sym typeface="Times New Roman"/>
              </a:rPr>
              <a:t> dataset using StandardScaler()</a:t>
            </a:r>
            <a:endParaRPr sz="1500">
              <a:solidFill>
                <a:schemeClr val="dk1"/>
              </a:solidFill>
              <a:latin typeface="Times New Roman"/>
              <a:ea typeface="Times New Roman"/>
              <a:cs typeface="Times New Roman"/>
              <a:sym typeface="Times New Roman"/>
            </a:endParaRPr>
          </a:p>
        </p:txBody>
      </p:sp>
      <p:sp>
        <p:nvSpPr>
          <p:cNvPr id="188" name="Google Shape;188;p24"/>
          <p:cNvSpPr/>
          <p:nvPr/>
        </p:nvSpPr>
        <p:spPr>
          <a:xfrm rot="5400000">
            <a:off x="10196475" y="4389275"/>
            <a:ext cx="486600" cy="25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rot="10800000">
            <a:off x="8648800" y="5100775"/>
            <a:ext cx="569700" cy="25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6284950" y="4790250"/>
            <a:ext cx="2363400" cy="9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000"/>
              </a:lnSpc>
              <a:spcBef>
                <a:spcPts val="0"/>
              </a:spcBef>
              <a:spcAft>
                <a:spcPts val="0"/>
              </a:spcAft>
              <a:buNone/>
            </a:pPr>
            <a:r>
              <a:rPr lang="en-US" sz="1500">
                <a:solidFill>
                  <a:schemeClr val="dk1"/>
                </a:solidFill>
                <a:latin typeface="Times New Roman"/>
                <a:ea typeface="Times New Roman"/>
                <a:cs typeface="Times New Roman"/>
                <a:sym typeface="Times New Roman"/>
              </a:rPr>
              <a:t>                STEP-6</a:t>
            </a:r>
            <a:endParaRPr sz="1500">
              <a:solidFill>
                <a:schemeClr val="dk1"/>
              </a:solidFill>
              <a:latin typeface="Times New Roman"/>
              <a:ea typeface="Times New Roman"/>
              <a:cs typeface="Times New Roman"/>
              <a:sym typeface="Times New Roman"/>
            </a:endParaRPr>
          </a:p>
          <a:p>
            <a:pPr indent="0" lvl="0" marL="0" rtl="0" algn="l">
              <a:lnSpc>
                <a:spcPct val="110000"/>
              </a:lnSpc>
              <a:spcBef>
                <a:spcPts val="0"/>
              </a:spcBef>
              <a:spcAft>
                <a:spcPts val="0"/>
              </a:spcAft>
              <a:buNone/>
            </a:pPr>
            <a:r>
              <a:rPr lang="en-US" sz="1500">
                <a:solidFill>
                  <a:schemeClr val="dk1"/>
                </a:solidFill>
                <a:latin typeface="Times New Roman"/>
                <a:ea typeface="Times New Roman"/>
                <a:cs typeface="Times New Roman"/>
                <a:sym typeface="Times New Roman"/>
              </a:rPr>
              <a:t>  </a:t>
            </a:r>
            <a:r>
              <a:rPr b="1" lang="en-US">
                <a:solidFill>
                  <a:schemeClr val="dk1"/>
                </a:solidFill>
                <a:latin typeface="Times New Roman"/>
                <a:ea typeface="Times New Roman"/>
                <a:cs typeface="Times New Roman"/>
                <a:sym typeface="Times New Roman"/>
              </a:rPr>
              <a:t>Building the  model</a:t>
            </a:r>
            <a:r>
              <a:rPr lang="en-US" sz="1500">
                <a:solidFill>
                  <a:schemeClr val="dk1"/>
                </a:solidFill>
                <a:latin typeface="Times New Roman"/>
                <a:ea typeface="Times New Roman"/>
                <a:cs typeface="Times New Roman"/>
                <a:sym typeface="Times New Roman"/>
              </a:rPr>
              <a:t> and deploying as a </a:t>
            </a:r>
            <a:r>
              <a:rPr lang="en-US" sz="1500">
                <a:solidFill>
                  <a:schemeClr val="dk1"/>
                </a:solidFill>
                <a:latin typeface="Times New Roman"/>
                <a:ea typeface="Times New Roman"/>
                <a:cs typeface="Times New Roman"/>
                <a:sym typeface="Times New Roman"/>
              </a:rPr>
              <a:t>pickle</a:t>
            </a:r>
            <a:r>
              <a:rPr lang="en-US" sz="1500">
                <a:solidFill>
                  <a:schemeClr val="dk1"/>
                </a:solidFill>
                <a:latin typeface="Times New Roman"/>
                <a:ea typeface="Times New Roman"/>
                <a:cs typeface="Times New Roman"/>
                <a:sym typeface="Times New Roman"/>
              </a:rPr>
              <a:t> file</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763137" y="946425"/>
            <a:ext cx="6581700" cy="417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Balancing the target </a:t>
            </a:r>
            <a:endParaRPr/>
          </a:p>
        </p:txBody>
      </p:sp>
      <p:sp>
        <p:nvSpPr>
          <p:cNvPr id="196" name="Google Shape;196;p25"/>
          <p:cNvSpPr txBox="1"/>
          <p:nvPr>
            <p:ph idx="1" type="body"/>
          </p:nvPr>
        </p:nvSpPr>
        <p:spPr>
          <a:xfrm>
            <a:off x="839325" y="1440525"/>
            <a:ext cx="4389300" cy="574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latin typeface="Times New Roman"/>
                <a:ea typeface="Times New Roman"/>
                <a:cs typeface="Times New Roman"/>
                <a:sym typeface="Times New Roman"/>
              </a:rPr>
              <a:t>Random Over sampler</a:t>
            </a:r>
            <a:endParaRPr b="1" sz="2000">
              <a:latin typeface="Times New Roman"/>
              <a:ea typeface="Times New Roman"/>
              <a:cs typeface="Times New Roman"/>
              <a:sym typeface="Times New Roman"/>
            </a:endParaRPr>
          </a:p>
        </p:txBody>
      </p:sp>
      <p:pic>
        <p:nvPicPr>
          <p:cNvPr id="197" name="Google Shape;197;p25"/>
          <p:cNvPicPr preferRelativeResize="0"/>
          <p:nvPr/>
        </p:nvPicPr>
        <p:blipFill>
          <a:blip r:embed="rId3">
            <a:alphaModFix/>
          </a:blip>
          <a:stretch>
            <a:fillRect/>
          </a:stretch>
        </p:blipFill>
        <p:spPr>
          <a:xfrm>
            <a:off x="7627200" y="2191100"/>
            <a:ext cx="4047249" cy="2753063"/>
          </a:xfrm>
          <a:prstGeom prst="rect">
            <a:avLst/>
          </a:prstGeom>
          <a:noFill/>
          <a:ln>
            <a:noFill/>
          </a:ln>
        </p:spPr>
      </p:pic>
      <p:sp>
        <p:nvSpPr>
          <p:cNvPr id="198" name="Google Shape;198;p25"/>
          <p:cNvSpPr txBox="1"/>
          <p:nvPr/>
        </p:nvSpPr>
        <p:spPr>
          <a:xfrm>
            <a:off x="763125" y="2360025"/>
            <a:ext cx="6869700" cy="800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000">
                <a:latin typeface="Times New Roman"/>
                <a:ea typeface="Times New Roman"/>
                <a:cs typeface="Times New Roman"/>
                <a:sym typeface="Times New Roman"/>
              </a:rPr>
              <a:t>The target values in the dataset </a:t>
            </a:r>
            <a:r>
              <a:rPr b="1" lang="en-US" sz="2000" u="sng">
                <a:latin typeface="Times New Roman"/>
                <a:ea typeface="Times New Roman"/>
                <a:cs typeface="Times New Roman"/>
                <a:sym typeface="Times New Roman"/>
              </a:rPr>
              <a:t>was greatly </a:t>
            </a:r>
            <a:r>
              <a:rPr b="1" lang="en-US" sz="2000" u="sng">
                <a:latin typeface="Times New Roman"/>
                <a:ea typeface="Times New Roman"/>
                <a:cs typeface="Times New Roman"/>
                <a:sym typeface="Times New Roman"/>
              </a:rPr>
              <a:t>imbalanced</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457200" rtl="0" algn="l">
              <a:spcBef>
                <a:spcPts val="0"/>
              </a:spcBef>
              <a:spcAft>
                <a:spcPts val="0"/>
              </a:spcAft>
              <a:buNone/>
            </a:pPr>
            <a:r>
              <a:rPr lang="en-US" sz="2000">
                <a:latin typeface="Times New Roman"/>
                <a:ea typeface="Times New Roman"/>
                <a:cs typeface="Times New Roman"/>
                <a:sym typeface="Times New Roman"/>
              </a:rPr>
              <a:t>The balancing was done using </a:t>
            </a:r>
            <a:r>
              <a:rPr b="1" lang="en-US" sz="2000" u="sng">
                <a:solidFill>
                  <a:schemeClr val="dk1"/>
                </a:solidFill>
                <a:latin typeface="Times New Roman"/>
                <a:ea typeface="Times New Roman"/>
                <a:cs typeface="Times New Roman"/>
                <a:sym typeface="Times New Roman"/>
              </a:rPr>
              <a:t>Random Over Sampler</a:t>
            </a:r>
            <a:r>
              <a:rPr b="1" lang="en-US"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p:txBody>
      </p:sp>
      <p:pic>
        <p:nvPicPr>
          <p:cNvPr id="199" name="Google Shape;199;p25"/>
          <p:cNvPicPr preferRelativeResize="0"/>
          <p:nvPr/>
        </p:nvPicPr>
        <p:blipFill>
          <a:blip r:embed="rId4">
            <a:alphaModFix/>
          </a:blip>
          <a:stretch>
            <a:fillRect/>
          </a:stretch>
        </p:blipFill>
        <p:spPr>
          <a:xfrm>
            <a:off x="604912" y="4003750"/>
            <a:ext cx="3823175" cy="2620504"/>
          </a:xfrm>
          <a:prstGeom prst="rect">
            <a:avLst/>
          </a:prstGeom>
          <a:noFill/>
          <a:ln>
            <a:noFill/>
          </a:ln>
        </p:spPr>
      </p:pic>
      <p:sp>
        <p:nvSpPr>
          <p:cNvPr id="200" name="Google Shape;200;p25"/>
          <p:cNvSpPr txBox="1"/>
          <p:nvPr/>
        </p:nvSpPr>
        <p:spPr>
          <a:xfrm>
            <a:off x="4275675" y="5564075"/>
            <a:ext cx="5938200" cy="1015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The target values in the dataset </a:t>
            </a:r>
            <a:r>
              <a:rPr b="1" lang="en-US" sz="2000" u="sng">
                <a:solidFill>
                  <a:schemeClr val="dk1"/>
                </a:solidFill>
                <a:latin typeface="Times New Roman"/>
                <a:ea typeface="Times New Roman"/>
                <a:cs typeface="Times New Roman"/>
                <a:sym typeface="Times New Roman"/>
              </a:rPr>
              <a:t>is balanced</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Ideal data for training a model</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791325" y="711400"/>
            <a:ext cx="10168200" cy="88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Random Forest Classifier</a:t>
            </a:r>
            <a:endParaRPr/>
          </a:p>
        </p:txBody>
      </p:sp>
      <p:pic>
        <p:nvPicPr>
          <p:cNvPr id="206" name="Google Shape;206;p26"/>
          <p:cNvPicPr preferRelativeResize="0"/>
          <p:nvPr/>
        </p:nvPicPr>
        <p:blipFill>
          <a:blip r:embed="rId3">
            <a:alphaModFix/>
          </a:blip>
          <a:stretch>
            <a:fillRect/>
          </a:stretch>
        </p:blipFill>
        <p:spPr>
          <a:xfrm>
            <a:off x="583900" y="3212350"/>
            <a:ext cx="4415925" cy="3314550"/>
          </a:xfrm>
          <a:prstGeom prst="rect">
            <a:avLst/>
          </a:prstGeom>
          <a:noFill/>
          <a:ln cap="flat" cmpd="sng" w="9525">
            <a:solidFill>
              <a:schemeClr val="dk2"/>
            </a:solidFill>
            <a:prstDash val="solid"/>
            <a:round/>
            <a:headEnd len="sm" w="sm" type="none"/>
            <a:tailEnd len="sm" w="sm" type="none"/>
          </a:ln>
        </p:spPr>
      </p:pic>
      <p:sp>
        <p:nvSpPr>
          <p:cNvPr id="207" name="Google Shape;207;p26"/>
          <p:cNvSpPr txBox="1"/>
          <p:nvPr/>
        </p:nvSpPr>
        <p:spPr>
          <a:xfrm>
            <a:off x="583900" y="2026550"/>
            <a:ext cx="11141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The datasets are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X_train = BMI, General Health,  Race ,Smoking,  </a:t>
            </a:r>
            <a:r>
              <a:rPr lang="en-US" sz="1800">
                <a:latin typeface="Times New Roman"/>
                <a:ea typeface="Times New Roman"/>
                <a:cs typeface="Times New Roman"/>
                <a:sym typeface="Times New Roman"/>
              </a:rPr>
              <a:t>Alcohol Drinking, Age, Gender and Daily Exercise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Y_train = Historic heart disease data </a:t>
            </a:r>
            <a:endParaRPr sz="1800">
              <a:latin typeface="Times New Roman"/>
              <a:ea typeface="Times New Roman"/>
              <a:cs typeface="Times New Roman"/>
              <a:sym typeface="Times New Roman"/>
            </a:endParaRPr>
          </a:p>
        </p:txBody>
      </p:sp>
      <p:sp>
        <p:nvSpPr>
          <p:cNvPr id="208" name="Google Shape;208;p26"/>
          <p:cNvSpPr txBox="1"/>
          <p:nvPr/>
        </p:nvSpPr>
        <p:spPr>
          <a:xfrm>
            <a:off x="5171125" y="2889950"/>
            <a:ext cx="66624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Outcome:</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Avenir"/>
              <a:buChar char="➢"/>
            </a:pPr>
            <a:r>
              <a:rPr b="1" lang="en-US" sz="1800">
                <a:latin typeface="Times New Roman"/>
                <a:ea typeface="Times New Roman"/>
                <a:cs typeface="Times New Roman"/>
                <a:sym typeface="Times New Roman"/>
              </a:rPr>
              <a:t>Precision:</a:t>
            </a:r>
            <a:r>
              <a:rPr b="1" lang="en-US" sz="1800">
                <a:solidFill>
                  <a:schemeClr val="dk1"/>
                </a:solidFill>
                <a:highlight>
                  <a:srgbClr val="FFFFFF"/>
                </a:highlight>
                <a:latin typeface="Times New Roman"/>
                <a:ea typeface="Times New Roman"/>
                <a:cs typeface="Times New Roman"/>
                <a:sym typeface="Times New Roman"/>
              </a:rPr>
              <a:t> </a:t>
            </a:r>
            <a:r>
              <a:rPr lang="en-US" sz="1800">
                <a:solidFill>
                  <a:schemeClr val="dk1"/>
                </a:solidFill>
                <a:highlight>
                  <a:srgbClr val="FFFFFF"/>
                </a:highlight>
                <a:latin typeface="Times New Roman"/>
                <a:ea typeface="Times New Roman"/>
                <a:cs typeface="Times New Roman"/>
                <a:sym typeface="Times New Roman"/>
              </a:rPr>
              <a:t>It was able to predict outcome “1” with 30% and “0” with 93% relative to total </a:t>
            </a:r>
            <a:r>
              <a:rPr lang="en-US" sz="1800">
                <a:solidFill>
                  <a:schemeClr val="dk1"/>
                </a:solidFill>
                <a:highlight>
                  <a:srgbClr val="FFFFFF"/>
                </a:highlight>
                <a:latin typeface="Times New Roman"/>
                <a:ea typeface="Times New Roman"/>
                <a:cs typeface="Times New Roman"/>
                <a:sym typeface="Times New Roman"/>
              </a:rPr>
              <a:t>positive</a:t>
            </a:r>
            <a:r>
              <a:rPr lang="en-US" sz="1800">
                <a:solidFill>
                  <a:schemeClr val="dk1"/>
                </a:solidFill>
                <a:highlight>
                  <a:srgbClr val="FFFFFF"/>
                </a:highlight>
                <a:latin typeface="Times New Roman"/>
                <a:ea typeface="Times New Roman"/>
                <a:cs typeface="Times New Roman"/>
                <a:sym typeface="Times New Roman"/>
              </a:rPr>
              <a:t> </a:t>
            </a:r>
            <a:r>
              <a:rPr lang="en-US" sz="1800">
                <a:solidFill>
                  <a:schemeClr val="dk1"/>
                </a:solidFill>
                <a:highlight>
                  <a:srgbClr val="FFFFFF"/>
                </a:highlight>
                <a:latin typeface="Times New Roman"/>
                <a:ea typeface="Times New Roman"/>
                <a:cs typeface="Times New Roman"/>
                <a:sym typeface="Times New Roman"/>
              </a:rPr>
              <a:t>prediction.</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Avenir"/>
              <a:buChar char="➢"/>
            </a:pPr>
            <a:r>
              <a:rPr b="1" lang="en-US" sz="1800">
                <a:solidFill>
                  <a:schemeClr val="dk1"/>
                </a:solidFill>
                <a:highlight>
                  <a:srgbClr val="FFFFFF"/>
                </a:highlight>
                <a:latin typeface="Times New Roman"/>
                <a:ea typeface="Times New Roman"/>
                <a:cs typeface="Times New Roman"/>
                <a:sym typeface="Times New Roman"/>
              </a:rPr>
              <a:t>Recall: </a:t>
            </a:r>
            <a:r>
              <a:rPr lang="en-US" sz="1800">
                <a:solidFill>
                  <a:schemeClr val="dk1"/>
                </a:solidFill>
                <a:highlight>
                  <a:srgbClr val="FFFFFF"/>
                </a:highlight>
                <a:latin typeface="Times New Roman"/>
                <a:ea typeface="Times New Roman"/>
                <a:cs typeface="Times New Roman"/>
                <a:sym typeface="Times New Roman"/>
              </a:rPr>
              <a:t>It was able to predict outcome “1” with 24% and “0” with 95% relative to total actual positive.</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Char char="➢"/>
            </a:pPr>
            <a:r>
              <a:rPr b="1" lang="en-US" sz="1800">
                <a:solidFill>
                  <a:schemeClr val="dk1"/>
                </a:solidFill>
                <a:highlight>
                  <a:srgbClr val="FFFFFF"/>
                </a:highlight>
                <a:latin typeface="Times New Roman"/>
                <a:ea typeface="Times New Roman"/>
                <a:cs typeface="Times New Roman"/>
                <a:sym typeface="Times New Roman"/>
              </a:rPr>
              <a:t>F1-Score: </a:t>
            </a:r>
            <a:r>
              <a:rPr lang="en-US" sz="1800">
                <a:solidFill>
                  <a:schemeClr val="dk1"/>
                </a:solidFill>
                <a:highlight>
                  <a:srgbClr val="FFFFFF"/>
                </a:highlight>
                <a:latin typeface="Times New Roman"/>
                <a:ea typeface="Times New Roman"/>
                <a:cs typeface="Times New Roman"/>
                <a:sym typeface="Times New Roman"/>
              </a:rPr>
              <a:t>A weighted harmonic mean of precision and recall. The closer to 1, the better the model. we got .24 for “1” and .94 for “0”</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chemeClr val="dk1"/>
                </a:solidFill>
                <a:highlight>
                  <a:srgbClr val="FFFFFF"/>
                </a:highlight>
                <a:latin typeface="Times New Roman"/>
                <a:ea typeface="Times New Roman"/>
                <a:cs typeface="Times New Roman"/>
                <a:sym typeface="Times New Roman"/>
              </a:rPr>
              <a:t>Result:</a:t>
            </a:r>
            <a:endParaRPr b="1"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The model cannot be used because it is </a:t>
            </a:r>
            <a:r>
              <a:rPr lang="en-US" sz="1800">
                <a:solidFill>
                  <a:schemeClr val="dk1"/>
                </a:solidFill>
                <a:highlight>
                  <a:srgbClr val="FFFFFF"/>
                </a:highlight>
                <a:latin typeface="Times New Roman"/>
                <a:ea typeface="Times New Roman"/>
                <a:cs typeface="Times New Roman"/>
                <a:sym typeface="Times New Roman"/>
              </a:rPr>
              <a:t>poorly</a:t>
            </a:r>
            <a:r>
              <a:rPr lang="en-US" sz="1800">
                <a:solidFill>
                  <a:schemeClr val="dk1"/>
                </a:solidFill>
                <a:highlight>
                  <a:srgbClr val="FFFFFF"/>
                </a:highlight>
                <a:latin typeface="Times New Roman"/>
                <a:ea typeface="Times New Roman"/>
                <a:cs typeface="Times New Roman"/>
                <a:sym typeface="Times New Roman"/>
              </a:rPr>
              <a:t> predicting “1” </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820500" y="703747"/>
            <a:ext cx="10168200" cy="875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Logistic Regression</a:t>
            </a:r>
            <a:endParaRPr/>
          </a:p>
        </p:txBody>
      </p:sp>
      <p:sp>
        <p:nvSpPr>
          <p:cNvPr id="214" name="Google Shape;214;p27"/>
          <p:cNvSpPr txBox="1"/>
          <p:nvPr>
            <p:ph idx="1" type="body"/>
          </p:nvPr>
        </p:nvSpPr>
        <p:spPr>
          <a:xfrm>
            <a:off x="501750" y="2089250"/>
            <a:ext cx="10805700" cy="1088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US" sz="1800">
                <a:latin typeface="Times New Roman"/>
                <a:ea typeface="Times New Roman"/>
                <a:cs typeface="Times New Roman"/>
                <a:sym typeface="Times New Roman"/>
              </a:rPr>
              <a:t>The datasets are</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X_train = BMI, General Health,  Race , Smoking,  Alcohol Drinking, Age, Gender and Daily Exercise </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Y_train = Historic heart disease data </a:t>
            </a:r>
            <a:endParaRPr sz="1800">
              <a:latin typeface="Times New Roman"/>
              <a:ea typeface="Times New Roman"/>
              <a:cs typeface="Times New Roman"/>
              <a:sym typeface="Times New Roman"/>
            </a:endParaRPr>
          </a:p>
        </p:txBody>
      </p:sp>
      <p:pic>
        <p:nvPicPr>
          <p:cNvPr id="215" name="Google Shape;215;p27"/>
          <p:cNvPicPr preferRelativeResize="0"/>
          <p:nvPr/>
        </p:nvPicPr>
        <p:blipFill>
          <a:blip r:embed="rId3">
            <a:alphaModFix/>
          </a:blip>
          <a:stretch>
            <a:fillRect/>
          </a:stretch>
        </p:blipFill>
        <p:spPr>
          <a:xfrm>
            <a:off x="501750" y="3177950"/>
            <a:ext cx="4906500" cy="3433150"/>
          </a:xfrm>
          <a:prstGeom prst="rect">
            <a:avLst/>
          </a:prstGeom>
          <a:noFill/>
          <a:ln cap="flat" cmpd="sng" w="9525">
            <a:solidFill>
              <a:schemeClr val="dk1"/>
            </a:solidFill>
            <a:prstDash val="solid"/>
            <a:round/>
            <a:headEnd len="sm" w="sm" type="none"/>
            <a:tailEnd len="sm" w="sm" type="none"/>
          </a:ln>
        </p:spPr>
      </p:pic>
      <p:sp>
        <p:nvSpPr>
          <p:cNvPr id="216" name="Google Shape;216;p27"/>
          <p:cNvSpPr txBox="1"/>
          <p:nvPr/>
        </p:nvSpPr>
        <p:spPr>
          <a:xfrm>
            <a:off x="5683325" y="3003175"/>
            <a:ext cx="6059100" cy="35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Outcome:</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Precision:</a:t>
            </a:r>
            <a:r>
              <a:rPr b="1" lang="en-US" sz="1800">
                <a:solidFill>
                  <a:schemeClr val="dk1"/>
                </a:solidFill>
                <a:highlight>
                  <a:srgbClr val="FFFFFF"/>
                </a:highlight>
                <a:latin typeface="Times New Roman"/>
                <a:ea typeface="Times New Roman"/>
                <a:cs typeface="Times New Roman"/>
                <a:sym typeface="Times New Roman"/>
              </a:rPr>
              <a:t> </a:t>
            </a:r>
            <a:r>
              <a:rPr lang="en-US" sz="1800">
                <a:solidFill>
                  <a:schemeClr val="dk1"/>
                </a:solidFill>
                <a:highlight>
                  <a:srgbClr val="FFFFFF"/>
                </a:highlight>
                <a:latin typeface="Times New Roman"/>
                <a:ea typeface="Times New Roman"/>
                <a:cs typeface="Times New Roman"/>
                <a:sym typeface="Times New Roman"/>
              </a:rPr>
              <a:t>It was able to predict outcome “1” with 76% and “0” with 78% relative to total positive prediction.</a:t>
            </a:r>
            <a:endParaRPr sz="1800">
              <a:solidFill>
                <a:schemeClr val="dk1"/>
              </a:solidFill>
              <a:highlight>
                <a:srgbClr val="FFFFFF"/>
              </a:highlight>
              <a:latin typeface="Times New Roman"/>
              <a:ea typeface="Times New Roman"/>
              <a:cs typeface="Times New Roman"/>
              <a:sym typeface="Times New Roman"/>
            </a:endParaRPr>
          </a:p>
          <a:p>
            <a:pPr indent="0" lvl="0" marL="91440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US" sz="1800">
                <a:solidFill>
                  <a:schemeClr val="dk1"/>
                </a:solidFill>
                <a:highlight>
                  <a:srgbClr val="FFFFFF"/>
                </a:highlight>
                <a:latin typeface="Times New Roman"/>
                <a:ea typeface="Times New Roman"/>
                <a:cs typeface="Times New Roman"/>
                <a:sym typeface="Times New Roman"/>
              </a:rPr>
              <a:t>Recall: </a:t>
            </a:r>
            <a:r>
              <a:rPr lang="en-US" sz="1800">
                <a:solidFill>
                  <a:schemeClr val="dk1"/>
                </a:solidFill>
                <a:highlight>
                  <a:srgbClr val="FFFFFF"/>
                </a:highlight>
                <a:latin typeface="Times New Roman"/>
                <a:ea typeface="Times New Roman"/>
                <a:cs typeface="Times New Roman"/>
                <a:sym typeface="Times New Roman"/>
              </a:rPr>
              <a:t>It was able to predict outcome “1” with 79% and “0” with 75% relative to total actual positive.</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US" sz="1800">
                <a:solidFill>
                  <a:schemeClr val="dk1"/>
                </a:solidFill>
                <a:highlight>
                  <a:srgbClr val="FFFFFF"/>
                </a:highlight>
                <a:latin typeface="Times New Roman"/>
                <a:ea typeface="Times New Roman"/>
                <a:cs typeface="Times New Roman"/>
                <a:sym typeface="Times New Roman"/>
              </a:rPr>
              <a:t>F1-Score: </a:t>
            </a:r>
            <a:r>
              <a:rPr lang="en-US" sz="1800">
                <a:solidFill>
                  <a:schemeClr val="dk1"/>
                </a:solidFill>
                <a:highlight>
                  <a:srgbClr val="FFFFFF"/>
                </a:highlight>
                <a:latin typeface="Times New Roman"/>
                <a:ea typeface="Times New Roman"/>
                <a:cs typeface="Times New Roman"/>
                <a:sym typeface="Times New Roman"/>
              </a:rPr>
              <a:t> we got .77 for “1” and .76 for “0”</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highlight>
                  <a:srgbClr val="FFFFFF"/>
                </a:highlight>
                <a:latin typeface="Times New Roman"/>
                <a:ea typeface="Times New Roman"/>
                <a:cs typeface="Times New Roman"/>
                <a:sym typeface="Times New Roman"/>
              </a:rPr>
              <a:t>Result:</a:t>
            </a:r>
            <a:endParaRPr b="1"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The model can be used because it is fairly and equally predicting “1” and “0”</a:t>
            </a:r>
            <a:endParaRPr>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Streamlit App</a:t>
            </a:r>
            <a:endParaRPr/>
          </a:p>
        </p:txBody>
      </p:sp>
      <p:sp>
        <p:nvSpPr>
          <p:cNvPr id="222" name="Google Shape;222;p28"/>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50800" lvl="0" marL="228600" rtl="0" algn="l">
              <a:lnSpc>
                <a:spcPct val="110000"/>
              </a:lnSpc>
              <a:spcBef>
                <a:spcPts val="0"/>
              </a:spcBef>
              <a:spcAft>
                <a:spcPts val="0"/>
              </a:spcAft>
              <a:buClr>
                <a:schemeClr val="dk1"/>
              </a:buClr>
              <a:buSzPts val="2800"/>
              <a:buNone/>
            </a:pPr>
            <a:r>
              <a:rPr lang="en-US" sz="2400">
                <a:latin typeface="Times New Roman"/>
                <a:ea typeface="Times New Roman"/>
                <a:cs typeface="Times New Roman"/>
                <a:sym typeface="Times New Roman"/>
              </a:rPr>
              <a:t>We used Python’s Streamlit library to help create a webapp for our heart disease prediction model. </a:t>
            </a:r>
            <a:endParaRPr sz="2400">
              <a:latin typeface="Times New Roman"/>
              <a:ea typeface="Times New Roman"/>
              <a:cs typeface="Times New Roman"/>
              <a:sym typeface="Times New Roman"/>
            </a:endParaRPr>
          </a:p>
          <a:p>
            <a:pPr indent="-50800" lvl="0" marL="228600" rtl="0" algn="l">
              <a:lnSpc>
                <a:spcPct val="110000"/>
              </a:lnSpc>
              <a:spcBef>
                <a:spcPts val="0"/>
              </a:spcBef>
              <a:spcAft>
                <a:spcPts val="0"/>
              </a:spcAft>
              <a:buClr>
                <a:schemeClr val="dk1"/>
              </a:buClr>
              <a:buSzPts val="2800"/>
              <a:buNone/>
            </a:pPr>
            <a:r>
              <a:t/>
            </a:r>
            <a:endParaRPr sz="2600">
              <a:latin typeface="Times New Roman"/>
              <a:ea typeface="Times New Roman"/>
              <a:cs typeface="Times New Roman"/>
              <a:sym typeface="Times New Roman"/>
            </a:endParaRPr>
          </a:p>
          <a:p>
            <a:pPr indent="-393700" lvl="0" marL="457200" rtl="0" algn="l">
              <a:lnSpc>
                <a:spcPct val="11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Heart Disease App Demo</a:t>
            </a:r>
            <a:endParaRPr sz="2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1D5DB"/>
              </a:buClr>
              <a:buSzPts val="4000"/>
              <a:buFont typeface="Arial"/>
              <a:buNone/>
            </a:pPr>
            <a:r>
              <a:rPr i="0" lang="en-US"/>
              <a:t>Limitations</a:t>
            </a:r>
            <a:endParaRPr/>
          </a:p>
        </p:txBody>
      </p:sp>
      <p:sp>
        <p:nvSpPr>
          <p:cNvPr id="228" name="Google Shape;228;p29"/>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Autofit/>
          </a:bodyPr>
          <a:lstStyle/>
          <a:p>
            <a:pPr indent="-355600" lvl="0" marL="457200" rtl="0" algn="just">
              <a:lnSpc>
                <a:spcPct val="110000"/>
              </a:lnSpc>
              <a:spcBef>
                <a:spcPts val="1000"/>
              </a:spcBef>
              <a:spcAft>
                <a:spcPts val="0"/>
              </a:spcAft>
              <a:buSzPts val="2000"/>
              <a:buFont typeface="Times New Roman"/>
              <a:buChar char="➢"/>
            </a:pPr>
            <a:r>
              <a:rPr lang="en-US" sz="2000">
                <a:latin typeface="Times New Roman"/>
                <a:ea typeface="Times New Roman"/>
                <a:cs typeface="Times New Roman"/>
                <a:sym typeface="Times New Roman"/>
              </a:rPr>
              <a:t>We ended up reducing the number of features, in order to fit the </a:t>
            </a:r>
            <a:r>
              <a:rPr lang="en-US" sz="2000">
                <a:latin typeface="Times New Roman"/>
                <a:ea typeface="Times New Roman"/>
                <a:cs typeface="Times New Roman"/>
                <a:sym typeface="Times New Roman"/>
              </a:rPr>
              <a:t>prediction</a:t>
            </a:r>
            <a:r>
              <a:rPr lang="en-US" sz="2000">
                <a:latin typeface="Times New Roman"/>
                <a:ea typeface="Times New Roman"/>
                <a:cs typeface="Times New Roman"/>
                <a:sym typeface="Times New Roman"/>
              </a:rPr>
              <a:t> model. This might have affected the </a:t>
            </a:r>
            <a:r>
              <a:rPr lang="en-US" sz="2000">
                <a:latin typeface="Times New Roman"/>
                <a:ea typeface="Times New Roman"/>
                <a:cs typeface="Times New Roman"/>
                <a:sym typeface="Times New Roman"/>
              </a:rPr>
              <a:t>accuracy and the comprehensiveness of the model.</a:t>
            </a:r>
            <a:endParaRPr sz="20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Please note that our model's predictions should not be treated as a substitute for medical diagnosis. Due to the model's imperfect accuracy, healthcare institutions may not adopt it. For any health concerns, it is crucial to consult qualified medical professionals for accurate diagnosis and personalized medical advice.</a:t>
            </a:r>
            <a:endParaRPr sz="2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2000">
              <a:latin typeface="Times New Roman"/>
              <a:ea typeface="Times New Roman"/>
              <a:cs typeface="Times New Roman"/>
              <a:sym typeface="Times New Roman"/>
            </a:endParaRPr>
          </a:p>
          <a:p>
            <a:pPr indent="0" lvl="0" marL="0" rtl="0" algn="just">
              <a:lnSpc>
                <a:spcPct val="110000"/>
              </a:lnSpc>
              <a:spcBef>
                <a:spcPts val="10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1011893" y="832715"/>
            <a:ext cx="10168200" cy="117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D1D5DB"/>
              </a:buClr>
              <a:buSzPct val="90000"/>
              <a:buFont typeface="Arial"/>
              <a:buNone/>
            </a:pPr>
            <a:r>
              <a:rPr i="0" lang="en-US" sz="4444"/>
              <a:t>Conclusion</a:t>
            </a:r>
            <a:br>
              <a:rPr b="0" i="0" lang="en-US">
                <a:solidFill>
                  <a:srgbClr val="D1D5DB"/>
                </a:solidFill>
                <a:latin typeface="Arial"/>
                <a:ea typeface="Arial"/>
                <a:cs typeface="Arial"/>
                <a:sym typeface="Arial"/>
              </a:rPr>
            </a:br>
            <a:endParaRPr/>
          </a:p>
        </p:txBody>
      </p:sp>
      <p:sp>
        <p:nvSpPr>
          <p:cNvPr id="234" name="Google Shape;234;p30"/>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355600" lvl="0" marL="457200" rtl="0" algn="l">
              <a:lnSpc>
                <a:spcPct val="10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Machine learning has demonstrated significant potential in revolutionizing healthcare by enabling improved and early health care assessments.</a:t>
            </a:r>
            <a:endParaRPr sz="2000">
              <a:latin typeface="Times New Roman"/>
              <a:ea typeface="Times New Roman"/>
              <a:cs typeface="Times New Roman"/>
              <a:sym typeface="Times New Roman"/>
            </a:endParaRPr>
          </a:p>
          <a:p>
            <a:pPr indent="0" lvl="0" marL="457200" rtl="0" algn="l">
              <a:lnSpc>
                <a:spcPct val="105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lnSpc>
                <a:spcPct val="10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By implementing machine learning in healthcare, we can anticipate early self - diagnosis in patient conditions, leading to quick recovery and potentially reduce healthcare costs and deaths due to late detection.</a:t>
            </a:r>
            <a:endParaRPr sz="2000">
              <a:latin typeface="Times New Roman"/>
              <a:ea typeface="Times New Roman"/>
              <a:cs typeface="Times New Roman"/>
              <a:sym typeface="Times New Roman"/>
            </a:endParaRPr>
          </a:p>
          <a:p>
            <a:pPr indent="0" lvl="0" marL="457200" rtl="0" algn="l">
              <a:lnSpc>
                <a:spcPct val="105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lnSpc>
                <a:spcPct val="10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As the field continues to evolve, the integration of machine learning in healthcare holds promise for transforming the industry, delivering more effective and efficient healthcare services to individuals worldwide.</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804975" y="2012672"/>
            <a:ext cx="10168200" cy="2907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5700"/>
              <a:t>THANK YOU</a:t>
            </a:r>
            <a:endParaRPr sz="5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1115575" y="987450"/>
            <a:ext cx="10168200" cy="740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90000"/>
              <a:buFont typeface="Arial"/>
              <a:buNone/>
            </a:pPr>
            <a:r>
              <a:rPr i="0" lang="en-US" sz="4444"/>
              <a:t>Introduction</a:t>
            </a:r>
            <a:br>
              <a:rPr i="0"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29" name="Google Shape;129;p16"/>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0" lvl="0" marL="228600" rtl="0" algn="just">
              <a:lnSpc>
                <a:spcPct val="110000"/>
              </a:lnSpc>
              <a:spcBef>
                <a:spcPts val="0"/>
              </a:spcBef>
              <a:spcAft>
                <a:spcPts val="0"/>
              </a:spcAft>
              <a:buNone/>
            </a:pPr>
            <a:r>
              <a:rPr lang="en-US" sz="2000">
                <a:latin typeface="Times New Roman"/>
                <a:ea typeface="Times New Roman"/>
                <a:cs typeface="Times New Roman"/>
                <a:sym typeface="Times New Roman"/>
              </a:rPr>
              <a:t>Heart disease or Cardio</a:t>
            </a:r>
            <a:r>
              <a:rPr lang="en-US" sz="2000">
                <a:latin typeface="Times New Roman"/>
                <a:ea typeface="Times New Roman"/>
                <a:cs typeface="Times New Roman"/>
                <a:sym typeface="Times New Roman"/>
              </a:rPr>
              <a:t>v</a:t>
            </a:r>
            <a:r>
              <a:rPr lang="en-US" sz="2000">
                <a:latin typeface="Times New Roman"/>
                <a:ea typeface="Times New Roman"/>
                <a:cs typeface="Times New Roman"/>
                <a:sym typeface="Times New Roman"/>
              </a:rPr>
              <a:t>ascular disease is widespread in Canada, affecting millions of people. According to the Heart and Stroke Foundation of Canada, </a:t>
            </a:r>
            <a:r>
              <a:rPr b="1" lang="en-US" sz="2000">
                <a:latin typeface="Times New Roman"/>
                <a:ea typeface="Times New Roman"/>
                <a:cs typeface="Times New Roman"/>
                <a:sym typeface="Times New Roman"/>
              </a:rPr>
              <a:t>heart disease accounts for approximately 29% of all deaths in the country.</a:t>
            </a:r>
            <a:endParaRPr b="1" sz="2000">
              <a:latin typeface="Times New Roman"/>
              <a:ea typeface="Times New Roman"/>
              <a:cs typeface="Times New Roman"/>
              <a:sym typeface="Times New Roman"/>
            </a:endParaRPr>
          </a:p>
          <a:p>
            <a:pPr indent="0" lvl="0" marL="228600" rtl="0" algn="just">
              <a:lnSpc>
                <a:spcPct val="110000"/>
              </a:lnSpc>
              <a:spcBef>
                <a:spcPts val="0"/>
              </a:spcBef>
              <a:spcAft>
                <a:spcPts val="0"/>
              </a:spcAft>
              <a:buNone/>
            </a:pPr>
            <a:r>
              <a:t/>
            </a:r>
            <a:endParaRPr b="1" sz="2000">
              <a:latin typeface="Times New Roman"/>
              <a:ea typeface="Times New Roman"/>
              <a:cs typeface="Times New Roman"/>
              <a:sym typeface="Times New Roman"/>
            </a:endParaRPr>
          </a:p>
          <a:p>
            <a:pPr indent="0" lvl="0" marL="228600" rtl="0" algn="l">
              <a:lnSpc>
                <a:spcPct val="110000"/>
              </a:lnSpc>
              <a:spcBef>
                <a:spcPts val="1000"/>
              </a:spcBef>
              <a:spcAft>
                <a:spcPts val="0"/>
              </a:spcAft>
              <a:buNone/>
            </a:pPr>
            <a:r>
              <a:rPr lang="en-US" sz="2000">
                <a:latin typeface="Times New Roman"/>
                <a:ea typeface="Times New Roman"/>
                <a:cs typeface="Times New Roman"/>
                <a:sym typeface="Times New Roman"/>
              </a:rPr>
              <a:t>Several risk factors contribute to the development of heart disease. These include high blood pressure, high cholesterol levels, smoking, obesity, diabetes, sedentary lifestyle, poor diet, family history of heart disease, and age.</a:t>
            </a:r>
            <a:endParaRPr>
              <a:latin typeface="Times New Roman"/>
              <a:ea typeface="Times New Roman"/>
              <a:cs typeface="Times New Roman"/>
              <a:sym typeface="Times New Roman"/>
            </a:endParaRPr>
          </a:p>
          <a:p>
            <a:pPr indent="0" lvl="0" marL="228600" rtl="0" algn="l">
              <a:lnSpc>
                <a:spcPct val="110000"/>
              </a:lnSpc>
              <a:spcBef>
                <a:spcPts val="1000"/>
              </a:spcBef>
              <a:spcAft>
                <a:spcPts val="0"/>
              </a:spcAft>
              <a:buNone/>
            </a:pPr>
            <a:r>
              <a:t/>
            </a:r>
            <a:endParaRPr sz="2000">
              <a:latin typeface="Times New Roman"/>
              <a:ea typeface="Times New Roman"/>
              <a:cs typeface="Times New Roman"/>
              <a:sym typeface="Times New Roman"/>
            </a:endParaRPr>
          </a:p>
          <a:p>
            <a:pPr indent="0" lvl="0" marL="228600" rtl="0" algn="l">
              <a:lnSpc>
                <a:spcPct val="110000"/>
              </a:lnSpc>
              <a:spcBef>
                <a:spcPts val="1000"/>
              </a:spcBef>
              <a:spcAft>
                <a:spcPts val="0"/>
              </a:spcAft>
              <a:buNone/>
            </a:pPr>
            <a:r>
              <a:rPr i="1" lang="en-US" sz="1900">
                <a:latin typeface="Times New Roman"/>
                <a:ea typeface="Times New Roman"/>
                <a:cs typeface="Times New Roman"/>
                <a:sym typeface="Times New Roman"/>
              </a:rPr>
              <a:t>Source: Heart &amp; Stroke Foundation</a:t>
            </a:r>
            <a:endParaRPr i="1" sz="1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1D5DB"/>
              </a:buClr>
              <a:buSzPts val="4000"/>
              <a:buFont typeface="Arial"/>
              <a:buNone/>
            </a:pPr>
            <a:r>
              <a:rPr lang="en-US">
                <a:solidFill>
                  <a:schemeClr val="dk2"/>
                </a:solidFill>
              </a:rPr>
              <a:t>Purpose</a:t>
            </a:r>
            <a:endParaRPr>
              <a:solidFill>
                <a:schemeClr val="dk2"/>
              </a:solidFill>
            </a:endParaRPr>
          </a:p>
        </p:txBody>
      </p:sp>
      <p:sp>
        <p:nvSpPr>
          <p:cNvPr id="135" name="Google Shape;135;p17"/>
          <p:cNvSpPr txBox="1"/>
          <p:nvPr>
            <p:ph idx="1" type="body"/>
          </p:nvPr>
        </p:nvSpPr>
        <p:spPr>
          <a:xfrm>
            <a:off x="1115568" y="2426824"/>
            <a:ext cx="10168200" cy="3694200"/>
          </a:xfrm>
          <a:prstGeom prst="rect">
            <a:avLst/>
          </a:prstGeom>
          <a:noFill/>
          <a:ln>
            <a:noFill/>
          </a:ln>
        </p:spPr>
        <p:txBody>
          <a:bodyPr anchorCtr="0" anchor="t" bIns="45700" lIns="91425" spcFirstLastPara="1" rIns="91425" wrap="square" tIns="45700">
            <a:normAutofit lnSpcReduction="20000"/>
          </a:bodyPr>
          <a:lstStyle/>
          <a:p>
            <a:pPr indent="0" lvl="0" marL="228600" rtl="0" algn="just">
              <a:lnSpc>
                <a:spcPct val="110000"/>
              </a:lnSpc>
              <a:spcBef>
                <a:spcPts val="0"/>
              </a:spcBef>
              <a:spcAft>
                <a:spcPts val="0"/>
              </a:spcAft>
              <a:buNone/>
            </a:pPr>
            <a:r>
              <a:rPr i="0" lang="en-US" sz="2000">
                <a:latin typeface="Times New Roman"/>
                <a:ea typeface="Times New Roman"/>
                <a:cs typeface="Times New Roman"/>
                <a:sym typeface="Times New Roman"/>
              </a:rPr>
              <a:t>By leveraging machine learning algorithms and analyzing data related to risk factors such as age, </a:t>
            </a:r>
            <a:r>
              <a:rPr lang="en-US" sz="2000">
                <a:latin typeface="Times New Roman"/>
                <a:ea typeface="Times New Roman"/>
                <a:cs typeface="Times New Roman"/>
                <a:sym typeface="Times New Roman"/>
              </a:rPr>
              <a:t>race</a:t>
            </a:r>
            <a:r>
              <a:rPr i="0"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b</a:t>
            </a:r>
            <a:r>
              <a:rPr lang="en-US" sz="2000">
                <a:latin typeface="Times New Roman"/>
                <a:ea typeface="Times New Roman"/>
                <a:cs typeface="Times New Roman"/>
                <a:sym typeface="Times New Roman"/>
              </a:rPr>
              <a:t>ody mass index, </a:t>
            </a:r>
            <a:r>
              <a:rPr i="0" lang="en-US" sz="2000">
                <a:latin typeface="Times New Roman"/>
                <a:ea typeface="Times New Roman"/>
                <a:cs typeface="Times New Roman"/>
                <a:sym typeface="Times New Roman"/>
              </a:rPr>
              <a:t>previous conditions such as stroke, asthma and kidney disease and behavioral aspec</a:t>
            </a:r>
            <a:r>
              <a:rPr lang="en-US" sz="2000">
                <a:latin typeface="Times New Roman"/>
                <a:ea typeface="Times New Roman"/>
                <a:cs typeface="Times New Roman"/>
                <a:sym typeface="Times New Roman"/>
              </a:rPr>
              <a:t>ts such as </a:t>
            </a:r>
            <a:r>
              <a:rPr i="0" lang="en-US" sz="2000">
                <a:latin typeface="Times New Roman"/>
                <a:ea typeface="Times New Roman"/>
                <a:cs typeface="Times New Roman"/>
                <a:sym typeface="Times New Roman"/>
              </a:rPr>
              <a:t>smoking and alcohol </a:t>
            </a:r>
            <a:r>
              <a:rPr lang="en-US" sz="2000">
                <a:latin typeface="Times New Roman"/>
                <a:ea typeface="Times New Roman"/>
                <a:cs typeface="Times New Roman"/>
                <a:sym typeface="Times New Roman"/>
              </a:rPr>
              <a:t>consumption</a:t>
            </a:r>
            <a:r>
              <a:rPr i="0" lang="en-US" sz="2000">
                <a:latin typeface="Times New Roman"/>
                <a:ea typeface="Times New Roman"/>
                <a:cs typeface="Times New Roman"/>
                <a:sym typeface="Times New Roman"/>
              </a:rPr>
              <a:t>, the project aims to develop an accurate predictive model. </a:t>
            </a:r>
            <a:endParaRPr i="0" sz="2000">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2000">
              <a:latin typeface="Times New Roman"/>
              <a:ea typeface="Times New Roman"/>
              <a:cs typeface="Times New Roman"/>
              <a:sym typeface="Times New Roman"/>
            </a:endParaRPr>
          </a:p>
          <a:p>
            <a:pPr indent="0" lvl="0" marL="228600" rtl="0" algn="just">
              <a:lnSpc>
                <a:spcPct val="110000"/>
              </a:lnSpc>
              <a:spcBef>
                <a:spcPts val="1000"/>
              </a:spcBef>
              <a:spcAft>
                <a:spcPts val="0"/>
              </a:spcAft>
              <a:buNone/>
            </a:pPr>
            <a:r>
              <a:rPr i="0" lang="en-US" sz="2000">
                <a:latin typeface="Times New Roman"/>
                <a:ea typeface="Times New Roman"/>
                <a:cs typeface="Times New Roman"/>
                <a:sym typeface="Times New Roman"/>
              </a:rPr>
              <a:t>This model can help identify individuals at high risk of developing heart disease, enabling timely interventions, personalized treatment plans, and targeted preventive measures, ultimately leading to improved cardiac health and reduced healthcare costs.</a:t>
            </a:r>
            <a:endParaRPr>
              <a:latin typeface="Times New Roman"/>
              <a:ea typeface="Times New Roman"/>
              <a:cs typeface="Times New Roman"/>
              <a:sym typeface="Times New Roman"/>
            </a:endParaRPr>
          </a:p>
          <a:p>
            <a:pPr indent="0" lvl="0" marL="0" rtl="0" algn="just">
              <a:lnSpc>
                <a:spcPct val="110000"/>
              </a:lnSpc>
              <a:spcBef>
                <a:spcPts val="1000"/>
              </a:spcBef>
              <a:spcAft>
                <a:spcPts val="0"/>
              </a:spcAft>
              <a:buNone/>
            </a:pPr>
            <a:r>
              <a:t/>
            </a:r>
            <a:endParaRPr i="1" sz="1900">
              <a:solidFill>
                <a:srgbClr val="FF0000"/>
              </a:solidFill>
              <a:latin typeface="Times New Roman"/>
              <a:ea typeface="Times New Roman"/>
              <a:cs typeface="Times New Roman"/>
              <a:sym typeface="Times New Roman"/>
            </a:endParaRPr>
          </a:p>
          <a:p>
            <a:pPr indent="-342900" lvl="0" marL="457200" rtl="0" algn="just">
              <a:lnSpc>
                <a:spcPct val="110000"/>
              </a:lnSpc>
              <a:spcBef>
                <a:spcPts val="1000"/>
              </a:spcBef>
              <a:spcAft>
                <a:spcPts val="0"/>
              </a:spcAft>
              <a:buClr>
                <a:srgbClr val="FF0000"/>
              </a:buClr>
              <a:buSzPts val="1800"/>
              <a:buFont typeface="Times New Roman"/>
              <a:buChar char="★"/>
            </a:pPr>
            <a:r>
              <a:rPr i="1" lang="en-US" sz="1800">
                <a:solidFill>
                  <a:srgbClr val="FF0000"/>
                </a:solidFill>
                <a:latin typeface="Times New Roman"/>
                <a:ea typeface="Times New Roman"/>
                <a:cs typeface="Times New Roman"/>
                <a:sym typeface="Times New Roman"/>
              </a:rPr>
              <a:t>Disclaimer: Our prediction model is intended as a supplementary tool and shouldn’t be considered a replacement to existing prediction methods in the healthcare industry.</a:t>
            </a:r>
            <a:endParaRPr i="1" sz="1800">
              <a:solidFill>
                <a:srgbClr val="FF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1D5DB"/>
              </a:buClr>
              <a:buSzPts val="4000"/>
              <a:buFont typeface="Arial"/>
              <a:buNone/>
            </a:pPr>
            <a:r>
              <a:rPr i="0" lang="en-US">
                <a:solidFill>
                  <a:schemeClr val="dk2"/>
                </a:solidFill>
              </a:rPr>
              <a:t>Data Collection</a:t>
            </a:r>
            <a:endParaRPr>
              <a:solidFill>
                <a:schemeClr val="dk2"/>
              </a:solidFill>
            </a:endParaRPr>
          </a:p>
        </p:txBody>
      </p:sp>
      <p:sp>
        <p:nvSpPr>
          <p:cNvPr id="141" name="Google Shape;141;p18"/>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0" lvl="0" marL="0" rtl="0" algn="just">
              <a:lnSpc>
                <a:spcPct val="110000"/>
              </a:lnSpc>
              <a:spcBef>
                <a:spcPts val="0"/>
              </a:spcBef>
              <a:spcAft>
                <a:spcPts val="0"/>
              </a:spcAft>
              <a:buClr>
                <a:srgbClr val="3C4043"/>
              </a:buClr>
              <a:buSzPts val="2800"/>
              <a:buNone/>
            </a:pPr>
            <a:r>
              <a:rPr lang="en-US" sz="2000">
                <a:solidFill>
                  <a:srgbClr val="3C4043"/>
                </a:solidFill>
                <a:latin typeface="Times New Roman"/>
                <a:ea typeface="Times New Roman"/>
                <a:cs typeface="Times New Roman"/>
                <a:sym typeface="Times New Roman"/>
              </a:rPr>
              <a:t>Th</a:t>
            </a:r>
            <a:r>
              <a:rPr i="0" lang="en-US" sz="2000">
                <a:solidFill>
                  <a:srgbClr val="3C4043"/>
                </a:solidFill>
                <a:latin typeface="Times New Roman"/>
                <a:ea typeface="Times New Roman"/>
                <a:cs typeface="Times New Roman"/>
                <a:sym typeface="Times New Roman"/>
              </a:rPr>
              <a:t>e original dataset </a:t>
            </a:r>
            <a:r>
              <a:rPr lang="en-US" sz="2000">
                <a:solidFill>
                  <a:srgbClr val="3C4043"/>
                </a:solidFill>
                <a:latin typeface="Times New Roman"/>
                <a:ea typeface="Times New Roman"/>
                <a:cs typeface="Times New Roman"/>
                <a:sym typeface="Times New Roman"/>
              </a:rPr>
              <a:t>was published by</a:t>
            </a:r>
            <a:r>
              <a:rPr i="0" lang="en-US" sz="2000">
                <a:solidFill>
                  <a:srgbClr val="3C4043"/>
                </a:solidFill>
                <a:latin typeface="Times New Roman"/>
                <a:ea typeface="Times New Roman"/>
                <a:cs typeface="Times New Roman"/>
                <a:sym typeface="Times New Roman"/>
              </a:rPr>
              <a:t> the Centers for Disease Control and Prevention (CDC) and is a major part of the </a:t>
            </a:r>
            <a:r>
              <a:rPr b="1" i="0" lang="en-US" sz="2000">
                <a:solidFill>
                  <a:srgbClr val="3C4043"/>
                </a:solidFill>
                <a:latin typeface="Times New Roman"/>
                <a:ea typeface="Times New Roman"/>
                <a:cs typeface="Times New Roman"/>
                <a:sym typeface="Times New Roman"/>
              </a:rPr>
              <a:t>2020 Behavioral Risk Factor Surveillance System (BRFSS) Survey</a:t>
            </a:r>
            <a:r>
              <a:rPr i="0" lang="en-US" sz="2000">
                <a:solidFill>
                  <a:srgbClr val="3C4043"/>
                </a:solidFill>
                <a:latin typeface="Times New Roman"/>
                <a:ea typeface="Times New Roman"/>
                <a:cs typeface="Times New Roman"/>
                <a:sym typeface="Times New Roman"/>
              </a:rPr>
              <a:t>.</a:t>
            </a:r>
            <a:endParaRPr sz="2000">
              <a:solidFill>
                <a:srgbClr val="3C4043"/>
              </a:solidFill>
              <a:latin typeface="Times New Roman"/>
              <a:ea typeface="Times New Roman"/>
              <a:cs typeface="Times New Roman"/>
              <a:sym typeface="Times New Roman"/>
            </a:endParaRPr>
          </a:p>
          <a:p>
            <a:pPr indent="0" lvl="0" marL="0" rtl="0" algn="just">
              <a:lnSpc>
                <a:spcPct val="110000"/>
              </a:lnSpc>
              <a:spcBef>
                <a:spcPts val="0"/>
              </a:spcBef>
              <a:spcAft>
                <a:spcPts val="0"/>
              </a:spcAft>
              <a:buClr>
                <a:srgbClr val="3C4043"/>
              </a:buClr>
              <a:buSzPts val="2800"/>
              <a:buNone/>
            </a:pPr>
            <a:r>
              <a:t/>
            </a:r>
            <a:endParaRPr sz="2000">
              <a:solidFill>
                <a:srgbClr val="3C4043"/>
              </a:solidFill>
              <a:latin typeface="Times New Roman"/>
              <a:ea typeface="Times New Roman"/>
              <a:cs typeface="Times New Roman"/>
              <a:sym typeface="Times New Roman"/>
            </a:endParaRPr>
          </a:p>
          <a:p>
            <a:pPr indent="0" lvl="0" marL="0" rtl="0" algn="just">
              <a:lnSpc>
                <a:spcPct val="110000"/>
              </a:lnSpc>
              <a:spcBef>
                <a:spcPts val="0"/>
              </a:spcBef>
              <a:spcAft>
                <a:spcPts val="0"/>
              </a:spcAft>
              <a:buClr>
                <a:srgbClr val="3C4043"/>
              </a:buClr>
              <a:buSzPts val="2800"/>
              <a:buNone/>
            </a:pPr>
            <a:r>
              <a:rPr lang="en-US" sz="2000">
                <a:solidFill>
                  <a:srgbClr val="3C4043"/>
                </a:solidFill>
                <a:latin typeface="Times New Roman"/>
                <a:ea typeface="Times New Roman"/>
                <a:cs typeface="Times New Roman"/>
                <a:sym typeface="Times New Roman"/>
              </a:rPr>
              <a:t>It</a:t>
            </a:r>
            <a:r>
              <a:rPr i="0" lang="en-US" sz="2000">
                <a:solidFill>
                  <a:srgbClr val="3C4043"/>
                </a:solidFill>
                <a:latin typeface="Times New Roman"/>
                <a:ea typeface="Times New Roman"/>
                <a:cs typeface="Times New Roman"/>
                <a:sym typeface="Times New Roman"/>
              </a:rPr>
              <a:t> consist</a:t>
            </a:r>
            <a:r>
              <a:rPr lang="en-US" sz="2000">
                <a:solidFill>
                  <a:srgbClr val="3C4043"/>
                </a:solidFill>
                <a:latin typeface="Times New Roman"/>
                <a:ea typeface="Times New Roman"/>
                <a:cs typeface="Times New Roman"/>
                <a:sym typeface="Times New Roman"/>
              </a:rPr>
              <a:t>ed</a:t>
            </a:r>
            <a:r>
              <a:rPr i="0" lang="en-US" sz="2000">
                <a:solidFill>
                  <a:srgbClr val="3C4043"/>
                </a:solidFill>
                <a:latin typeface="Times New Roman"/>
                <a:ea typeface="Times New Roman"/>
                <a:cs typeface="Times New Roman"/>
                <a:sym typeface="Times New Roman"/>
              </a:rPr>
              <a:t> of 401,958 rows and 279 columns</a:t>
            </a:r>
            <a:r>
              <a:rPr lang="en-US" sz="2000">
                <a:solidFill>
                  <a:srgbClr val="3C4043"/>
                </a:solidFill>
                <a:latin typeface="Times New Roman"/>
                <a:ea typeface="Times New Roman"/>
                <a:cs typeface="Times New Roman"/>
                <a:sym typeface="Times New Roman"/>
              </a:rPr>
              <a:t>, which was subsequently reduced to about 20 variables to be better suitable for machine learning methods.</a:t>
            </a:r>
            <a:endParaRPr sz="2000">
              <a:solidFill>
                <a:srgbClr val="3C4043"/>
              </a:solidFill>
              <a:latin typeface="Times New Roman"/>
              <a:ea typeface="Times New Roman"/>
              <a:cs typeface="Times New Roman"/>
              <a:sym typeface="Times New Roman"/>
            </a:endParaRPr>
          </a:p>
          <a:p>
            <a:pPr indent="0" lvl="0" marL="0" rtl="0" algn="just">
              <a:lnSpc>
                <a:spcPct val="110000"/>
              </a:lnSpc>
              <a:spcBef>
                <a:spcPts val="0"/>
              </a:spcBef>
              <a:spcAft>
                <a:spcPts val="0"/>
              </a:spcAft>
              <a:buClr>
                <a:srgbClr val="3C4043"/>
              </a:buClr>
              <a:buSzPts val="2800"/>
              <a:buNone/>
            </a:pPr>
            <a:r>
              <a:rPr i="0" lang="en-US" sz="2000">
                <a:solidFill>
                  <a:srgbClr val="3C4043"/>
                </a:solidFill>
                <a:latin typeface="Times New Roman"/>
                <a:ea typeface="Times New Roman"/>
                <a:cs typeface="Times New Roman"/>
                <a:sym typeface="Times New Roman"/>
              </a:rPr>
              <a:t> </a:t>
            </a:r>
            <a:endParaRPr i="0" sz="2000">
              <a:solidFill>
                <a:srgbClr val="3C4043"/>
              </a:solidFill>
              <a:latin typeface="Times New Roman"/>
              <a:ea typeface="Times New Roman"/>
              <a:cs typeface="Times New Roman"/>
              <a:sym typeface="Times New Roman"/>
            </a:endParaRPr>
          </a:p>
          <a:p>
            <a:pPr indent="0" lvl="0" marL="0" rtl="0" algn="just">
              <a:lnSpc>
                <a:spcPct val="110000"/>
              </a:lnSpc>
              <a:spcBef>
                <a:spcPts val="0"/>
              </a:spcBef>
              <a:spcAft>
                <a:spcPts val="0"/>
              </a:spcAft>
              <a:buClr>
                <a:srgbClr val="3C4043"/>
              </a:buClr>
              <a:buSzPts val="2800"/>
              <a:buNone/>
            </a:pPr>
            <a:r>
              <a:rPr lang="en-US" sz="2000">
                <a:solidFill>
                  <a:srgbClr val="3C4043"/>
                </a:solidFill>
                <a:latin typeface="Times New Roman"/>
                <a:ea typeface="Times New Roman"/>
                <a:cs typeface="Times New Roman"/>
                <a:sym typeface="Times New Roman"/>
              </a:rPr>
              <a:t>The resultant dataset consists of 319795 rows and 20 columns, which we used for our project.</a:t>
            </a:r>
            <a:endParaRPr sz="2000">
              <a:solidFill>
                <a:srgbClr val="3C4043"/>
              </a:solidFill>
              <a:latin typeface="Times New Roman"/>
              <a:ea typeface="Times New Roman"/>
              <a:cs typeface="Times New Roman"/>
              <a:sym typeface="Times New Roman"/>
            </a:endParaRPr>
          </a:p>
          <a:p>
            <a:pPr indent="0" lvl="0" marL="0" rtl="0" algn="just">
              <a:lnSpc>
                <a:spcPct val="110000"/>
              </a:lnSpc>
              <a:spcBef>
                <a:spcPts val="0"/>
              </a:spcBef>
              <a:spcAft>
                <a:spcPts val="0"/>
              </a:spcAft>
              <a:buClr>
                <a:srgbClr val="3C4043"/>
              </a:buClr>
              <a:buSzPts val="2800"/>
              <a:buNone/>
            </a:pPr>
            <a:r>
              <a:t/>
            </a:r>
            <a:endParaRPr sz="2000">
              <a:solidFill>
                <a:srgbClr val="3C4043"/>
              </a:solidFill>
              <a:latin typeface="Inter"/>
              <a:ea typeface="Inter"/>
              <a:cs typeface="Inter"/>
              <a:sym typeface="Inter"/>
            </a:endParaRPr>
          </a:p>
          <a:p>
            <a:pPr indent="0" lvl="0" marL="0" rtl="0" algn="just">
              <a:lnSpc>
                <a:spcPct val="110000"/>
              </a:lnSpc>
              <a:spcBef>
                <a:spcPts val="0"/>
              </a:spcBef>
              <a:spcAft>
                <a:spcPts val="0"/>
              </a:spcAft>
              <a:buClr>
                <a:srgbClr val="3C4043"/>
              </a:buClr>
              <a:buSzPts val="2800"/>
              <a:buNone/>
            </a:pPr>
            <a:r>
              <a:rPr i="1" lang="en-US" sz="2000">
                <a:solidFill>
                  <a:srgbClr val="3C4043"/>
                </a:solidFill>
                <a:latin typeface="Times New Roman"/>
                <a:ea typeface="Times New Roman"/>
                <a:cs typeface="Times New Roman"/>
                <a:sym typeface="Times New Roman"/>
              </a:rPr>
              <a:t>Data Source: Kaggle</a:t>
            </a:r>
            <a:endParaRPr i="1" sz="2000" u="sng">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Languages / Libraries</a:t>
            </a:r>
            <a:endParaRPr/>
          </a:p>
        </p:txBody>
      </p:sp>
      <p:sp>
        <p:nvSpPr>
          <p:cNvPr id="147" name="Google Shape;147;p19"/>
          <p:cNvSpPr txBox="1"/>
          <p:nvPr>
            <p:ph idx="1" type="body"/>
          </p:nvPr>
        </p:nvSpPr>
        <p:spPr>
          <a:xfrm>
            <a:off x="1115575" y="2245425"/>
            <a:ext cx="10168200" cy="4085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000"/>
              </a:spcBef>
              <a:spcAft>
                <a:spcPts val="0"/>
              </a:spcAft>
              <a:buNone/>
            </a:pPr>
            <a:r>
              <a:rPr b="1" lang="en-US" sz="2000"/>
              <a:t>Programming Language</a:t>
            </a:r>
            <a:r>
              <a:rPr lang="en-US" sz="2000"/>
              <a:t> - Python </a:t>
            </a:r>
            <a:endParaRPr sz="2000"/>
          </a:p>
          <a:p>
            <a:pPr indent="0" lvl="0" marL="0" marR="0" rtl="0" algn="l">
              <a:lnSpc>
                <a:spcPct val="150000"/>
              </a:lnSpc>
              <a:spcBef>
                <a:spcPts val="1000"/>
              </a:spcBef>
              <a:spcAft>
                <a:spcPts val="0"/>
              </a:spcAft>
              <a:buNone/>
            </a:pPr>
            <a:r>
              <a:rPr b="1" lang="en-US" sz="2000"/>
              <a:t>Development Environment </a:t>
            </a:r>
            <a:r>
              <a:rPr lang="en-US" sz="2000"/>
              <a:t>- Jupyter notebook</a:t>
            </a:r>
            <a:endParaRPr sz="2000"/>
          </a:p>
          <a:p>
            <a:pPr indent="0" lvl="0" marL="0" rtl="0" algn="l">
              <a:lnSpc>
                <a:spcPct val="150000"/>
              </a:lnSpc>
              <a:spcBef>
                <a:spcPts val="1000"/>
              </a:spcBef>
              <a:spcAft>
                <a:spcPts val="0"/>
              </a:spcAft>
              <a:buNone/>
            </a:pPr>
            <a:r>
              <a:rPr b="1" lang="en-US" sz="2000"/>
              <a:t>Data Manipulation and Analysis -</a:t>
            </a:r>
            <a:r>
              <a:rPr lang="en-US" sz="2000"/>
              <a:t> Pandas Library</a:t>
            </a:r>
            <a:endParaRPr sz="2000"/>
          </a:p>
          <a:p>
            <a:pPr indent="0" lvl="0" marL="0" rtl="0" algn="l">
              <a:lnSpc>
                <a:spcPct val="150000"/>
              </a:lnSpc>
              <a:spcBef>
                <a:spcPts val="1000"/>
              </a:spcBef>
              <a:spcAft>
                <a:spcPts val="0"/>
              </a:spcAft>
              <a:buNone/>
            </a:pPr>
            <a:r>
              <a:rPr b="1" lang="en-US" sz="2000"/>
              <a:t>Data Visualization -</a:t>
            </a:r>
            <a:r>
              <a:rPr lang="en-US" sz="2000"/>
              <a:t> Tableau</a:t>
            </a:r>
            <a:endParaRPr sz="2000"/>
          </a:p>
          <a:p>
            <a:pPr indent="0" lvl="0" marL="0" rtl="0" algn="l">
              <a:lnSpc>
                <a:spcPct val="150000"/>
              </a:lnSpc>
              <a:spcBef>
                <a:spcPts val="1000"/>
              </a:spcBef>
              <a:spcAft>
                <a:spcPts val="0"/>
              </a:spcAft>
              <a:buNone/>
            </a:pPr>
            <a:r>
              <a:rPr b="1" lang="en-US" sz="2000"/>
              <a:t>Machine learning - </a:t>
            </a:r>
            <a:r>
              <a:rPr lang="en-US" sz="2000"/>
              <a:t>Scikit-learn and Pickle Libraries  </a:t>
            </a:r>
            <a:endParaRPr sz="2000"/>
          </a:p>
          <a:p>
            <a:pPr indent="0" lvl="0" marL="457200" rtl="0" algn="l">
              <a:lnSpc>
                <a:spcPct val="150000"/>
              </a:lnSpc>
              <a:spcBef>
                <a:spcPts val="1000"/>
              </a:spcBef>
              <a:spcAft>
                <a:spcPts val="0"/>
              </a:spcAft>
              <a:buNone/>
            </a:pPr>
            <a:r>
              <a:rPr lang="en-US" sz="2000"/>
              <a:t>Random Forest and Linear Regression Models</a:t>
            </a:r>
            <a:endParaRPr sz="2000"/>
          </a:p>
          <a:p>
            <a:pPr indent="0" lvl="0" marL="0" rtl="0" algn="l">
              <a:lnSpc>
                <a:spcPct val="150000"/>
              </a:lnSpc>
              <a:spcBef>
                <a:spcPts val="1000"/>
              </a:spcBef>
              <a:spcAft>
                <a:spcPts val="0"/>
              </a:spcAft>
              <a:buNone/>
            </a:pPr>
            <a:r>
              <a:rPr b="1" lang="en-US" sz="2000"/>
              <a:t>Web Application Development - </a:t>
            </a:r>
            <a:r>
              <a:rPr lang="en-US" sz="2000"/>
              <a:t>Streamlit (open-source framework)</a:t>
            </a:r>
            <a:endParaRPr sz="1700">
              <a:latin typeface="Times New Roman"/>
              <a:ea typeface="Times New Roman"/>
              <a:cs typeface="Times New Roman"/>
              <a:sym typeface="Times New Roman"/>
            </a:endParaRPr>
          </a:p>
          <a:p>
            <a:pPr indent="-104140" lvl="0" marL="228600" rtl="0" algn="l">
              <a:lnSpc>
                <a:spcPct val="100000"/>
              </a:lnSpc>
              <a:spcBef>
                <a:spcPts val="1000"/>
              </a:spcBef>
              <a:spcAft>
                <a:spcPts val="0"/>
              </a:spcAft>
              <a:buClr>
                <a:schemeClr val="dk1"/>
              </a:buClr>
              <a:buSzPts val="700"/>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en-US"/>
              <a:t>Data Exploration and Visualization</a:t>
            </a:r>
            <a:endParaRPr/>
          </a:p>
        </p:txBody>
      </p:sp>
      <p:sp>
        <p:nvSpPr>
          <p:cNvPr id="153" name="Google Shape;153;p20"/>
          <p:cNvSpPr txBox="1"/>
          <p:nvPr>
            <p:ph idx="1" type="body"/>
          </p:nvPr>
        </p:nvSpPr>
        <p:spPr>
          <a:xfrm>
            <a:off x="535125" y="2178575"/>
            <a:ext cx="11139000" cy="44346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0"/>
              </a:spcBef>
              <a:spcAft>
                <a:spcPts val="0"/>
              </a:spcAft>
              <a:buSzPts val="2000"/>
              <a:buChar char="➢"/>
            </a:pPr>
            <a:r>
              <a:rPr b="1" lang="en-US" sz="2000"/>
              <a:t>Data Loading: </a:t>
            </a:r>
            <a:r>
              <a:rPr lang="en-US" sz="2000"/>
              <a:t>csv data file into a Pandas DataFrame</a:t>
            </a:r>
            <a:endParaRPr sz="2000"/>
          </a:p>
          <a:p>
            <a:pPr indent="-355600" lvl="0" marL="457200" rtl="0" algn="l">
              <a:lnSpc>
                <a:spcPct val="150000"/>
              </a:lnSpc>
              <a:spcBef>
                <a:spcPts val="0"/>
              </a:spcBef>
              <a:spcAft>
                <a:spcPts val="0"/>
              </a:spcAft>
              <a:buSzPts val="2000"/>
              <a:buChar char="➢"/>
            </a:pPr>
            <a:r>
              <a:rPr b="1" lang="en-US" sz="2000"/>
              <a:t>Data Summary: </a:t>
            </a:r>
            <a:r>
              <a:rPr lang="en-US" sz="2000"/>
              <a:t>identifying data types for conversion  </a:t>
            </a:r>
            <a:endParaRPr sz="2000"/>
          </a:p>
          <a:p>
            <a:pPr indent="-355600" lvl="0" marL="457200" rtl="0" algn="l">
              <a:lnSpc>
                <a:spcPct val="150000"/>
              </a:lnSpc>
              <a:spcBef>
                <a:spcPts val="0"/>
              </a:spcBef>
              <a:spcAft>
                <a:spcPts val="0"/>
              </a:spcAft>
              <a:buSzPts val="2000"/>
              <a:buChar char="➢"/>
            </a:pPr>
            <a:r>
              <a:rPr b="1" lang="en-US" sz="2000"/>
              <a:t>Data Cleaning: </a:t>
            </a:r>
            <a:r>
              <a:rPr lang="en-US" sz="2000"/>
              <a:t>handling missing values, removing irrelevant </a:t>
            </a:r>
            <a:r>
              <a:rPr lang="en-US" sz="2000"/>
              <a:t>columns</a:t>
            </a:r>
            <a:r>
              <a:rPr lang="en-US" sz="2000"/>
              <a:t>, and </a:t>
            </a:r>
            <a:endParaRPr sz="2000"/>
          </a:p>
          <a:p>
            <a:pPr indent="0" lvl="0" marL="457200" rtl="0" algn="l">
              <a:lnSpc>
                <a:spcPct val="150000"/>
              </a:lnSpc>
              <a:spcBef>
                <a:spcPts val="0"/>
              </a:spcBef>
              <a:spcAft>
                <a:spcPts val="0"/>
              </a:spcAft>
              <a:buNone/>
            </a:pPr>
            <a:r>
              <a:rPr lang="en-US" sz="2000"/>
              <a:t>data transformation</a:t>
            </a:r>
            <a:endParaRPr sz="2000"/>
          </a:p>
          <a:p>
            <a:pPr indent="-355600" lvl="0" marL="457200" rtl="0" algn="l">
              <a:lnSpc>
                <a:spcPct val="150000"/>
              </a:lnSpc>
              <a:spcBef>
                <a:spcPts val="0"/>
              </a:spcBef>
              <a:spcAft>
                <a:spcPts val="0"/>
              </a:spcAft>
              <a:buSzPts val="2000"/>
              <a:buChar char="➢"/>
            </a:pPr>
            <a:r>
              <a:rPr b="1" lang="en-US" sz="2000"/>
              <a:t>Data Visualization:</a:t>
            </a:r>
            <a:r>
              <a:rPr lang="en-US" sz="2000"/>
              <a:t> gaining insights and patterns identification; relationship between features and target variable </a:t>
            </a:r>
            <a:endParaRPr sz="2000"/>
          </a:p>
          <a:p>
            <a:pPr indent="0" lvl="0" marL="457200" rtl="0" algn="l">
              <a:lnSpc>
                <a:spcPct val="150000"/>
              </a:lnSpc>
              <a:spcBef>
                <a:spcPts val="0"/>
              </a:spcBef>
              <a:spcAft>
                <a:spcPts val="0"/>
              </a:spcAft>
              <a:buNone/>
            </a:pPr>
            <a:r>
              <a:t/>
            </a:r>
            <a:endParaRPr sz="2000"/>
          </a:p>
          <a:p>
            <a:pPr indent="-355600" lvl="0" marL="457200" rtl="0" algn="l">
              <a:lnSpc>
                <a:spcPct val="150000"/>
              </a:lnSpc>
              <a:spcBef>
                <a:spcPts val="0"/>
              </a:spcBef>
              <a:spcAft>
                <a:spcPts val="0"/>
              </a:spcAft>
              <a:buSzPts val="2000"/>
              <a:buChar char="★"/>
            </a:pPr>
            <a:r>
              <a:rPr lang="en-US" sz="2000"/>
              <a:t>In this work the heart disease risk factors were treated as </a:t>
            </a:r>
            <a:r>
              <a:rPr b="1" lang="en-US" sz="2000"/>
              <a:t>features</a:t>
            </a:r>
            <a:r>
              <a:rPr lang="en-US" sz="2000"/>
              <a:t> while the heart disease status was our </a:t>
            </a:r>
            <a:r>
              <a:rPr b="1" lang="en-US" sz="2000"/>
              <a:t>target variable</a:t>
            </a:r>
            <a:r>
              <a:rPr lang="en-US" sz="2000"/>
              <a:t>.</a:t>
            </a:r>
            <a:r>
              <a:rPr lang="en-US" sz="2000"/>
              <a:t>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1"/>
          <p:cNvPicPr preferRelativeResize="0"/>
          <p:nvPr/>
        </p:nvPicPr>
        <p:blipFill>
          <a:blip r:embed="rId3">
            <a:alphaModFix/>
          </a:blip>
          <a:stretch>
            <a:fillRect/>
          </a:stretch>
        </p:blipFill>
        <p:spPr>
          <a:xfrm>
            <a:off x="1713850" y="87950"/>
            <a:ext cx="8764300" cy="6460650"/>
          </a:xfrm>
          <a:prstGeom prst="rect">
            <a:avLst/>
          </a:prstGeom>
          <a:noFill/>
          <a:ln>
            <a:noFill/>
          </a:ln>
        </p:spPr>
      </p:pic>
      <p:sp>
        <p:nvSpPr>
          <p:cNvPr id="159" name="Google Shape;159;p21"/>
          <p:cNvSpPr/>
          <p:nvPr/>
        </p:nvSpPr>
        <p:spPr>
          <a:xfrm>
            <a:off x="3880175" y="1198850"/>
            <a:ext cx="515700" cy="1727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txBox="1"/>
          <p:nvPr/>
        </p:nvSpPr>
        <p:spPr>
          <a:xfrm>
            <a:off x="5532125" y="0"/>
            <a:ext cx="604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latin typeface="Times New Roman"/>
                <a:ea typeface="Times New Roman"/>
                <a:cs typeface="Times New Roman"/>
                <a:sym typeface="Times New Roman"/>
              </a:rPr>
              <a:t>Tableau Public - Heart-disease risk factors relationships </a:t>
            </a:r>
            <a:endParaRPr i="1"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1691375" y="218000"/>
            <a:ext cx="8809250" cy="6640001"/>
          </a:xfrm>
          <a:prstGeom prst="rect">
            <a:avLst/>
          </a:prstGeom>
          <a:noFill/>
          <a:ln>
            <a:noFill/>
          </a:ln>
        </p:spPr>
      </p:pic>
      <p:sp>
        <p:nvSpPr>
          <p:cNvPr id="166" name="Google Shape;166;p22"/>
          <p:cNvSpPr txBox="1"/>
          <p:nvPr/>
        </p:nvSpPr>
        <p:spPr>
          <a:xfrm>
            <a:off x="5532125" y="0"/>
            <a:ext cx="604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latin typeface="Times New Roman"/>
                <a:ea typeface="Times New Roman"/>
                <a:cs typeface="Times New Roman"/>
                <a:sym typeface="Times New Roman"/>
              </a:rPr>
              <a:t>Tableau Public - Heart-disease risk factors relationships </a:t>
            </a:r>
            <a:endParaRPr i="1"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3"/>
          <p:cNvPicPr preferRelativeResize="0"/>
          <p:nvPr/>
        </p:nvPicPr>
        <p:blipFill>
          <a:blip r:embed="rId3">
            <a:alphaModFix/>
          </a:blip>
          <a:stretch>
            <a:fillRect/>
          </a:stretch>
        </p:blipFill>
        <p:spPr>
          <a:xfrm>
            <a:off x="1673250" y="474675"/>
            <a:ext cx="8845500" cy="6383325"/>
          </a:xfrm>
          <a:prstGeom prst="rect">
            <a:avLst/>
          </a:prstGeom>
          <a:noFill/>
          <a:ln>
            <a:noFill/>
          </a:ln>
        </p:spPr>
      </p:pic>
      <p:sp>
        <p:nvSpPr>
          <p:cNvPr id="172" name="Google Shape;172;p23"/>
          <p:cNvSpPr/>
          <p:nvPr/>
        </p:nvSpPr>
        <p:spPr>
          <a:xfrm>
            <a:off x="5259525" y="1198850"/>
            <a:ext cx="1598400" cy="82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txBox="1"/>
          <p:nvPr/>
        </p:nvSpPr>
        <p:spPr>
          <a:xfrm>
            <a:off x="5532125" y="0"/>
            <a:ext cx="604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000">
                <a:latin typeface="Times New Roman"/>
                <a:ea typeface="Times New Roman"/>
                <a:cs typeface="Times New Roman"/>
                <a:sym typeface="Times New Roman"/>
              </a:rPr>
              <a:t>Tableau Public - Heart-disease risk factors relationships </a:t>
            </a:r>
            <a:endParaRPr i="1"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