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Inter-bold.fntdata"/><Relationship Id="rId12" Type="http://schemas.openxmlformats.org/officeDocument/2006/relationships/slide" Target="slides/slide7.xml"/><Relationship Id="rId23" Type="http://schemas.openxmlformats.org/officeDocument/2006/relationships/font" Target="fonts/Inter-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93f417cf7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93f417cf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3f417cf7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93f417cf7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93f417cf7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93f417cf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3f417cf7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93f417cf7_6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93f417cf7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293f417cf7_6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93f417cf7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293f417cf7_6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12"/>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4" name="Google Shape;94;p12"/>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12"/>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p:nvPr>
            <p:ph idx="2" type="pic"/>
          </p:nvPr>
        </p:nvSpPr>
        <p:spPr>
          <a:xfrm>
            <a:off x="4965192" y="1161288"/>
            <a:ext cx="6729984" cy="4645152"/>
          </a:xfrm>
          <a:prstGeom prst="rect">
            <a:avLst/>
          </a:prstGeom>
          <a:noFill/>
          <a:ln>
            <a:noFill/>
          </a:ln>
        </p:spPr>
      </p:sp>
      <p:sp>
        <p:nvSpPr>
          <p:cNvPr id="97" name="Google Shape;97;p12"/>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2"/>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8" name="Google Shape;28;p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 name="Google Shape;29;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6"/>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5" name="Google Shape;45;p6"/>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7"/>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2" name="Google Shape;52;p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2" name="Google Shape;62;p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8"/>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8"/>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4" name="Google Shape;74;p9"/>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9"/>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11"/>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5" name="Google Shape;85;p11"/>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6" name="Google Shape;86;p11"/>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11"/>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1"/>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Understanding Your Heart and How it Functions | Cardiology" id="118" name="Google Shape;118;p15"/>
          <p:cNvPicPr preferRelativeResize="0"/>
          <p:nvPr/>
        </p:nvPicPr>
        <p:blipFill rotWithShape="1">
          <a:blip r:embed="rId3">
            <a:alphaModFix/>
          </a:blip>
          <a:srcRect b="-1" l="7438" r="8188" t="0"/>
          <a:stretch/>
        </p:blipFill>
        <p:spPr>
          <a:xfrm>
            <a:off x="-2" y="10"/>
            <a:ext cx="8668512" cy="6857990"/>
          </a:xfrm>
          <a:prstGeom prst="rect">
            <a:avLst/>
          </a:prstGeom>
          <a:noFill/>
          <a:ln>
            <a:noFill/>
          </a:ln>
        </p:spPr>
      </p:pic>
      <p:sp>
        <p:nvSpPr>
          <p:cNvPr id="119" name="Google Shape;119;p15"/>
          <p:cNvSpPr/>
          <p:nvPr/>
        </p:nvSpPr>
        <p:spPr>
          <a:xfrm flipH="1">
            <a:off x="2788244" y="0"/>
            <a:ext cx="9403756" cy="6858000"/>
          </a:xfrm>
          <a:prstGeom prst="rect">
            <a:avLst/>
          </a:prstGeom>
          <a:gradFill>
            <a:gsLst>
              <a:gs pos="0">
                <a:srgbClr val="000000">
                  <a:alpha val="0"/>
                </a:srgbClr>
              </a:gs>
              <a:gs pos="30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0" name="Google Shape;120;p15"/>
          <p:cNvSpPr txBox="1"/>
          <p:nvPr>
            <p:ph type="ctrTitle"/>
          </p:nvPr>
        </p:nvSpPr>
        <p:spPr>
          <a:xfrm>
            <a:off x="7848600"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venir"/>
              <a:buNone/>
            </a:pPr>
            <a:r>
              <a:rPr lang="en-US" sz="4400"/>
              <a:t>Heart Disease Prediction using Machine Learning</a:t>
            </a:r>
            <a:endParaRPr/>
          </a:p>
        </p:txBody>
      </p:sp>
      <p:sp>
        <p:nvSpPr>
          <p:cNvPr id="121" name="Google Shape;121;p15"/>
          <p:cNvSpPr txBox="1"/>
          <p:nvPr>
            <p:ph idx="1" type="subTitle"/>
          </p:nvPr>
        </p:nvSpPr>
        <p:spPr>
          <a:xfrm>
            <a:off x="7848600" y="4872922"/>
            <a:ext cx="4343400" cy="120814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t>Hardik Gehlot, Gustavo Cupertino, </a:t>
            </a:r>
            <a:endParaRPr/>
          </a:p>
          <a:p>
            <a:pPr indent="0" lvl="0" marL="0" rtl="0" algn="l">
              <a:lnSpc>
                <a:spcPct val="110000"/>
              </a:lnSpc>
              <a:spcBef>
                <a:spcPts val="1000"/>
              </a:spcBef>
              <a:spcAft>
                <a:spcPts val="0"/>
              </a:spcAft>
              <a:buClr>
                <a:schemeClr val="lt1"/>
              </a:buClr>
              <a:buSzPts val="2000"/>
              <a:buNone/>
            </a:pPr>
            <a:r>
              <a:rPr lang="en-US" sz="2000"/>
              <a:t>Varun Vinodh &amp; Bhuvana Krish</a:t>
            </a:r>
            <a:endParaRPr sz="2000"/>
          </a:p>
        </p:txBody>
      </p:sp>
      <p:sp>
        <p:nvSpPr>
          <p:cNvPr id="122" name="Google Shape;122;p15"/>
          <p:cNvSpPr/>
          <p:nvPr/>
        </p:nvSpPr>
        <p:spPr>
          <a:xfrm rot="5400000">
            <a:off x="8130540"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3" name="Google Shape;123;p15"/>
          <p:cNvSpPr/>
          <p:nvPr/>
        </p:nvSpPr>
        <p:spPr>
          <a:xfrm>
            <a:off x="7851648" y="4546920"/>
            <a:ext cx="402336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932175" y="757500"/>
            <a:ext cx="10168200" cy="70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venir"/>
              <a:buNone/>
            </a:pPr>
            <a:r>
              <a:rPr lang="en-US"/>
              <a:t>Supervised Machine Learning</a:t>
            </a:r>
            <a:endParaRPr/>
          </a:p>
        </p:txBody>
      </p:sp>
      <p:sp>
        <p:nvSpPr>
          <p:cNvPr id="179" name="Google Shape;179;p24"/>
          <p:cNvSpPr txBox="1"/>
          <p:nvPr>
            <p:ph idx="1" type="body"/>
          </p:nvPr>
        </p:nvSpPr>
        <p:spPr>
          <a:xfrm>
            <a:off x="0" y="2189050"/>
            <a:ext cx="11815800" cy="4681800"/>
          </a:xfrm>
          <a:prstGeom prst="rect">
            <a:avLst/>
          </a:prstGeom>
        </p:spPr>
        <p:txBody>
          <a:bodyPr anchorCtr="0" anchor="t" bIns="45700" lIns="91425" spcFirstLastPara="1" rIns="91425" wrap="square" tIns="45700">
            <a:normAutofit lnSpcReduction="10000"/>
          </a:bodyPr>
          <a:lstStyle/>
          <a:p>
            <a:pPr indent="0" lvl="0" marL="457200" rtl="0" algn="l">
              <a:spcBef>
                <a:spcPts val="0"/>
              </a:spcBef>
              <a:spcAft>
                <a:spcPts val="0"/>
              </a:spcAft>
              <a:buNone/>
            </a:pPr>
            <a:r>
              <a:rPr lang="en-US" sz="2000">
                <a:latin typeface="Times New Roman"/>
                <a:ea typeface="Times New Roman"/>
                <a:cs typeface="Times New Roman"/>
                <a:sym typeface="Times New Roman"/>
              </a:rPr>
              <a:t>The Data set is binary and linear in nature,hence we are using regression models to distinguishing the data.</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US" sz="2000">
                <a:latin typeface="Times New Roman"/>
                <a:ea typeface="Times New Roman"/>
                <a:cs typeface="Times New Roman"/>
                <a:sym typeface="Times New Roman"/>
              </a:rPr>
              <a:t>Model blueprint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228600" rtl="0" algn="l">
              <a:spcBef>
                <a:spcPts val="0"/>
              </a:spcBef>
              <a:spcAft>
                <a:spcPts val="0"/>
              </a:spcAft>
              <a:buNone/>
            </a:pPr>
            <a:r>
              <a:t/>
            </a:r>
            <a:endParaRPr sz="2000">
              <a:latin typeface="Times New Roman"/>
              <a:ea typeface="Times New Roman"/>
              <a:cs typeface="Times New Roman"/>
              <a:sym typeface="Times New Roman"/>
            </a:endParaRPr>
          </a:p>
          <a:p>
            <a:pPr indent="0" lvl="0" marL="228600" rtl="0" algn="l">
              <a:spcBef>
                <a:spcPts val="0"/>
              </a:spcBef>
              <a:spcAft>
                <a:spcPts val="0"/>
              </a:spcAft>
              <a:buNone/>
            </a:pPr>
            <a:r>
              <a:t/>
            </a:r>
            <a:endParaRPr sz="2000">
              <a:latin typeface="Times New Roman"/>
              <a:ea typeface="Times New Roman"/>
              <a:cs typeface="Times New Roman"/>
              <a:sym typeface="Times New Roman"/>
            </a:endParaRPr>
          </a:p>
          <a:p>
            <a:pPr indent="457200" lvl="0" marL="0" rtl="0" algn="l">
              <a:spcBef>
                <a:spcPts val="0"/>
              </a:spcBef>
              <a:spcAft>
                <a:spcPts val="0"/>
              </a:spcAft>
              <a:buNone/>
            </a:pPr>
            <a:r>
              <a:rPr lang="en-US" sz="2000">
                <a:latin typeface="Times New Roman"/>
                <a:ea typeface="Times New Roman"/>
                <a:cs typeface="Times New Roman"/>
                <a:sym typeface="Times New Roman"/>
              </a:rPr>
              <a:t>We have used two models:</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Random forest Classifier</a:t>
            </a:r>
            <a:endParaRPr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Logistic Regression </a:t>
            </a:r>
            <a:endParaRPr sz="2000">
              <a:latin typeface="Times New Roman"/>
              <a:ea typeface="Times New Roman"/>
              <a:cs typeface="Times New Roman"/>
              <a:sym typeface="Times New Roman"/>
            </a:endParaRPr>
          </a:p>
        </p:txBody>
      </p:sp>
      <p:sp>
        <p:nvSpPr>
          <p:cNvPr id="180" name="Google Shape;180;p24"/>
          <p:cNvSpPr/>
          <p:nvPr/>
        </p:nvSpPr>
        <p:spPr>
          <a:xfrm>
            <a:off x="1058200" y="3218725"/>
            <a:ext cx="2248800" cy="10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STEP-1</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Converting String data to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Numerical Category</a:t>
            </a:r>
            <a:r>
              <a:rPr lang="en-US" sz="1500">
                <a:solidFill>
                  <a:schemeClr val="dk1"/>
                </a:solidFill>
                <a:latin typeface="Times New Roman"/>
                <a:ea typeface="Times New Roman"/>
                <a:cs typeface="Times New Roman"/>
                <a:sym typeface="Times New Roman"/>
              </a:rPr>
              <a:t> using</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pd.get_dummies()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
        <p:nvSpPr>
          <p:cNvPr id="181" name="Google Shape;181;p24"/>
          <p:cNvSpPr/>
          <p:nvPr/>
        </p:nvSpPr>
        <p:spPr>
          <a:xfrm>
            <a:off x="3378125" y="35547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013975" y="3084075"/>
            <a:ext cx="2268900" cy="13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STEP-2</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Using Random over sampler, we are </a:t>
            </a:r>
            <a:r>
              <a:rPr b="1" lang="en-US">
                <a:solidFill>
                  <a:schemeClr val="dk1"/>
                </a:solidFill>
                <a:latin typeface="Times New Roman"/>
                <a:ea typeface="Times New Roman"/>
                <a:cs typeface="Times New Roman"/>
                <a:sym typeface="Times New Roman"/>
              </a:rPr>
              <a:t>balancing the target data</a:t>
            </a:r>
            <a:r>
              <a:rPr lang="en-US" sz="1500">
                <a:solidFill>
                  <a:schemeClr val="dk1"/>
                </a:solidFill>
                <a:latin typeface="Times New Roman"/>
                <a:ea typeface="Times New Roman"/>
                <a:cs typeface="Times New Roman"/>
                <a:sym typeface="Times New Roman"/>
              </a:rPr>
              <a:t> in the dataframe.</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83" name="Google Shape;183;p24"/>
          <p:cNvSpPr/>
          <p:nvPr/>
        </p:nvSpPr>
        <p:spPr>
          <a:xfrm>
            <a:off x="6965625" y="33105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STEP-3</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Bining the low occurrence</a:t>
            </a:r>
            <a:r>
              <a:rPr lang="en-US" sz="1500">
                <a:solidFill>
                  <a:schemeClr val="dk1"/>
                </a:solidFill>
                <a:latin typeface="Times New Roman"/>
                <a:ea typeface="Times New Roman"/>
                <a:cs typeface="Times New Roman"/>
                <a:sym typeface="Times New Roman"/>
              </a:rPr>
              <a:t> data in the dataset. </a:t>
            </a:r>
            <a:endParaRPr sz="1500">
              <a:solidFill>
                <a:schemeClr val="dk1"/>
              </a:solidFill>
              <a:latin typeface="Times New Roman"/>
              <a:ea typeface="Times New Roman"/>
              <a:cs typeface="Times New Roman"/>
              <a:sym typeface="Times New Roman"/>
            </a:endParaRPr>
          </a:p>
        </p:txBody>
      </p:sp>
      <p:sp>
        <p:nvSpPr>
          <p:cNvPr id="184" name="Google Shape;184;p24"/>
          <p:cNvSpPr/>
          <p:nvPr/>
        </p:nvSpPr>
        <p:spPr>
          <a:xfrm>
            <a:off x="9848775" y="32187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STEP-4</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Splitting </a:t>
            </a:r>
            <a:r>
              <a:rPr lang="en-US" sz="1500">
                <a:solidFill>
                  <a:schemeClr val="dk1"/>
                </a:solidFill>
                <a:latin typeface="Times New Roman"/>
                <a:ea typeface="Times New Roman"/>
                <a:cs typeface="Times New Roman"/>
                <a:sym typeface="Times New Roman"/>
              </a:rPr>
              <a:t>the Data-frame into target and features</a:t>
            </a:r>
            <a:endParaRPr sz="1500">
              <a:solidFill>
                <a:schemeClr val="dk1"/>
              </a:solidFill>
              <a:latin typeface="Times New Roman"/>
              <a:ea typeface="Times New Roman"/>
              <a:cs typeface="Times New Roman"/>
              <a:sym typeface="Times New Roman"/>
            </a:endParaRPr>
          </a:p>
        </p:txBody>
      </p:sp>
      <p:sp>
        <p:nvSpPr>
          <p:cNvPr id="185" name="Google Shape;185;p24"/>
          <p:cNvSpPr/>
          <p:nvPr/>
        </p:nvSpPr>
        <p:spPr>
          <a:xfrm>
            <a:off x="6351500" y="35547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9258850" y="35547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9828550" y="4531225"/>
            <a:ext cx="2363400" cy="10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STEP-5</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Scaling the test and train</a:t>
            </a:r>
            <a:r>
              <a:rPr lang="en-US" sz="1500">
                <a:solidFill>
                  <a:schemeClr val="dk1"/>
                </a:solidFill>
                <a:latin typeface="Times New Roman"/>
                <a:ea typeface="Times New Roman"/>
                <a:cs typeface="Times New Roman"/>
                <a:sym typeface="Times New Roman"/>
              </a:rPr>
              <a:t> dataset using StandardScaler()</a:t>
            </a:r>
            <a:endParaRPr sz="1500">
              <a:solidFill>
                <a:schemeClr val="dk1"/>
              </a:solidFill>
              <a:latin typeface="Times New Roman"/>
              <a:ea typeface="Times New Roman"/>
              <a:cs typeface="Times New Roman"/>
              <a:sym typeface="Times New Roman"/>
            </a:endParaRPr>
          </a:p>
        </p:txBody>
      </p:sp>
      <p:sp>
        <p:nvSpPr>
          <p:cNvPr id="188" name="Google Shape;188;p24"/>
          <p:cNvSpPr/>
          <p:nvPr/>
        </p:nvSpPr>
        <p:spPr>
          <a:xfrm rot="5400000">
            <a:off x="10688325" y="411917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rot="10800000">
            <a:off x="9182200" y="487217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6742150" y="4637850"/>
            <a:ext cx="2363400" cy="9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STEP-6</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Building the  model</a:t>
            </a:r>
            <a:r>
              <a:rPr lang="en-US" sz="1500">
                <a:solidFill>
                  <a:schemeClr val="dk1"/>
                </a:solidFill>
                <a:latin typeface="Times New Roman"/>
                <a:ea typeface="Times New Roman"/>
                <a:cs typeface="Times New Roman"/>
                <a:sym typeface="Times New Roman"/>
              </a:rPr>
              <a:t> and deploying as a </a:t>
            </a:r>
            <a:r>
              <a:rPr lang="en-US" sz="1500">
                <a:solidFill>
                  <a:schemeClr val="dk1"/>
                </a:solidFill>
                <a:latin typeface="Times New Roman"/>
                <a:ea typeface="Times New Roman"/>
                <a:cs typeface="Times New Roman"/>
                <a:sym typeface="Times New Roman"/>
              </a:rPr>
              <a:t>pickle</a:t>
            </a:r>
            <a:r>
              <a:rPr lang="en-US" sz="1500">
                <a:solidFill>
                  <a:schemeClr val="dk1"/>
                </a:solidFill>
                <a:latin typeface="Times New Roman"/>
                <a:ea typeface="Times New Roman"/>
                <a:cs typeface="Times New Roman"/>
                <a:sym typeface="Times New Roman"/>
              </a:rPr>
              <a:t> file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63137" y="946425"/>
            <a:ext cx="6581700" cy="41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Balancing the target </a:t>
            </a:r>
            <a:endParaRPr/>
          </a:p>
        </p:txBody>
      </p:sp>
      <p:sp>
        <p:nvSpPr>
          <p:cNvPr id="196" name="Google Shape;196;p25"/>
          <p:cNvSpPr txBox="1"/>
          <p:nvPr>
            <p:ph idx="1" type="body"/>
          </p:nvPr>
        </p:nvSpPr>
        <p:spPr>
          <a:xfrm>
            <a:off x="839325" y="1440525"/>
            <a:ext cx="4389300" cy="57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Random Over sampler</a:t>
            </a:r>
            <a:endParaRPr b="1" sz="2000">
              <a:latin typeface="Times New Roman"/>
              <a:ea typeface="Times New Roman"/>
              <a:cs typeface="Times New Roman"/>
              <a:sym typeface="Times New Roman"/>
            </a:endParaRPr>
          </a:p>
        </p:txBody>
      </p:sp>
      <p:pic>
        <p:nvPicPr>
          <p:cNvPr id="197" name="Google Shape;197;p25"/>
          <p:cNvPicPr preferRelativeResize="0"/>
          <p:nvPr/>
        </p:nvPicPr>
        <p:blipFill>
          <a:blip r:embed="rId3">
            <a:alphaModFix/>
          </a:blip>
          <a:stretch>
            <a:fillRect/>
          </a:stretch>
        </p:blipFill>
        <p:spPr>
          <a:xfrm>
            <a:off x="7627200" y="2191100"/>
            <a:ext cx="4047249" cy="2753063"/>
          </a:xfrm>
          <a:prstGeom prst="rect">
            <a:avLst/>
          </a:prstGeom>
          <a:noFill/>
          <a:ln>
            <a:noFill/>
          </a:ln>
        </p:spPr>
      </p:pic>
      <p:sp>
        <p:nvSpPr>
          <p:cNvPr id="198" name="Google Shape;198;p25"/>
          <p:cNvSpPr txBox="1"/>
          <p:nvPr/>
        </p:nvSpPr>
        <p:spPr>
          <a:xfrm>
            <a:off x="763125" y="2360025"/>
            <a:ext cx="6869700" cy="800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latin typeface="Times New Roman"/>
                <a:ea typeface="Times New Roman"/>
                <a:cs typeface="Times New Roman"/>
                <a:sym typeface="Times New Roman"/>
              </a:rPr>
              <a:t>The target values in the dataset </a:t>
            </a:r>
            <a:r>
              <a:rPr b="1" lang="en-US" sz="2000" u="sng">
                <a:latin typeface="Times New Roman"/>
                <a:ea typeface="Times New Roman"/>
                <a:cs typeface="Times New Roman"/>
                <a:sym typeface="Times New Roman"/>
              </a:rPr>
              <a:t>was greatly </a:t>
            </a:r>
            <a:r>
              <a:rPr b="1" lang="en-US" sz="2000" u="sng">
                <a:latin typeface="Times New Roman"/>
                <a:ea typeface="Times New Roman"/>
                <a:cs typeface="Times New Roman"/>
                <a:sym typeface="Times New Roman"/>
              </a:rPr>
              <a:t>imbalanced</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US" sz="2000">
                <a:latin typeface="Times New Roman"/>
                <a:ea typeface="Times New Roman"/>
                <a:cs typeface="Times New Roman"/>
                <a:sym typeface="Times New Roman"/>
              </a:rPr>
              <a:t>The balancing was done using </a:t>
            </a:r>
            <a:r>
              <a:rPr b="1" lang="en-US" sz="2000" u="sng">
                <a:solidFill>
                  <a:schemeClr val="dk1"/>
                </a:solidFill>
                <a:latin typeface="Times New Roman"/>
                <a:ea typeface="Times New Roman"/>
                <a:cs typeface="Times New Roman"/>
                <a:sym typeface="Times New Roman"/>
              </a:rPr>
              <a:t>Random Over Sampler</a:t>
            </a: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p:txBody>
      </p:sp>
      <p:pic>
        <p:nvPicPr>
          <p:cNvPr id="199" name="Google Shape;199;p25"/>
          <p:cNvPicPr preferRelativeResize="0"/>
          <p:nvPr/>
        </p:nvPicPr>
        <p:blipFill>
          <a:blip r:embed="rId4">
            <a:alphaModFix/>
          </a:blip>
          <a:stretch>
            <a:fillRect/>
          </a:stretch>
        </p:blipFill>
        <p:spPr>
          <a:xfrm>
            <a:off x="528712" y="4156150"/>
            <a:ext cx="3823175" cy="2620504"/>
          </a:xfrm>
          <a:prstGeom prst="rect">
            <a:avLst/>
          </a:prstGeom>
          <a:noFill/>
          <a:ln>
            <a:noFill/>
          </a:ln>
        </p:spPr>
      </p:pic>
      <p:sp>
        <p:nvSpPr>
          <p:cNvPr id="200" name="Google Shape;200;p25"/>
          <p:cNvSpPr txBox="1"/>
          <p:nvPr/>
        </p:nvSpPr>
        <p:spPr>
          <a:xfrm>
            <a:off x="4351875" y="5564075"/>
            <a:ext cx="5938200" cy="101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The target values in the dataset </a:t>
            </a:r>
            <a:r>
              <a:rPr b="1" lang="en-US" sz="2000" u="sng">
                <a:solidFill>
                  <a:schemeClr val="dk1"/>
                </a:solidFill>
                <a:latin typeface="Times New Roman"/>
                <a:ea typeface="Times New Roman"/>
                <a:cs typeface="Times New Roman"/>
                <a:sym typeface="Times New Roman"/>
              </a:rPr>
              <a:t>is balanced</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Ideal data for training a model</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91325" y="711400"/>
            <a:ext cx="10168200" cy="88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Random Forest Classifier</a:t>
            </a:r>
            <a:endParaRPr/>
          </a:p>
        </p:txBody>
      </p:sp>
      <p:pic>
        <p:nvPicPr>
          <p:cNvPr id="206" name="Google Shape;206;p26"/>
          <p:cNvPicPr preferRelativeResize="0"/>
          <p:nvPr/>
        </p:nvPicPr>
        <p:blipFill>
          <a:blip r:embed="rId3">
            <a:alphaModFix/>
          </a:blip>
          <a:stretch>
            <a:fillRect/>
          </a:stretch>
        </p:blipFill>
        <p:spPr>
          <a:xfrm>
            <a:off x="583900" y="3301400"/>
            <a:ext cx="4415925" cy="3225500"/>
          </a:xfrm>
          <a:prstGeom prst="rect">
            <a:avLst/>
          </a:prstGeom>
          <a:noFill/>
          <a:ln cap="flat" cmpd="sng" w="9525">
            <a:solidFill>
              <a:schemeClr val="dk2"/>
            </a:solidFill>
            <a:prstDash val="solid"/>
            <a:round/>
            <a:headEnd len="sm" w="sm" type="none"/>
            <a:tailEnd len="sm" w="sm" type="none"/>
          </a:ln>
        </p:spPr>
      </p:pic>
      <p:sp>
        <p:nvSpPr>
          <p:cNvPr id="207" name="Google Shape;207;p26"/>
          <p:cNvSpPr txBox="1"/>
          <p:nvPr/>
        </p:nvSpPr>
        <p:spPr>
          <a:xfrm>
            <a:off x="583900" y="2026550"/>
            <a:ext cx="11141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,Smoking,  </a:t>
            </a:r>
            <a:r>
              <a:rPr lang="en-US" sz="1800">
                <a:latin typeface="Times New Roman"/>
                <a:ea typeface="Times New Roman"/>
                <a:cs typeface="Times New Roman"/>
                <a:sym typeface="Times New Roman"/>
              </a:rPr>
              <a:t>Alcohol Drinking,Age, Gender and Daily Exercise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sp>
        <p:nvSpPr>
          <p:cNvPr id="208" name="Google Shape;208;p26"/>
          <p:cNvSpPr txBox="1"/>
          <p:nvPr/>
        </p:nvSpPr>
        <p:spPr>
          <a:xfrm>
            <a:off x="5186075" y="3133200"/>
            <a:ext cx="6843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Outcome:</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Avenir"/>
              <a:buAutoNum type="arabicPeriod"/>
            </a:pPr>
            <a:r>
              <a:rPr b="1" lang="en-US" sz="1800">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30% and “0” with 93% relative to total </a:t>
            </a:r>
            <a:r>
              <a:rPr lang="en-US" sz="1800">
                <a:solidFill>
                  <a:schemeClr val="dk1"/>
                </a:solidFill>
                <a:highlight>
                  <a:srgbClr val="FFFFFF"/>
                </a:highlight>
                <a:latin typeface="Times New Roman"/>
                <a:ea typeface="Times New Roman"/>
                <a:cs typeface="Times New Roman"/>
                <a:sym typeface="Times New Roman"/>
              </a:rPr>
              <a:t>positive</a:t>
            </a:r>
            <a:r>
              <a:rPr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prediction.</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Avenir"/>
              <a:buAutoNum type="arabicPeriod"/>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24% and “0” with 95%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AutoNum type="arabicPeriod"/>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A weighted harmonic mean of precision and recall. The closer to 1, the better the model. we got .24 for “1” and .94 for “0”</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The model cannot be used because it is </a:t>
            </a:r>
            <a:r>
              <a:rPr lang="en-US" sz="1800">
                <a:solidFill>
                  <a:schemeClr val="dk1"/>
                </a:solidFill>
                <a:highlight>
                  <a:srgbClr val="FFFFFF"/>
                </a:highlight>
                <a:latin typeface="Times New Roman"/>
                <a:ea typeface="Times New Roman"/>
                <a:cs typeface="Times New Roman"/>
                <a:sym typeface="Times New Roman"/>
              </a:rPr>
              <a:t>poorly</a:t>
            </a:r>
            <a:r>
              <a:rPr lang="en-US" sz="1800">
                <a:solidFill>
                  <a:schemeClr val="dk1"/>
                </a:solidFill>
                <a:highlight>
                  <a:srgbClr val="FFFFFF"/>
                </a:highlight>
                <a:latin typeface="Times New Roman"/>
                <a:ea typeface="Times New Roman"/>
                <a:cs typeface="Times New Roman"/>
                <a:sym typeface="Times New Roman"/>
              </a:rPr>
              <a:t> predicting “1”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20500" y="703747"/>
            <a:ext cx="10168200" cy="87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Logistic Regression</a:t>
            </a:r>
            <a:endParaRPr/>
          </a:p>
        </p:txBody>
      </p:sp>
      <p:sp>
        <p:nvSpPr>
          <p:cNvPr id="214" name="Google Shape;214;p27"/>
          <p:cNvSpPr txBox="1"/>
          <p:nvPr>
            <p:ph idx="1" type="body"/>
          </p:nvPr>
        </p:nvSpPr>
        <p:spPr>
          <a:xfrm>
            <a:off x="501750" y="2089250"/>
            <a:ext cx="10805700" cy="108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,Smoking,  Alcohol Drinking,Age, Gender and Daily Exercise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pic>
        <p:nvPicPr>
          <p:cNvPr id="215" name="Google Shape;215;p27"/>
          <p:cNvPicPr preferRelativeResize="0"/>
          <p:nvPr/>
        </p:nvPicPr>
        <p:blipFill>
          <a:blip r:embed="rId3">
            <a:alphaModFix/>
          </a:blip>
          <a:stretch>
            <a:fillRect/>
          </a:stretch>
        </p:blipFill>
        <p:spPr>
          <a:xfrm>
            <a:off x="501750" y="3340875"/>
            <a:ext cx="4906500" cy="3270225"/>
          </a:xfrm>
          <a:prstGeom prst="rect">
            <a:avLst/>
          </a:prstGeom>
          <a:noFill/>
          <a:ln cap="flat" cmpd="sng" w="9525">
            <a:solidFill>
              <a:schemeClr val="dk1"/>
            </a:solidFill>
            <a:prstDash val="solid"/>
            <a:round/>
            <a:headEnd len="sm" w="sm" type="none"/>
            <a:tailEnd len="sm" w="sm" type="none"/>
          </a:ln>
        </p:spPr>
      </p:pic>
      <p:sp>
        <p:nvSpPr>
          <p:cNvPr id="216" name="Google Shape;216;p27"/>
          <p:cNvSpPr txBox="1"/>
          <p:nvPr/>
        </p:nvSpPr>
        <p:spPr>
          <a:xfrm>
            <a:off x="5789400" y="3177950"/>
            <a:ext cx="6402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Outcome:</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Avenir"/>
              <a:buAutoNum type="arabicPeriod"/>
            </a:pPr>
            <a:r>
              <a:rPr b="1" lang="en-US" sz="1800">
                <a:solidFill>
                  <a:schemeClr val="dk1"/>
                </a:solidFill>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76% and “0” with 78% relative to total positive prediction.</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Avenir"/>
              <a:buAutoNum type="arabicPeriod"/>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79% and “0” with 75%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AutoNum type="arabicPeriod"/>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 we got .77 for “1” and .76 for “0”</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The model can be used because it is fairly and equally predicting “1” and “0”</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Streamlit App</a:t>
            </a:r>
            <a:endParaRPr/>
          </a:p>
        </p:txBody>
      </p:sp>
      <p:sp>
        <p:nvSpPr>
          <p:cNvPr id="222" name="Google Shape;222;p2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Clr>
                <a:schemeClr val="dk1"/>
              </a:buClr>
              <a:buSzPts val="2800"/>
              <a:buNone/>
            </a:pPr>
            <a:r>
              <a:rPr lang="en-US" sz="2600">
                <a:latin typeface="Times New Roman"/>
                <a:ea typeface="Times New Roman"/>
                <a:cs typeface="Times New Roman"/>
                <a:sym typeface="Times New Roman"/>
              </a:rPr>
              <a:t>We used Python’s Streamlit library to help create a webapp for our heart disease prediction model. </a:t>
            </a:r>
            <a:endParaRPr sz="2600">
              <a:latin typeface="Times New Roman"/>
              <a:ea typeface="Times New Roman"/>
              <a:cs typeface="Times New Roman"/>
              <a:sym typeface="Times New Roman"/>
            </a:endParaRPr>
          </a:p>
          <a:p>
            <a:pPr indent="-50800" lvl="0" marL="228600" rtl="0" algn="l">
              <a:lnSpc>
                <a:spcPct val="11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393700" lvl="0" marL="457200" rtl="0" algn="l">
              <a:lnSpc>
                <a:spcPct val="11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Heart Disease App Demo</a:t>
            </a:r>
            <a:endParaRPr sz="2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i="0" lang="en-US"/>
              <a:t>Limitations</a:t>
            </a:r>
            <a:endParaRPr/>
          </a:p>
        </p:txBody>
      </p:sp>
      <p:sp>
        <p:nvSpPr>
          <p:cNvPr id="228" name="Google Shape;228;p2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Autofit/>
          </a:bodyPr>
          <a:lstStyle/>
          <a:p>
            <a:pPr indent="0" lvl="0" marL="0" rtl="0" algn="just">
              <a:lnSpc>
                <a:spcPct val="110000"/>
              </a:lnSpc>
              <a:spcBef>
                <a:spcPts val="1000"/>
              </a:spcBef>
              <a:spcAft>
                <a:spcPts val="0"/>
              </a:spcAft>
              <a:buNone/>
            </a:pPr>
            <a:r>
              <a:rPr lang="en-US" sz="2000">
                <a:latin typeface="Times New Roman"/>
                <a:ea typeface="Times New Roman"/>
                <a:cs typeface="Times New Roman"/>
                <a:sym typeface="Times New Roman"/>
              </a:rPr>
              <a:t>We ended up reducing the number of features, in order to fit the </a:t>
            </a:r>
            <a:r>
              <a:rPr lang="en-US" sz="2000">
                <a:latin typeface="Times New Roman"/>
                <a:ea typeface="Times New Roman"/>
                <a:cs typeface="Times New Roman"/>
                <a:sym typeface="Times New Roman"/>
              </a:rPr>
              <a:t>prediction</a:t>
            </a:r>
            <a:r>
              <a:rPr lang="en-US" sz="2000">
                <a:latin typeface="Times New Roman"/>
                <a:ea typeface="Times New Roman"/>
                <a:cs typeface="Times New Roman"/>
                <a:sym typeface="Times New Roman"/>
              </a:rPr>
              <a:t> model. This might have affected the </a:t>
            </a:r>
            <a:r>
              <a:rPr lang="en-US" sz="2000">
                <a:latin typeface="Times New Roman"/>
                <a:ea typeface="Times New Roman"/>
                <a:cs typeface="Times New Roman"/>
                <a:sym typeface="Times New Roman"/>
              </a:rPr>
              <a:t>accuracy and the comprehensiveness of the model.</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latin typeface="Times New Roman"/>
                <a:ea typeface="Times New Roman"/>
                <a:cs typeface="Times New Roman"/>
                <a:sym typeface="Times New Roman"/>
              </a:rPr>
              <a:t>Please note that our model's predictions should not be treated as a substitute for medical diagnosis. Due to the model's imperfect accuracy, healthcare institutions may not adopt it. For any health concerns, it is crucial to consult qualified medical professionals for accurate diagnosis and personalized medical advice.</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011893" y="832715"/>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D1D5DB"/>
              </a:buClr>
              <a:buSzPct val="90000"/>
              <a:buFont typeface="Arial"/>
              <a:buNone/>
            </a:pPr>
            <a:r>
              <a:rPr i="0" lang="en-US" sz="4444"/>
              <a:t>Conclusion</a:t>
            </a:r>
            <a:br>
              <a:rPr b="0" i="0" lang="en-US">
                <a:solidFill>
                  <a:srgbClr val="D1D5DB"/>
                </a:solidFill>
                <a:latin typeface="Arial"/>
                <a:ea typeface="Arial"/>
                <a:cs typeface="Arial"/>
                <a:sym typeface="Arial"/>
              </a:rPr>
            </a:br>
            <a:endParaRPr/>
          </a:p>
        </p:txBody>
      </p:sp>
      <p:sp>
        <p:nvSpPr>
          <p:cNvPr id="234" name="Google Shape;234;p3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l">
              <a:lnSpc>
                <a:spcPct val="10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Machine learning has demonstrated significant potential in revolutionizing healthcare by enabling improved and early health care assessments.</a:t>
            </a:r>
            <a:endParaRPr sz="2000">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None/>
            </a:pPr>
            <a:r>
              <a:t/>
            </a:r>
            <a:endParaRPr sz="2000">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By implementing machine learning in healthcare, we can anticipate early self - diagnosis in patient conditions, leading to quick recovery and potentially reduce healthcare costs and deaths due to late detection.</a:t>
            </a:r>
            <a:endParaRPr sz="2000">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None/>
            </a:pPr>
            <a:r>
              <a:t/>
            </a:r>
            <a:endParaRPr sz="2000">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None/>
            </a:pPr>
            <a:r>
              <a:rPr lang="en-US" sz="2000">
                <a:latin typeface="Times New Roman"/>
                <a:ea typeface="Times New Roman"/>
                <a:cs typeface="Times New Roman"/>
                <a:sym typeface="Times New Roman"/>
              </a:rPr>
              <a:t>As the field continues to evolve, the integration of machine learning in healthcare holds promise for transforming the industry, delivering more effective and efficient healthcare services to individuals worldwide.</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04975" y="2012672"/>
            <a:ext cx="10168200" cy="290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5700"/>
              <a:t>THANK YOU</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115575" y="987450"/>
            <a:ext cx="10168200" cy="74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i="0" lang="en-US">
                <a:latin typeface="Times New Roman"/>
                <a:ea typeface="Times New Roman"/>
                <a:cs typeface="Times New Roman"/>
                <a:sym typeface="Times New Roman"/>
              </a:rPr>
              <a:t>Introduction</a:t>
            </a:r>
            <a:br>
              <a:rPr i="0"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29" name="Google Shape;129;p1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228600" rtl="0" algn="just">
              <a:lnSpc>
                <a:spcPct val="110000"/>
              </a:lnSpc>
              <a:spcBef>
                <a:spcPts val="0"/>
              </a:spcBef>
              <a:spcAft>
                <a:spcPts val="0"/>
              </a:spcAft>
              <a:buNone/>
            </a:pPr>
            <a:r>
              <a:rPr lang="en-US" sz="2000">
                <a:latin typeface="Times New Roman"/>
                <a:ea typeface="Times New Roman"/>
                <a:cs typeface="Times New Roman"/>
                <a:sym typeface="Times New Roman"/>
              </a:rPr>
              <a:t>Heart disease or Cardio</a:t>
            </a:r>
            <a:r>
              <a:rPr lang="en-US" sz="2000">
                <a:latin typeface="Times New Roman"/>
                <a:ea typeface="Times New Roman"/>
                <a:cs typeface="Times New Roman"/>
                <a:sym typeface="Times New Roman"/>
              </a:rPr>
              <a:t>v</a:t>
            </a:r>
            <a:r>
              <a:rPr lang="en-US" sz="2000">
                <a:latin typeface="Times New Roman"/>
                <a:ea typeface="Times New Roman"/>
                <a:cs typeface="Times New Roman"/>
                <a:sym typeface="Times New Roman"/>
              </a:rPr>
              <a:t>ascular disease is widespread in Canada, affecting millions of people. According to the Heart and Stroke Foundation of Canada, </a:t>
            </a:r>
            <a:r>
              <a:rPr b="1" lang="en-US" sz="2000">
                <a:latin typeface="Times New Roman"/>
                <a:ea typeface="Times New Roman"/>
                <a:cs typeface="Times New Roman"/>
                <a:sym typeface="Times New Roman"/>
              </a:rPr>
              <a:t>heart disease accounts for approximately 29% of all deaths in the country.</a:t>
            </a:r>
            <a:endParaRPr b="1" sz="2000">
              <a:latin typeface="Times New Roman"/>
              <a:ea typeface="Times New Roman"/>
              <a:cs typeface="Times New Roman"/>
              <a:sym typeface="Times New Roman"/>
            </a:endParaRPr>
          </a:p>
          <a:p>
            <a:pPr indent="0" lvl="0" marL="228600" rtl="0" algn="just">
              <a:lnSpc>
                <a:spcPct val="110000"/>
              </a:lnSpc>
              <a:spcBef>
                <a:spcPts val="0"/>
              </a:spcBef>
              <a:spcAft>
                <a:spcPts val="0"/>
              </a:spcAft>
              <a:buNone/>
            </a:pPr>
            <a:r>
              <a:t/>
            </a:r>
            <a:endParaRPr b="1"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lang="en-US" sz="2000">
                <a:latin typeface="Times New Roman"/>
                <a:ea typeface="Times New Roman"/>
                <a:cs typeface="Times New Roman"/>
                <a:sym typeface="Times New Roman"/>
              </a:rPr>
              <a:t>Several risk factors contribute to the development of heart disease. These include high blood pressure, high cholesterol levels, smoking, obesity, diabetes, sedentary lifestyle, poor diet, family history of heart disease, and age.</a:t>
            </a:r>
            <a:endParaRPr>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t/>
            </a:r>
            <a:endParaRPr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i="1" lang="en-US" sz="1900">
                <a:latin typeface="Times New Roman"/>
                <a:ea typeface="Times New Roman"/>
                <a:cs typeface="Times New Roman"/>
                <a:sym typeface="Times New Roman"/>
              </a:rPr>
              <a:t>Source: Heart &amp; Stroke Foundation</a:t>
            </a:r>
            <a:endParaRPr i="1"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lang="en-US">
                <a:solidFill>
                  <a:schemeClr val="dk2"/>
                </a:solidFill>
                <a:latin typeface="Times New Roman"/>
                <a:ea typeface="Times New Roman"/>
                <a:cs typeface="Times New Roman"/>
                <a:sym typeface="Times New Roman"/>
              </a:rPr>
              <a:t>Purpose</a:t>
            </a:r>
            <a:endParaRPr>
              <a:solidFill>
                <a:schemeClr val="dk2"/>
              </a:solidFill>
              <a:latin typeface="Times New Roman"/>
              <a:ea typeface="Times New Roman"/>
              <a:cs typeface="Times New Roman"/>
              <a:sym typeface="Times New Roman"/>
            </a:endParaRPr>
          </a:p>
        </p:txBody>
      </p:sp>
      <p:sp>
        <p:nvSpPr>
          <p:cNvPr id="135" name="Google Shape;135;p17"/>
          <p:cNvSpPr txBox="1"/>
          <p:nvPr>
            <p:ph idx="1" type="body"/>
          </p:nvPr>
        </p:nvSpPr>
        <p:spPr>
          <a:xfrm>
            <a:off x="1115568" y="2426824"/>
            <a:ext cx="10168200" cy="3694200"/>
          </a:xfrm>
          <a:prstGeom prst="rect">
            <a:avLst/>
          </a:prstGeom>
          <a:noFill/>
          <a:ln>
            <a:noFill/>
          </a:ln>
        </p:spPr>
        <p:txBody>
          <a:bodyPr anchorCtr="0" anchor="t" bIns="45700" lIns="91425" spcFirstLastPara="1" rIns="91425" wrap="square" tIns="45700">
            <a:normAutofit lnSpcReduction="20000"/>
          </a:bodyPr>
          <a:lstStyle/>
          <a:p>
            <a:pPr indent="0" lvl="0" marL="228600" rtl="0" algn="just">
              <a:lnSpc>
                <a:spcPct val="110000"/>
              </a:lnSpc>
              <a:spcBef>
                <a:spcPts val="0"/>
              </a:spcBef>
              <a:spcAft>
                <a:spcPts val="0"/>
              </a:spcAft>
              <a:buNone/>
            </a:pPr>
            <a:r>
              <a:rPr i="0" lang="en-US" sz="2000">
                <a:latin typeface="Times New Roman"/>
                <a:ea typeface="Times New Roman"/>
                <a:cs typeface="Times New Roman"/>
                <a:sym typeface="Times New Roman"/>
              </a:rPr>
              <a:t>By leveraging machine learning algorithms and analyzing data related to risk factors such as age, </a:t>
            </a:r>
            <a:r>
              <a:rPr lang="en-US" sz="2000">
                <a:latin typeface="Times New Roman"/>
                <a:ea typeface="Times New Roman"/>
                <a:cs typeface="Times New Roman"/>
                <a:sym typeface="Times New Roman"/>
              </a:rPr>
              <a:t>race</a:t>
            </a:r>
            <a:r>
              <a:rPr i="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b</a:t>
            </a:r>
            <a:r>
              <a:rPr lang="en-US" sz="2000">
                <a:latin typeface="Times New Roman"/>
                <a:ea typeface="Times New Roman"/>
                <a:cs typeface="Times New Roman"/>
                <a:sym typeface="Times New Roman"/>
              </a:rPr>
              <a:t>ody mass index, </a:t>
            </a:r>
            <a:r>
              <a:rPr i="0" lang="en-US" sz="2000">
                <a:latin typeface="Times New Roman"/>
                <a:ea typeface="Times New Roman"/>
                <a:cs typeface="Times New Roman"/>
                <a:sym typeface="Times New Roman"/>
              </a:rPr>
              <a:t>previous conditions such as stroke, asthma and kidney disease and behavioral aspec</a:t>
            </a:r>
            <a:r>
              <a:rPr lang="en-US" sz="2000">
                <a:latin typeface="Times New Roman"/>
                <a:ea typeface="Times New Roman"/>
                <a:cs typeface="Times New Roman"/>
                <a:sym typeface="Times New Roman"/>
              </a:rPr>
              <a:t>ts such as </a:t>
            </a:r>
            <a:r>
              <a:rPr i="0" lang="en-US" sz="2000">
                <a:latin typeface="Times New Roman"/>
                <a:ea typeface="Times New Roman"/>
                <a:cs typeface="Times New Roman"/>
                <a:sym typeface="Times New Roman"/>
              </a:rPr>
              <a:t>smoking and alcohol </a:t>
            </a:r>
            <a:r>
              <a:rPr lang="en-US" sz="2000">
                <a:latin typeface="Times New Roman"/>
                <a:ea typeface="Times New Roman"/>
                <a:cs typeface="Times New Roman"/>
                <a:sym typeface="Times New Roman"/>
              </a:rPr>
              <a:t>consumption</a:t>
            </a:r>
            <a:r>
              <a:rPr i="0" lang="en-US" sz="2000">
                <a:latin typeface="Times New Roman"/>
                <a:ea typeface="Times New Roman"/>
                <a:cs typeface="Times New Roman"/>
                <a:sym typeface="Times New Roman"/>
              </a:rPr>
              <a:t>, the project aims to develop an accurate predictive model. </a:t>
            </a:r>
            <a:endParaRPr i="0" sz="20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2000">
              <a:latin typeface="Times New Roman"/>
              <a:ea typeface="Times New Roman"/>
              <a:cs typeface="Times New Roman"/>
              <a:sym typeface="Times New Roman"/>
            </a:endParaRPr>
          </a:p>
          <a:p>
            <a:pPr indent="0" lvl="0" marL="228600" rtl="0" algn="just">
              <a:lnSpc>
                <a:spcPct val="110000"/>
              </a:lnSpc>
              <a:spcBef>
                <a:spcPts val="1000"/>
              </a:spcBef>
              <a:spcAft>
                <a:spcPts val="0"/>
              </a:spcAft>
              <a:buNone/>
            </a:pPr>
            <a:r>
              <a:rPr i="0" lang="en-US" sz="2000">
                <a:latin typeface="Times New Roman"/>
                <a:ea typeface="Times New Roman"/>
                <a:cs typeface="Times New Roman"/>
                <a:sym typeface="Times New Roman"/>
              </a:rPr>
              <a:t>This model can help identify individuals at high risk of developing heart disease, enabling timely interventions, personalized treatment plans, and targeted preventive measures, ultimately leading to improved cardiac health and reduced healthcare costs.</a:t>
            </a:r>
            <a:endParaRPr>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i="1" sz="1900">
              <a:solidFill>
                <a:srgbClr val="FF0000"/>
              </a:solidFill>
              <a:latin typeface="Times New Roman"/>
              <a:ea typeface="Times New Roman"/>
              <a:cs typeface="Times New Roman"/>
              <a:sym typeface="Times New Roman"/>
            </a:endParaRPr>
          </a:p>
          <a:p>
            <a:pPr indent="-342900" lvl="0" marL="457200" rtl="0" algn="just">
              <a:lnSpc>
                <a:spcPct val="110000"/>
              </a:lnSpc>
              <a:spcBef>
                <a:spcPts val="1000"/>
              </a:spcBef>
              <a:spcAft>
                <a:spcPts val="0"/>
              </a:spcAft>
              <a:buClr>
                <a:srgbClr val="FF0000"/>
              </a:buClr>
              <a:buSzPts val="1800"/>
              <a:buFont typeface="Times New Roman"/>
              <a:buChar char="★"/>
            </a:pPr>
            <a:r>
              <a:rPr i="1" lang="en-US" sz="1800">
                <a:solidFill>
                  <a:srgbClr val="FF0000"/>
                </a:solidFill>
                <a:latin typeface="Times New Roman"/>
                <a:ea typeface="Times New Roman"/>
                <a:cs typeface="Times New Roman"/>
                <a:sym typeface="Times New Roman"/>
              </a:rPr>
              <a:t>Disclaimer: Our prediction model is intended as a supplementary tool and shouldn’t be considered a replacement to existing prediction methods in the healthcare industry.</a:t>
            </a:r>
            <a:endParaRPr i="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b="0" i="0" lang="en-US">
                <a:solidFill>
                  <a:schemeClr val="dk2"/>
                </a:solidFill>
                <a:latin typeface="Arial"/>
                <a:ea typeface="Arial"/>
                <a:cs typeface="Arial"/>
                <a:sym typeface="Arial"/>
              </a:rPr>
              <a:t>Data Collection</a:t>
            </a:r>
            <a:endParaRPr>
              <a:solidFill>
                <a:schemeClr val="dk2"/>
              </a:solidFill>
            </a:endParaRPr>
          </a:p>
        </p:txBody>
      </p:sp>
      <p:sp>
        <p:nvSpPr>
          <p:cNvPr id="141" name="Google Shape;141;p1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a:t>
            </a:r>
            <a:r>
              <a:rPr i="0" lang="en-US" sz="2000">
                <a:solidFill>
                  <a:srgbClr val="3C4043"/>
                </a:solidFill>
                <a:latin typeface="Times New Roman"/>
                <a:ea typeface="Times New Roman"/>
                <a:cs typeface="Times New Roman"/>
                <a:sym typeface="Times New Roman"/>
              </a:rPr>
              <a:t>e original dataset </a:t>
            </a:r>
            <a:r>
              <a:rPr lang="en-US" sz="2000">
                <a:solidFill>
                  <a:srgbClr val="3C4043"/>
                </a:solidFill>
                <a:latin typeface="Times New Roman"/>
                <a:ea typeface="Times New Roman"/>
                <a:cs typeface="Times New Roman"/>
                <a:sym typeface="Times New Roman"/>
              </a:rPr>
              <a:t>was published by</a:t>
            </a:r>
            <a:r>
              <a:rPr i="0" lang="en-US" sz="2000">
                <a:solidFill>
                  <a:srgbClr val="3C4043"/>
                </a:solidFill>
                <a:latin typeface="Times New Roman"/>
                <a:ea typeface="Times New Roman"/>
                <a:cs typeface="Times New Roman"/>
                <a:sym typeface="Times New Roman"/>
              </a:rPr>
              <a:t> the Centers for Disease Control and Prevention (CDC) and is a major part of the </a:t>
            </a:r>
            <a:r>
              <a:rPr b="1" i="0" lang="en-US" sz="2000">
                <a:solidFill>
                  <a:srgbClr val="3C4043"/>
                </a:solidFill>
                <a:latin typeface="Times New Roman"/>
                <a:ea typeface="Times New Roman"/>
                <a:cs typeface="Times New Roman"/>
                <a:sym typeface="Times New Roman"/>
              </a:rPr>
              <a:t>2020 Behavioral Risk Factor Surveillance System (BRFSS) Survey</a:t>
            </a:r>
            <a:r>
              <a:rPr i="0" lang="en-US" sz="2000">
                <a:solidFill>
                  <a:srgbClr val="3C4043"/>
                </a:solidFill>
                <a:latin typeface="Times New Roman"/>
                <a:ea typeface="Times New Roman"/>
                <a:cs typeface="Times New Roman"/>
                <a:sym typeface="Times New Roman"/>
              </a:rPr>
              <a: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It</a:t>
            </a:r>
            <a:r>
              <a:rPr i="0" lang="en-US" sz="2000">
                <a:solidFill>
                  <a:srgbClr val="3C4043"/>
                </a:solidFill>
                <a:latin typeface="Times New Roman"/>
                <a:ea typeface="Times New Roman"/>
                <a:cs typeface="Times New Roman"/>
                <a:sym typeface="Times New Roman"/>
              </a:rPr>
              <a:t> consist</a:t>
            </a:r>
            <a:r>
              <a:rPr lang="en-US" sz="2000">
                <a:solidFill>
                  <a:srgbClr val="3C4043"/>
                </a:solidFill>
                <a:latin typeface="Times New Roman"/>
                <a:ea typeface="Times New Roman"/>
                <a:cs typeface="Times New Roman"/>
                <a:sym typeface="Times New Roman"/>
              </a:rPr>
              <a:t>ed</a:t>
            </a:r>
            <a:r>
              <a:rPr i="0" lang="en-US" sz="2000">
                <a:solidFill>
                  <a:srgbClr val="3C4043"/>
                </a:solidFill>
                <a:latin typeface="Times New Roman"/>
                <a:ea typeface="Times New Roman"/>
                <a:cs typeface="Times New Roman"/>
                <a:sym typeface="Times New Roman"/>
              </a:rPr>
              <a:t> of 401,958 rows and 279 columns</a:t>
            </a:r>
            <a:r>
              <a:rPr lang="en-US" sz="2000">
                <a:solidFill>
                  <a:srgbClr val="3C4043"/>
                </a:solidFill>
                <a:latin typeface="Times New Roman"/>
                <a:ea typeface="Times New Roman"/>
                <a:cs typeface="Times New Roman"/>
                <a:sym typeface="Times New Roman"/>
              </a:rPr>
              <a:t>, which was subsequently reduced to about 20 variables to be better suitable for machine learning methods.</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i="0" lang="en-US" sz="2000">
                <a:solidFill>
                  <a:srgbClr val="3C4043"/>
                </a:solidFill>
                <a:latin typeface="Times New Roman"/>
                <a:ea typeface="Times New Roman"/>
                <a:cs typeface="Times New Roman"/>
                <a:sym typeface="Times New Roman"/>
              </a:rPr>
              <a:t> </a:t>
            </a:r>
            <a:endParaRPr i="0"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The resultant dataset consists of 319795 rows and 20 columns, which we used for our project.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Inter"/>
              <a:ea typeface="Inter"/>
              <a:cs typeface="Inter"/>
              <a:sym typeface="Inter"/>
            </a:endParaRPr>
          </a:p>
          <a:p>
            <a:pPr indent="0" lvl="0" marL="0" rtl="0" algn="just">
              <a:lnSpc>
                <a:spcPct val="110000"/>
              </a:lnSpc>
              <a:spcBef>
                <a:spcPts val="0"/>
              </a:spcBef>
              <a:spcAft>
                <a:spcPts val="0"/>
              </a:spcAft>
              <a:buClr>
                <a:srgbClr val="3C4043"/>
              </a:buClr>
              <a:buSzPts val="2800"/>
              <a:buNone/>
            </a:pPr>
            <a:r>
              <a:rPr i="1" lang="en-US" sz="2000">
                <a:solidFill>
                  <a:srgbClr val="3C4043"/>
                </a:solidFill>
                <a:latin typeface="Times New Roman"/>
                <a:ea typeface="Times New Roman"/>
                <a:cs typeface="Times New Roman"/>
                <a:sym typeface="Times New Roman"/>
              </a:rPr>
              <a:t>Data Source: Kaggle</a:t>
            </a:r>
            <a:endParaRPr i="1" sz="2000" u="sng">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Languages/Tools used</a:t>
            </a:r>
            <a:endParaRPr/>
          </a:p>
        </p:txBody>
      </p:sp>
      <p:sp>
        <p:nvSpPr>
          <p:cNvPr id="147" name="Google Shape;147;p19"/>
          <p:cNvSpPr txBox="1"/>
          <p:nvPr>
            <p:ph idx="1" type="body"/>
          </p:nvPr>
        </p:nvSpPr>
        <p:spPr>
          <a:xfrm>
            <a:off x="1115575" y="2245425"/>
            <a:ext cx="10168200" cy="4085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None/>
            </a:pPr>
            <a:r>
              <a:rPr lang="en-US" sz="2000"/>
              <a:t>Programming Language - Python </a:t>
            </a:r>
            <a:endParaRPr sz="2000"/>
          </a:p>
          <a:p>
            <a:pPr indent="0" lvl="0" marL="0" marR="0" rtl="0" algn="l">
              <a:lnSpc>
                <a:spcPct val="150000"/>
              </a:lnSpc>
              <a:spcBef>
                <a:spcPts val="1000"/>
              </a:spcBef>
              <a:spcAft>
                <a:spcPts val="0"/>
              </a:spcAft>
              <a:buNone/>
            </a:pPr>
            <a:r>
              <a:rPr lang="en-US" sz="2000"/>
              <a:t>Development Environment - Jupyter notebook</a:t>
            </a:r>
            <a:endParaRPr sz="2000"/>
          </a:p>
          <a:p>
            <a:pPr indent="0" lvl="0" marL="0" rtl="0" algn="l">
              <a:lnSpc>
                <a:spcPct val="150000"/>
              </a:lnSpc>
              <a:spcBef>
                <a:spcPts val="1000"/>
              </a:spcBef>
              <a:spcAft>
                <a:spcPts val="0"/>
              </a:spcAft>
              <a:buNone/>
            </a:pPr>
            <a:r>
              <a:rPr lang="en-US" sz="2000"/>
              <a:t>Data Manipulation and Analysis - Pandas Library</a:t>
            </a:r>
            <a:endParaRPr sz="2000"/>
          </a:p>
          <a:p>
            <a:pPr indent="0" lvl="0" marL="0" rtl="0" algn="l">
              <a:lnSpc>
                <a:spcPct val="150000"/>
              </a:lnSpc>
              <a:spcBef>
                <a:spcPts val="1000"/>
              </a:spcBef>
              <a:spcAft>
                <a:spcPts val="0"/>
              </a:spcAft>
              <a:buNone/>
            </a:pPr>
            <a:r>
              <a:rPr lang="en-US" sz="2000"/>
              <a:t>Data Visualization - Tableau</a:t>
            </a:r>
            <a:endParaRPr sz="2000"/>
          </a:p>
          <a:p>
            <a:pPr indent="0" lvl="0" marL="0" rtl="0" algn="l">
              <a:lnSpc>
                <a:spcPct val="150000"/>
              </a:lnSpc>
              <a:spcBef>
                <a:spcPts val="1000"/>
              </a:spcBef>
              <a:spcAft>
                <a:spcPts val="0"/>
              </a:spcAft>
              <a:buNone/>
            </a:pPr>
            <a:r>
              <a:rPr lang="en-US" sz="2000"/>
              <a:t>Machine learning - Scikit-learn  </a:t>
            </a:r>
            <a:endParaRPr sz="2000"/>
          </a:p>
          <a:p>
            <a:pPr indent="0" lvl="0" marL="457200" rtl="0" algn="l">
              <a:lnSpc>
                <a:spcPct val="150000"/>
              </a:lnSpc>
              <a:spcBef>
                <a:spcPts val="1000"/>
              </a:spcBef>
              <a:spcAft>
                <a:spcPts val="0"/>
              </a:spcAft>
              <a:buNone/>
            </a:pPr>
            <a:r>
              <a:rPr lang="en-US" sz="2000"/>
              <a:t>Random Forest and Linear Regression</a:t>
            </a:r>
            <a:endParaRPr sz="2000"/>
          </a:p>
          <a:p>
            <a:pPr indent="0" lvl="0" marL="0" rtl="0" algn="l">
              <a:lnSpc>
                <a:spcPct val="150000"/>
              </a:lnSpc>
              <a:spcBef>
                <a:spcPts val="1000"/>
              </a:spcBef>
              <a:spcAft>
                <a:spcPts val="0"/>
              </a:spcAft>
              <a:buNone/>
            </a:pPr>
            <a:r>
              <a:rPr lang="en-US" sz="2000"/>
              <a:t>Web Application Development - Streamlit</a:t>
            </a:r>
            <a:endParaRPr sz="1700">
              <a:latin typeface="Times New Roman"/>
              <a:ea typeface="Times New Roman"/>
              <a:cs typeface="Times New Roman"/>
              <a:sym typeface="Times New Roman"/>
            </a:endParaRPr>
          </a:p>
          <a:p>
            <a:pPr indent="-104140" lvl="0" marL="228600" rtl="0" algn="l">
              <a:lnSpc>
                <a:spcPct val="100000"/>
              </a:lnSpc>
              <a:spcBef>
                <a:spcPts val="1000"/>
              </a:spcBef>
              <a:spcAft>
                <a:spcPts val="0"/>
              </a:spcAft>
              <a:buClr>
                <a:schemeClr val="dk1"/>
              </a:buClr>
              <a:buSzPts val="7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Data Exploration and Visualization</a:t>
            </a:r>
            <a:endParaRPr/>
          </a:p>
        </p:txBody>
      </p:sp>
      <p:sp>
        <p:nvSpPr>
          <p:cNvPr id="153" name="Google Shape;153;p20"/>
          <p:cNvSpPr txBox="1"/>
          <p:nvPr>
            <p:ph idx="1" type="body"/>
          </p:nvPr>
        </p:nvSpPr>
        <p:spPr>
          <a:xfrm>
            <a:off x="535125" y="2178575"/>
            <a:ext cx="11139000" cy="44346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AutoNum type="arabicParenR"/>
            </a:pPr>
            <a:r>
              <a:rPr lang="en-US" sz="2000"/>
              <a:t>Data Loading: csv data file into a Pandas DataFrame</a:t>
            </a:r>
            <a:endParaRPr sz="2000"/>
          </a:p>
          <a:p>
            <a:pPr indent="-355600" lvl="0" marL="457200" rtl="0" algn="l">
              <a:lnSpc>
                <a:spcPct val="150000"/>
              </a:lnSpc>
              <a:spcBef>
                <a:spcPts val="0"/>
              </a:spcBef>
              <a:spcAft>
                <a:spcPts val="0"/>
              </a:spcAft>
              <a:buSzPts val="2000"/>
              <a:buAutoNum type="arabicParenR"/>
            </a:pPr>
            <a:r>
              <a:rPr lang="en-US" sz="2000"/>
              <a:t>Data Summary: identifying data types for conversion  </a:t>
            </a:r>
            <a:endParaRPr sz="2000"/>
          </a:p>
          <a:p>
            <a:pPr indent="-355600" lvl="0" marL="457200" rtl="0" algn="l">
              <a:lnSpc>
                <a:spcPct val="150000"/>
              </a:lnSpc>
              <a:spcBef>
                <a:spcPts val="0"/>
              </a:spcBef>
              <a:spcAft>
                <a:spcPts val="0"/>
              </a:spcAft>
              <a:buSzPts val="2000"/>
              <a:buAutoNum type="arabicParenR"/>
            </a:pPr>
            <a:r>
              <a:rPr lang="en-US" sz="2000"/>
              <a:t>Data Cleaning: handling missing values, removing irrelevant </a:t>
            </a:r>
            <a:r>
              <a:rPr lang="en-US" sz="2000"/>
              <a:t>columns</a:t>
            </a:r>
            <a:r>
              <a:rPr lang="en-US" sz="2000"/>
              <a:t>, and </a:t>
            </a:r>
            <a:endParaRPr sz="2000"/>
          </a:p>
          <a:p>
            <a:pPr indent="-355600" lvl="0" marL="457200" rtl="0" algn="l">
              <a:lnSpc>
                <a:spcPct val="150000"/>
              </a:lnSpc>
              <a:spcBef>
                <a:spcPts val="0"/>
              </a:spcBef>
              <a:spcAft>
                <a:spcPts val="0"/>
              </a:spcAft>
              <a:buSzPts val="2000"/>
              <a:buAutoNum type="arabicParenR"/>
            </a:pPr>
            <a:r>
              <a:rPr lang="en-US" sz="2000"/>
              <a:t>data transformation</a:t>
            </a:r>
            <a:endParaRPr sz="2000"/>
          </a:p>
          <a:p>
            <a:pPr indent="-355600" lvl="0" marL="457200" rtl="0" algn="l">
              <a:lnSpc>
                <a:spcPct val="150000"/>
              </a:lnSpc>
              <a:spcBef>
                <a:spcPts val="0"/>
              </a:spcBef>
              <a:spcAft>
                <a:spcPts val="0"/>
              </a:spcAft>
              <a:buSzPts val="2000"/>
              <a:buAutoNum type="arabicParenR"/>
            </a:pPr>
            <a:r>
              <a:rPr lang="en-US" sz="2000"/>
              <a:t>Data visualization: gaining insights and patterns identification; relationship between features and target variable </a:t>
            </a:r>
            <a:endParaRPr sz="2000"/>
          </a:p>
          <a:p>
            <a:pPr indent="0" lvl="0" marL="457200" rtl="0" algn="l">
              <a:lnSpc>
                <a:spcPct val="150000"/>
              </a:lnSpc>
              <a:spcBef>
                <a:spcPts val="0"/>
              </a:spcBef>
              <a:spcAft>
                <a:spcPts val="0"/>
              </a:spcAft>
              <a:buNone/>
            </a:pPr>
            <a:r>
              <a:t/>
            </a:r>
            <a:endParaRPr sz="2000"/>
          </a:p>
          <a:p>
            <a:pPr indent="-355600" lvl="0" marL="457200" rtl="0" algn="l">
              <a:lnSpc>
                <a:spcPct val="150000"/>
              </a:lnSpc>
              <a:spcBef>
                <a:spcPts val="0"/>
              </a:spcBef>
              <a:spcAft>
                <a:spcPts val="0"/>
              </a:spcAft>
              <a:buSzPts val="2000"/>
              <a:buChar char="★"/>
            </a:pPr>
            <a:r>
              <a:rPr lang="en-US" sz="2000"/>
              <a:t>In this work the heart disease risk factors were treated as </a:t>
            </a:r>
            <a:r>
              <a:rPr b="1" lang="en-US" sz="2000"/>
              <a:t>features</a:t>
            </a:r>
            <a:r>
              <a:rPr lang="en-US" sz="2000"/>
              <a:t> while the heart disease status was our </a:t>
            </a:r>
            <a:r>
              <a:rPr b="1" lang="en-US" sz="2000"/>
              <a:t>target variable</a:t>
            </a:r>
            <a:r>
              <a:rPr lang="en-US" sz="2000"/>
              <a:t>.</a:t>
            </a:r>
            <a:r>
              <a:rPr lang="en-US" sz="2000"/>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713850" y="87950"/>
            <a:ext cx="8764300" cy="6460650"/>
          </a:xfrm>
          <a:prstGeom prst="rect">
            <a:avLst/>
          </a:prstGeom>
          <a:noFill/>
          <a:ln>
            <a:noFill/>
          </a:ln>
        </p:spPr>
      </p:pic>
      <p:sp>
        <p:nvSpPr>
          <p:cNvPr id="159" name="Google Shape;159;p21"/>
          <p:cNvSpPr/>
          <p:nvPr/>
        </p:nvSpPr>
        <p:spPr>
          <a:xfrm>
            <a:off x="3880175" y="1198850"/>
            <a:ext cx="515700" cy="172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9982650" y="0"/>
            <a:ext cx="173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a:t>
            </a:r>
            <a:endParaRPr i="1"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691375" y="218000"/>
            <a:ext cx="8809250" cy="6422000"/>
          </a:xfrm>
          <a:prstGeom prst="rect">
            <a:avLst/>
          </a:prstGeom>
          <a:noFill/>
          <a:ln>
            <a:noFill/>
          </a:ln>
        </p:spPr>
      </p:pic>
      <p:sp>
        <p:nvSpPr>
          <p:cNvPr id="166" name="Google Shape;166;p22"/>
          <p:cNvSpPr txBox="1"/>
          <p:nvPr/>
        </p:nvSpPr>
        <p:spPr>
          <a:xfrm>
            <a:off x="9982650" y="0"/>
            <a:ext cx="173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a:t>
            </a:r>
            <a:endParaRPr i="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a:blip r:embed="rId3">
            <a:alphaModFix/>
          </a:blip>
          <a:stretch>
            <a:fillRect/>
          </a:stretch>
        </p:blipFill>
        <p:spPr>
          <a:xfrm>
            <a:off x="1673250" y="474675"/>
            <a:ext cx="8845500" cy="6134100"/>
          </a:xfrm>
          <a:prstGeom prst="rect">
            <a:avLst/>
          </a:prstGeom>
          <a:noFill/>
          <a:ln>
            <a:noFill/>
          </a:ln>
        </p:spPr>
      </p:pic>
      <p:sp>
        <p:nvSpPr>
          <p:cNvPr id="172" name="Google Shape;172;p23"/>
          <p:cNvSpPr/>
          <p:nvPr/>
        </p:nvSpPr>
        <p:spPr>
          <a:xfrm>
            <a:off x="5259525" y="1198850"/>
            <a:ext cx="1598400" cy="82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9982650" y="0"/>
            <a:ext cx="173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a:t>
            </a:r>
            <a:endParaRPr i="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