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259" r:id="rId2"/>
    <p:sldId id="265" r:id="rId3"/>
    <p:sldId id="266" r:id="rId4"/>
    <p:sldId id="267" r:id="rId5"/>
    <p:sldId id="268" r:id="rId6"/>
    <p:sldId id="269" r:id="rId7"/>
  </p:sldIdLst>
  <p:sldSz cx="18288000" cy="10287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856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71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568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742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428091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4113710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799328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484947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3989" userDrawn="1">
          <p15:clr>
            <a:srgbClr val="A4A3A4"/>
          </p15:clr>
        </p15:guide>
        <p15:guide id="3" orient="horz" pos="1403" userDrawn="1">
          <p15:clr>
            <a:srgbClr val="A4A3A4"/>
          </p15:clr>
        </p15:guide>
        <p15:guide id="4" orient="horz" pos="5418" userDrawn="1">
          <p15:clr>
            <a:srgbClr val="A4A3A4"/>
          </p15:clr>
        </p15:guide>
        <p15:guide id="5" orient="horz" pos="1605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pos="6123" userDrawn="1">
          <p15:clr>
            <a:srgbClr val="A4A3A4"/>
          </p15:clr>
        </p15:guide>
        <p15:guide id="8" pos="10961" userDrawn="1">
          <p15:clr>
            <a:srgbClr val="A4A3A4"/>
          </p15:clr>
        </p15:guide>
        <p15:guide id="9" pos="11069" userDrawn="1">
          <p15:clr>
            <a:srgbClr val="A4A3A4"/>
          </p15:clr>
        </p15:guide>
        <p15:guide id="10" pos="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157"/>
    <a:srgbClr val="69ADE7"/>
    <a:srgbClr val="105B95"/>
    <a:srgbClr val="666666"/>
    <a:srgbClr val="4F81BD"/>
    <a:srgbClr val="F6862A"/>
    <a:srgbClr val="C0E3F8"/>
    <a:srgbClr val="9236A4"/>
    <a:srgbClr val="0B9CE5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6087" autoAdjust="0"/>
  </p:normalViewPr>
  <p:slideViewPr>
    <p:cSldViewPr>
      <p:cViewPr varScale="1">
        <p:scale>
          <a:sx n="73" d="100"/>
          <a:sy n="73" d="100"/>
        </p:scale>
        <p:origin x="664" y="216"/>
      </p:cViewPr>
      <p:guideLst>
        <p:guide orient="horz" pos="3240"/>
        <p:guide orient="horz" pos="3989"/>
        <p:guide orient="horz" pos="1403"/>
        <p:guide orient="horz" pos="5418"/>
        <p:guide orient="horz" pos="1605"/>
        <p:guide pos="7031"/>
        <p:guide pos="6123"/>
        <p:guide pos="10961"/>
        <p:guide pos="11069"/>
        <p:guide pos="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D3BAD1-04B5-4EEE-A8EB-0A8F5F6AB81D}" type="datetimeFigureOut">
              <a:rPr lang="pt-BR"/>
              <a:pPr>
                <a:defRPr/>
              </a:pPr>
              <a:t>08/02/2025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5ECD6-F5DB-4F3E-9689-E133323AC3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9726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B27D2-8001-409F-9786-9B08DAA3F560}" type="datetimeFigureOut">
              <a:rPr lang="pt-BR"/>
              <a:pPr>
                <a:defRPr/>
              </a:pPr>
              <a:t>08/02/2025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C094A0-DBFF-4992-80E8-A859C9DC32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407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1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23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8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473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091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710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328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947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7FCE7-FE52-4A2F-BEEC-BBB41CB5B55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191" y="1615108"/>
            <a:ext cx="15303524" cy="3096344"/>
          </a:xfrm>
          <a:prstGeom prst="rect">
            <a:avLst/>
          </a:prstGeom>
        </p:spPr>
        <p:txBody>
          <a:bodyPr anchor="ctr"/>
          <a:lstStyle>
            <a:lvl1pPr>
              <a:defRPr sz="8000" b="1">
                <a:solidFill>
                  <a:srgbClr val="69ADE7"/>
                </a:solidFill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1191" y="4999044"/>
            <a:ext cx="15303500" cy="388937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BR" sz="66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1" b="0" kern="1200" dirty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15307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1" y="1470969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67327" y="1470969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5728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0" y="2019298"/>
            <a:ext cx="7516800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19" y="2019298"/>
            <a:ext cx="7585811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2754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710400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17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6706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0347" y="1470969"/>
            <a:ext cx="7103635" cy="82816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0" y="1470969"/>
            <a:ext cx="8092395" cy="8281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7710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710401" y="1470970"/>
            <a:ext cx="7084281" cy="828104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28469" y="1470970"/>
            <a:ext cx="8092395" cy="8281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56682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5728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0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17265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49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02513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67706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9809687" y="2897951"/>
            <a:ext cx="7123647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691708" y="2897951"/>
            <a:ext cx="8092395" cy="6854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989742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49" y="2897950"/>
            <a:ext cx="7084281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8806863" y="2911997"/>
            <a:ext cx="8092395" cy="68400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2734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BD74-FDD4-49A2-93A6-132795F3DDD3}" type="datetimeFigureOut">
              <a:rPr lang="es-ES"/>
              <a:pPr>
                <a:defRPr/>
              </a:pPr>
              <a:t>8/2/25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8CF28-472F-40CD-9BF1-21875ADD53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9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399" y="968400"/>
            <a:ext cx="16184229" cy="87836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8759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710401" y="968400"/>
            <a:ext cx="16184228" cy="878361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8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399" y="1470968"/>
            <a:ext cx="16184229" cy="82810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0587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1" y="2043896"/>
            <a:ext cx="16184228" cy="77081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5398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399" y="2905352"/>
            <a:ext cx="16184229" cy="68466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74" indent="-407174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811966" indent="-404793" algn="l">
              <a:lnSpc>
                <a:spcPts val="48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4934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399" y="1470968"/>
            <a:ext cx="16184229" cy="828143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814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1" y="2020648"/>
            <a:ext cx="16184228" cy="77313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3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532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73805" indent="0" algn="just">
              <a:lnSpc>
                <a:spcPts val="315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1" y="2897949"/>
            <a:ext cx="16184228" cy="68540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0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8249900" cy="10287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651" y="490427"/>
            <a:ext cx="1920213" cy="259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1" r:id="rId2"/>
    <p:sldLayoutId id="2147484356" r:id="rId3"/>
    <p:sldLayoutId id="2147484315" r:id="rId4"/>
    <p:sldLayoutId id="2147484343" r:id="rId5"/>
    <p:sldLayoutId id="2147484344" r:id="rId6"/>
    <p:sldLayoutId id="2147484339" r:id="rId7"/>
    <p:sldLayoutId id="2147484349" r:id="rId8"/>
    <p:sldLayoutId id="2147484350" r:id="rId9"/>
    <p:sldLayoutId id="2147484340" r:id="rId10"/>
    <p:sldLayoutId id="2147484345" r:id="rId11"/>
    <p:sldLayoutId id="214748434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3" r:id="rId1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5pPr>
      <a:lvl6pPr marL="685699"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6pPr>
      <a:lvl7pPr marL="1371396"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7pPr>
      <a:lvl8pPr marL="2057094"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8pPr>
      <a:lvl9pPr marL="2742790" algn="ctr" rtl="0" eaLnBrk="1" fontAlgn="base" hangingPunct="1">
        <a:spcBef>
          <a:spcPct val="0"/>
        </a:spcBef>
        <a:spcAft>
          <a:spcPct val="0"/>
        </a:spcAft>
        <a:defRPr sz="6601">
          <a:solidFill>
            <a:schemeClr val="tx1"/>
          </a:solidFill>
          <a:latin typeface="Calibri" pitchFamily="34" charset="0"/>
        </a:defRPr>
      </a:lvl9pPr>
    </p:titleStyle>
    <p:bodyStyle>
      <a:lvl1pPr marL="514274" indent="-51427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259" indent="-4285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45" indent="-3428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40" indent="-3428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4pPr>
      <a:lvl5pPr marL="3085642" indent="-3428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99" kern="1200">
          <a:solidFill>
            <a:schemeClr val="tx1"/>
          </a:solidFill>
          <a:latin typeface="+mn-lt"/>
          <a:ea typeface="+mn-ea"/>
          <a:cs typeface="+mn-cs"/>
        </a:defRPr>
      </a:lvl5pPr>
      <a:lvl6pPr marL="3771338" indent="-342850" algn="l" defTabSz="1371396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6pPr>
      <a:lvl7pPr marL="4457035" indent="-342850" algn="l" defTabSz="1371396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7pPr>
      <a:lvl8pPr marL="5142734" indent="-342850" algn="l" defTabSz="1371396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8pPr>
      <a:lvl9pPr marL="5828430" indent="-342850" algn="l" defTabSz="1371396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9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1396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7094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790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8489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4189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9883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5582" algn="l" defTabSz="137139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7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laudio@rioliv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3"/>
          <p:cNvSpPr txBox="1">
            <a:spLocks noChangeArrowheads="1"/>
          </p:cNvSpPr>
          <p:nvPr/>
        </p:nvSpPr>
        <p:spPr bwMode="auto">
          <a:xfrm>
            <a:off x="2286000" y="1697712"/>
            <a:ext cx="1371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latin typeface="Verdana" pitchFamily="34" charset="0"/>
              </a:rPr>
              <a:t>Pós-graduação em Administração de Empresas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2993511" y="1881317"/>
            <a:ext cx="1208666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38"/>
              </a:spcBef>
              <a:spcAft>
                <a:spcPts val="38"/>
              </a:spcAft>
              <a:buClr>
                <a:schemeClr val="bg2"/>
              </a:buClr>
              <a:buSzPct val="75000"/>
            </a:pPr>
            <a:r>
              <a:rPr lang="pt-BR" sz="6000" b="1" dirty="0">
                <a:latin typeface="Verdana" pitchFamily="34" charset="0"/>
              </a:rPr>
              <a:t>Negociação e Administração de Conflitos</a:t>
            </a:r>
          </a:p>
          <a:p>
            <a:pPr algn="ctr">
              <a:spcBef>
                <a:spcPts val="38"/>
              </a:spcBef>
              <a:spcAft>
                <a:spcPts val="38"/>
              </a:spcAft>
              <a:buClr>
                <a:schemeClr val="bg2"/>
              </a:buClr>
              <a:buSzPct val="75000"/>
            </a:pPr>
            <a:r>
              <a:rPr lang="pt-BR" sz="6000" b="1" dirty="0">
                <a:latin typeface="Verdana" pitchFamily="34" charset="0"/>
              </a:rPr>
              <a:t>GCHIS – T01 Brasília</a:t>
            </a:r>
          </a:p>
          <a:p>
            <a:pPr algn="ctr"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sz="4800" b="1" dirty="0">
                <a:latin typeface="Verdana" pitchFamily="34" charset="0"/>
              </a:rPr>
              <a:t>Trabalho Final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9036845" y="8251032"/>
            <a:ext cx="62531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pt-BR" b="1" i="1" dirty="0">
                <a:solidFill>
                  <a:schemeClr val="bg1"/>
                </a:solidFill>
                <a:latin typeface="Verdana" pitchFamily="34" charset="0"/>
              </a:rPr>
              <a:t>Prof. Claudio Oliveira</a:t>
            </a:r>
          </a:p>
        </p:txBody>
      </p:sp>
    </p:spTree>
    <p:extLst>
      <p:ext uri="{BB962C8B-B14F-4D97-AF65-F5344CB8AC3E}">
        <p14:creationId xmlns:p14="http://schemas.microsoft.com/office/powerpoint/2010/main" val="32635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DF4BC8-F679-D04F-BAB5-466212C52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 de avaliação da disciplina: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AF158E-7BB8-9544-ADAA-0EB86491FC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trabalho individual tem por objetivo analisar um caso de negociação ou gestão de conflitos vivenciado por você, de preferência após o início de nossas aulas.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trabalho será a sua avaliação na disciplina e sua nota representará 100% do valor da avaliação.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28B0F-46F2-B548-AD3C-A615DB5C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Roteiro para elaboração do trabalho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A3445-FDCA-F94D-8850-B8EC2F08B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Com base no questionário características do bom negociador, apresentado em nossas aulas, você deverá escolher duas características nas quais você tenha oportunidade de melhoria.</a:t>
            </a:r>
          </a:p>
          <a:p>
            <a:r>
              <a:rPr lang="pt-BR" dirty="0"/>
              <a:t>Você deverá refletir sobre as oportunidades de melhoria e realizar uma negociação ou gestão de conflito (caso) focando a melhoria de seu desempenho nas características escolhidas. </a:t>
            </a:r>
          </a:p>
          <a:p>
            <a:r>
              <a:rPr lang="pt-BR" dirty="0"/>
              <a:t>O trabalho será baseado neste caso vivenciado por você.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16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28B0F-46F2-B548-AD3C-A615DB5C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O trabalho deverá conter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A3445-FDCA-F94D-8850-B8EC2F08B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Descrição das duas características a melhorar </a:t>
            </a:r>
            <a:r>
              <a:rPr lang="pt-BR"/>
              <a:t>e porque </a:t>
            </a:r>
            <a:r>
              <a:rPr lang="pt-BR" dirty="0"/>
              <a:t>da escolha destas características.</a:t>
            </a:r>
          </a:p>
          <a:p>
            <a:r>
              <a:rPr lang="pt-BR" dirty="0"/>
              <a:t>Descrição detalhada da negociação ou gestão de conflito realizada, incluindo o desfecho da negociação (caso).</a:t>
            </a:r>
          </a:p>
          <a:p>
            <a:r>
              <a:rPr lang="pt-BR" dirty="0"/>
              <a:t>Descrição das partes envolvidas no caso.</a:t>
            </a:r>
          </a:p>
          <a:p>
            <a:r>
              <a:rPr lang="pt-BR" dirty="0"/>
              <a:t>Descrição dos interesses e objetivos das partes envolvidas no caso.</a:t>
            </a:r>
          </a:p>
          <a:p>
            <a:r>
              <a:rPr lang="pt-BR" dirty="0"/>
              <a:t>Descrição das alternativas que as partes dispunham para o caso de não chegarem a um acordo (MACNA).</a:t>
            </a:r>
          </a:p>
          <a:p>
            <a:r>
              <a:rPr lang="pt-BR" dirty="0"/>
              <a:t>Descrição das concessões que as partes fizeram para obtenção do acordo.</a:t>
            </a:r>
          </a:p>
          <a:p>
            <a:r>
              <a:rPr lang="pt-BR" dirty="0"/>
              <a:t>Avaliação da sua performance a aprendizado com o caso.</a:t>
            </a:r>
          </a:p>
          <a:p>
            <a:r>
              <a:rPr lang="pt-BR" dirty="0"/>
              <a:t>Relato do que fazer para melhorar ainda mais seu desempenho nas próximas negociações.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6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28B0F-46F2-B548-AD3C-A615DB5C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Prazo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A3445-FDCA-F94D-8850-B8EC2F08B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trabalho deverá ser entregue via </a:t>
            </a:r>
            <a:r>
              <a:rPr lang="pt-BR" b="1" dirty="0" err="1"/>
              <a:t>eclass</a:t>
            </a:r>
            <a:r>
              <a:rPr lang="pt-BR" b="1" dirty="0"/>
              <a:t>.</a:t>
            </a:r>
          </a:p>
          <a:p>
            <a:r>
              <a:rPr lang="pt-BR" b="1" dirty="0"/>
              <a:t>Prazo: 24/02/2025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1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28B0F-46F2-B548-AD3C-A615DB5C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A3445-FDCA-F94D-8850-B8EC2F08B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Em caso de dúvidas, para agilizar minha resposta, entrem em contato por </a:t>
            </a:r>
            <a:r>
              <a:rPr lang="pt-BR" dirty="0" err="1"/>
              <a:t>Whatsapp</a:t>
            </a:r>
            <a:r>
              <a:rPr lang="pt-BR" dirty="0"/>
              <a:t> 11 999069452 ou pelo e-mail </a:t>
            </a:r>
            <a:r>
              <a:rPr lang="pt-BR" dirty="0">
                <a:hlinkClick r:id="rId2"/>
              </a:rPr>
              <a:t>claudio@rioliv.com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073878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Personalizada 16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9236A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ção2" id="{B6ADB884-0977-4C46-ABB0-15D7AD32AA97}" vid="{C0437FE2-7254-4C40-B3DF-0F96C76F835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2_Tema do Office</Template>
  <TotalTime>27</TotalTime>
  <Words>291</Words>
  <Application>Microsoft Macintosh PowerPoint</Application>
  <PresentationFormat>Personalizar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Oliveira</dc:creator>
  <cp:keywords>FGV</cp:keywords>
  <cp:lastModifiedBy>Claudio Oliveira</cp:lastModifiedBy>
  <cp:revision>7</cp:revision>
  <dcterms:created xsi:type="dcterms:W3CDTF">2021-05-25T14:15:11Z</dcterms:created>
  <dcterms:modified xsi:type="dcterms:W3CDTF">2025-02-08T13:48:18Z</dcterms:modified>
</cp:coreProperties>
</file>